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69" r:id="rId6"/>
    <p:sldId id="270" r:id="rId7"/>
    <p:sldId id="257" r:id="rId8"/>
    <p:sldId id="261" r:id="rId9"/>
    <p:sldId id="258" r:id="rId10"/>
    <p:sldId id="262" r:id="rId11"/>
    <p:sldId id="260" r:id="rId12"/>
    <p:sldId id="263" r:id="rId13"/>
    <p:sldId id="265" r:id="rId14"/>
    <p:sldId id="266" r:id="rId15"/>
    <p:sldId id="267" r:id="rId16"/>
    <p:sldId id="264"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3D804-234B-4586-9CA0-354AC37EB651}" v="47" dt="2022-05-24T16:41:45.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customXml" Target="../customXml/item3.xml" Id="rId3" /><Relationship Type="http://schemas.openxmlformats.org/officeDocument/2006/relationships/theme" Target="theme/theme1.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viewProps" Target="viewProps.xml" Id="rId20"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microsoft.com/office/2015/10/relationships/revisionInfo" Target="revisionInfo.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6.xml" Id="rId10" /><Relationship Type="http://schemas.openxmlformats.org/officeDocument/2006/relationships/presProps" Target="presProps.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tableStyles" Target="tableStyles.xml" Id="rId22"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64003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77412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39436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84934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56549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5/24/2022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6013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5/24/2022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80553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5/24/2022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26324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15265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5/24/2022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10652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5/24/2022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54268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5/24/2022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5185729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0">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8382BF-1C3B-4353-A299-34656C4085CE}"/>
              </a:ext>
            </a:extLst>
          </p:cNvPr>
          <p:cNvSpPr>
            <a:spLocks noGrp="1"/>
          </p:cNvSpPr>
          <p:nvPr>
            <p:ph type="ctrTitle"/>
          </p:nvPr>
        </p:nvSpPr>
        <p:spPr>
          <a:xfrm>
            <a:off x="1069849" y="1298448"/>
            <a:ext cx="3258688" cy="3255264"/>
          </a:xfrm>
        </p:spPr>
        <p:txBody>
          <a:bodyPr>
            <a:normAutofit/>
          </a:bodyPr>
          <a:lstStyle/>
          <a:p>
            <a:r>
              <a:rPr lang="en-US" sz="4800" b="1" i="1" dirty="0"/>
              <a:t>Viagra Vasodilator</a:t>
            </a:r>
          </a:p>
        </p:txBody>
      </p:sp>
      <p:sp>
        <p:nvSpPr>
          <p:cNvPr id="3" name="Subtitle 2">
            <a:extLst>
              <a:ext uri="{FF2B5EF4-FFF2-40B4-BE49-F238E27FC236}">
                <a16:creationId xmlns:a16="http://schemas.microsoft.com/office/drawing/2014/main" id="{13FEB70F-C3EE-42A1-A032-13FD41604A6A}"/>
              </a:ext>
            </a:extLst>
          </p:cNvPr>
          <p:cNvSpPr>
            <a:spLocks noGrp="1"/>
          </p:cNvSpPr>
          <p:nvPr>
            <p:ph type="subTitle" idx="1"/>
          </p:nvPr>
        </p:nvSpPr>
        <p:spPr>
          <a:xfrm>
            <a:off x="639941" y="4670246"/>
            <a:ext cx="3702972" cy="914400"/>
          </a:xfrm>
        </p:spPr>
        <p:txBody>
          <a:bodyPr>
            <a:normAutofit fontScale="92500"/>
          </a:bodyPr>
          <a:lstStyle/>
          <a:p>
            <a:r>
              <a:rPr lang="en-US" dirty="0"/>
              <a:t>By Luis Q., Marco Rodriguez, and</a:t>
            </a:r>
          </a:p>
          <a:p>
            <a:r>
              <a:rPr lang="en-US" dirty="0"/>
              <a:t>Philip</a:t>
            </a:r>
          </a:p>
        </p:txBody>
      </p:sp>
      <p:pic>
        <p:nvPicPr>
          <p:cNvPr id="5" name="Picture 4" descr="A picture containing background pattern&#10;&#10;Description automatically generated">
            <a:extLst>
              <a:ext uri="{FF2B5EF4-FFF2-40B4-BE49-F238E27FC236}">
                <a16:creationId xmlns:a16="http://schemas.microsoft.com/office/drawing/2014/main" id="{C8854AF0-72AB-45A5-9329-EB35232DA382}"/>
              </a:ext>
            </a:extLst>
          </p:cNvPr>
          <p:cNvPicPr>
            <a:picLocks noChangeAspect="1"/>
          </p:cNvPicPr>
          <p:nvPr/>
        </p:nvPicPr>
        <p:blipFill rotWithShape="1">
          <a:blip r:embed="rId2">
            <a:extLst>
              <a:ext uri="{28A0092B-C50C-407E-A947-70E740481C1C}">
                <a14:useLocalDpi xmlns:a14="http://schemas.microsoft.com/office/drawing/2010/main" val="0"/>
              </a:ext>
            </a:extLst>
          </a:blip>
          <a:srcRect l="1525" r="20857" b="1"/>
          <a:stretch/>
        </p:blipFill>
        <p:spPr>
          <a:xfrm>
            <a:off x="5120640" y="759599"/>
            <a:ext cx="6367271" cy="5330650"/>
          </a:xfrm>
          <a:prstGeom prst="rect">
            <a:avLst/>
          </a:prstGeom>
        </p:spPr>
      </p:pic>
      <p:sp>
        <p:nvSpPr>
          <p:cNvPr id="28" name="Rectangle 22">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131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316D5D-6F0C-42D7-A97A-5DA17B91C1E0}"/>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a:t>IR of Viagra</a:t>
            </a:r>
          </a:p>
        </p:txBody>
      </p:sp>
      <p:pic>
        <p:nvPicPr>
          <p:cNvPr id="5" name="Content Placeholder 4" descr="A picture containing histogram&#10;&#10;Description automatically generated">
            <a:extLst>
              <a:ext uri="{FF2B5EF4-FFF2-40B4-BE49-F238E27FC236}">
                <a16:creationId xmlns:a16="http://schemas.microsoft.com/office/drawing/2014/main" id="{B5A9C888-B9BF-4FAF-BC3E-305CB33531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2185" y="484632"/>
            <a:ext cx="4832843" cy="3556755"/>
          </a:xfrm>
          <a:prstGeom prst="rect">
            <a:avLst/>
          </a:prstGeom>
        </p:spPr>
      </p:pic>
    </p:spTree>
    <p:extLst>
      <p:ext uri="{BB962C8B-B14F-4D97-AF65-F5344CB8AC3E}">
        <p14:creationId xmlns:p14="http://schemas.microsoft.com/office/powerpoint/2010/main" val="201771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67501D-9776-42B9-B039-601B72C2670C}"/>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a:t>NMR of Water Vapor</a:t>
            </a:r>
          </a:p>
        </p:txBody>
      </p:sp>
      <p:pic>
        <p:nvPicPr>
          <p:cNvPr id="5" name="Content Placeholder 4" descr="Chart, histogram&#10;&#10;Description automatically generated">
            <a:extLst>
              <a:ext uri="{FF2B5EF4-FFF2-40B4-BE49-F238E27FC236}">
                <a16:creationId xmlns:a16="http://schemas.microsoft.com/office/drawing/2014/main" id="{A28633AA-CD20-4AC0-8694-21464AF911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224" y="484632"/>
            <a:ext cx="6070766" cy="3556755"/>
          </a:xfrm>
          <a:prstGeom prst="rect">
            <a:avLst/>
          </a:prstGeom>
        </p:spPr>
      </p:pic>
    </p:spTree>
    <p:extLst>
      <p:ext uri="{BB962C8B-B14F-4D97-AF65-F5344CB8AC3E}">
        <p14:creationId xmlns:p14="http://schemas.microsoft.com/office/powerpoint/2010/main" val="112139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itle 1">
            <a:extLst>
              <a:ext uri="{FF2B5EF4-FFF2-40B4-BE49-F238E27FC236}">
                <a16:creationId xmlns:a16="http://schemas.microsoft.com/office/drawing/2014/main" id="{191CA0CE-9930-4D9C-8BCC-BF19F9D150D1}"/>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900" spc="-100"/>
              <a:t>MS of Viagra</a:t>
            </a:r>
          </a:p>
        </p:txBody>
      </p:sp>
      <p:pic>
        <p:nvPicPr>
          <p:cNvPr id="5" name="Content Placeholder 4" descr="Chart&#10;&#10;Description automatically generated">
            <a:extLst>
              <a:ext uri="{FF2B5EF4-FFF2-40B4-BE49-F238E27FC236}">
                <a16:creationId xmlns:a16="http://schemas.microsoft.com/office/drawing/2014/main" id="{BDB6BFAA-2A43-439B-9ED6-120FE7D09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0640" y="1328657"/>
            <a:ext cx="6367271" cy="4192534"/>
          </a:xfrm>
          <a:prstGeom prst="rect">
            <a:avLst/>
          </a:prstGeom>
        </p:spPr>
      </p:pic>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6724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3EAAED-DBD5-46D7-A802-4E23D3B86CB4}"/>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a:t>Sildenafil Bioavailability over time </a:t>
            </a:r>
          </a:p>
        </p:txBody>
      </p:sp>
      <p:pic>
        <p:nvPicPr>
          <p:cNvPr id="5" name="Content Placeholder 4" descr="Chart, line chart&#10;&#10;Description automatically generated">
            <a:extLst>
              <a:ext uri="{FF2B5EF4-FFF2-40B4-BE49-F238E27FC236}">
                <a16:creationId xmlns:a16="http://schemas.microsoft.com/office/drawing/2014/main" id="{2BE1860A-724F-4EE6-8DF9-C0C24AF74C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281" y="234668"/>
            <a:ext cx="8349436" cy="4132971"/>
          </a:xfrm>
          <a:prstGeom prst="rect">
            <a:avLst/>
          </a:prstGeom>
        </p:spPr>
      </p:pic>
    </p:spTree>
    <p:extLst>
      <p:ext uri="{BB962C8B-B14F-4D97-AF65-F5344CB8AC3E}">
        <p14:creationId xmlns:p14="http://schemas.microsoft.com/office/powerpoint/2010/main" val="2342009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A4E2A62-1DDE-456F-88A8-DA973EDF21E5}"/>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500" spc="-100"/>
              <a:t>Side Effect of Viagra on the heart</a:t>
            </a:r>
          </a:p>
        </p:txBody>
      </p:sp>
      <p:pic>
        <p:nvPicPr>
          <p:cNvPr id="2050" name="Picture 2" descr="Biomedicines | Free Full-Text | Visual Side Effects Linked to Sildenafil  Consumption: An Update | HTML">
            <a:extLst>
              <a:ext uri="{FF2B5EF4-FFF2-40B4-BE49-F238E27FC236}">
                <a16:creationId xmlns:a16="http://schemas.microsoft.com/office/drawing/2014/main" id="{DE65E969-F668-43C8-90FF-359C1656BF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20640" y="1403315"/>
            <a:ext cx="6367271" cy="4043217"/>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707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78">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80">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35723A6-10C4-46C1-A38C-258D4AF3CCE3}"/>
              </a:ext>
            </a:extLst>
          </p:cNvPr>
          <p:cNvSpPr>
            <a:spLocks noGrp="1"/>
          </p:cNvSpPr>
          <p:nvPr>
            <p:ph type="title"/>
          </p:nvPr>
        </p:nvSpPr>
        <p:spPr>
          <a:xfrm>
            <a:off x="252919" y="1123837"/>
            <a:ext cx="2947482" cy="1038177"/>
          </a:xfrm>
        </p:spPr>
        <p:txBody>
          <a:bodyPr anchor="b">
            <a:normAutofit/>
          </a:bodyPr>
          <a:lstStyle/>
          <a:p>
            <a:r>
              <a:rPr lang="en-US" sz="2400" b="1" i="1"/>
              <a:t>How does Vasodilators work?</a:t>
            </a:r>
          </a:p>
        </p:txBody>
      </p:sp>
      <p:sp>
        <p:nvSpPr>
          <p:cNvPr id="3" name="Content Placeholder 2">
            <a:extLst>
              <a:ext uri="{FF2B5EF4-FFF2-40B4-BE49-F238E27FC236}">
                <a16:creationId xmlns:a16="http://schemas.microsoft.com/office/drawing/2014/main" id="{F1835E0B-5848-476E-9840-8489ADB7C196}"/>
              </a:ext>
            </a:extLst>
          </p:cNvPr>
          <p:cNvSpPr>
            <a:spLocks noGrp="1"/>
          </p:cNvSpPr>
          <p:nvPr>
            <p:ph idx="1"/>
          </p:nvPr>
        </p:nvSpPr>
        <p:spPr>
          <a:xfrm>
            <a:off x="252920" y="2162014"/>
            <a:ext cx="2947482" cy="3744264"/>
          </a:xfrm>
        </p:spPr>
        <p:txBody>
          <a:bodyPr anchor="t">
            <a:noAutofit/>
          </a:bodyPr>
          <a:lstStyle/>
          <a:p>
            <a:r>
              <a:rPr lang="en-US" sz="1800" i="0" dirty="0">
                <a:solidFill>
                  <a:srgbClr val="FFFFFF"/>
                </a:solidFill>
                <a:effectLst/>
                <a:latin typeface="Roboto" panose="02000000000000000000" pitchFamily="2" charset="0"/>
              </a:rPr>
              <a:t>Vasodilators are medications that open (dilate) blood vessels. They affect the muscles in the walls of the arteries and veins, preventing the muscles from tightening and the walls from narrowing. As a result, blood flows more easily through the vessels. The heart doesn't have to pump as hard, reducing blood pressure.</a:t>
            </a:r>
            <a:endParaRPr lang="en-US" sz="1800" dirty="0">
              <a:solidFill>
                <a:srgbClr val="FFFFFF"/>
              </a:solidFill>
            </a:endParaRPr>
          </a:p>
        </p:txBody>
      </p:sp>
      <p:pic>
        <p:nvPicPr>
          <p:cNvPr id="2050" name="Picture 2" descr="Blood pressure and regulation">
            <a:extLst>
              <a:ext uri="{FF2B5EF4-FFF2-40B4-BE49-F238E27FC236}">
                <a16:creationId xmlns:a16="http://schemas.microsoft.com/office/drawing/2014/main" id="{2FB20297-13E9-4382-9191-D29FAB9C32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42452" y="748145"/>
            <a:ext cx="7126328" cy="5344746"/>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82">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860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BE5B-3EB9-4E93-BB4B-1D33C433635D}"/>
              </a:ext>
            </a:extLst>
          </p:cNvPr>
          <p:cNvSpPr>
            <a:spLocks noGrp="1"/>
          </p:cNvSpPr>
          <p:nvPr>
            <p:ph type="title"/>
          </p:nvPr>
        </p:nvSpPr>
        <p:spPr/>
        <p:txBody>
          <a:bodyPr/>
          <a:lstStyle/>
          <a:p>
            <a:endParaRPr lang="en-US"/>
          </a:p>
        </p:txBody>
      </p:sp>
      <p:pic>
        <p:nvPicPr>
          <p:cNvPr id="1026" name="Picture 2" descr="Blood pressure and regulation">
            <a:extLst>
              <a:ext uri="{FF2B5EF4-FFF2-40B4-BE49-F238E27FC236}">
                <a16:creationId xmlns:a16="http://schemas.microsoft.com/office/drawing/2014/main" id="{A667661D-BB34-40AC-B6A5-B1B6A594E0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98609" y="2281236"/>
            <a:ext cx="4351729" cy="326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033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earing surgical gloves">
            <a:extLst>
              <a:ext uri="{FF2B5EF4-FFF2-40B4-BE49-F238E27FC236}">
                <a16:creationId xmlns:a16="http://schemas.microsoft.com/office/drawing/2014/main" id="{75E9D9C6-B8E2-457D-851B-60628480254C}"/>
              </a:ext>
            </a:extLst>
          </p:cNvPr>
          <p:cNvPicPr>
            <a:picLocks noChangeAspect="1"/>
          </p:cNvPicPr>
          <p:nvPr/>
        </p:nvPicPr>
        <p:blipFill rotWithShape="1">
          <a:blip r:embed="rId2">
            <a:extLst>
              <a:ext uri="{28A0092B-C50C-407E-A947-70E740481C1C}">
                <a14:useLocalDpi xmlns:a14="http://schemas.microsoft.com/office/drawing/2010/main" val="0"/>
              </a:ext>
            </a:extLst>
          </a:blip>
          <a:srcRect t="15709" r="-1" b="-1"/>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CBE865-1EF0-45AB-944C-10F3F30975F3}"/>
              </a:ext>
            </a:extLst>
          </p:cNvPr>
          <p:cNvSpPr>
            <a:spLocks noGrp="1"/>
          </p:cNvSpPr>
          <p:nvPr>
            <p:ph type="title"/>
          </p:nvPr>
        </p:nvSpPr>
        <p:spPr>
          <a:xfrm>
            <a:off x="252919" y="1123837"/>
            <a:ext cx="2947482" cy="4601183"/>
          </a:xfrm>
        </p:spPr>
        <p:txBody>
          <a:bodyPr>
            <a:normAutofit/>
          </a:bodyPr>
          <a:lstStyle/>
          <a:p>
            <a:r>
              <a:rPr lang="en-US" b="1" i="1"/>
              <a:t>When was Viagra invented? </a:t>
            </a:r>
          </a:p>
        </p:txBody>
      </p:sp>
      <p:sp>
        <p:nvSpPr>
          <p:cNvPr id="14" name="Rectangle 13">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522E04C-3C0C-4F1E-9366-7F16EA3E5228}"/>
              </a:ext>
            </a:extLst>
          </p:cNvPr>
          <p:cNvSpPr>
            <a:spLocks noGrp="1"/>
          </p:cNvSpPr>
          <p:nvPr>
            <p:ph idx="1"/>
          </p:nvPr>
        </p:nvSpPr>
        <p:spPr>
          <a:xfrm>
            <a:off x="3869268" y="864108"/>
            <a:ext cx="7315200" cy="5120640"/>
          </a:xfrm>
        </p:spPr>
        <p:txBody>
          <a:bodyPr>
            <a:normAutofit/>
          </a:bodyPr>
          <a:lstStyle/>
          <a:p>
            <a:r>
              <a:rPr lang="en-US" b="0" i="0">
                <a:effectLst/>
                <a:latin typeface="Roboto" panose="020B0604020202020204" pitchFamily="2" charset="0"/>
              </a:rPr>
              <a:t>Its application in </a:t>
            </a:r>
            <a:r>
              <a:rPr lang="en-US" b="1" i="0">
                <a:effectLst/>
                <a:latin typeface="Roboto" panose="020B0604020202020204" pitchFamily="2" charset="0"/>
              </a:rPr>
              <a:t>1997</a:t>
            </a:r>
            <a:r>
              <a:rPr lang="en-US" b="0" i="0">
                <a:effectLst/>
                <a:latin typeface="Roboto" panose="020B0604020202020204" pitchFamily="2" charset="0"/>
              </a:rPr>
              <a:t> to the Food and Drug Administration was rapidly approved based on the solidity of the research; by </a:t>
            </a:r>
            <a:r>
              <a:rPr lang="en-US" b="1" i="0">
                <a:effectLst/>
                <a:latin typeface="Roboto" panose="020B0604020202020204" pitchFamily="2" charset="0"/>
              </a:rPr>
              <a:t>1998</a:t>
            </a:r>
            <a:r>
              <a:rPr lang="en-US" b="0" i="0">
                <a:effectLst/>
                <a:latin typeface="Roboto" panose="020B0604020202020204" pitchFamily="2" charset="0"/>
              </a:rPr>
              <a:t> Viagra was approved--not as a heart medication--but as the very first oral treatment for men with ED. </a:t>
            </a:r>
            <a:endParaRPr lang="en-US"/>
          </a:p>
        </p:txBody>
      </p:sp>
      <p:sp>
        <p:nvSpPr>
          <p:cNvPr id="16" name="Rectangle 15">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109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25989B-B18A-2453-6E52-3CDAB22937BF}"/>
              </a:ext>
            </a:extLst>
          </p:cNvPr>
          <p:cNvSpPr>
            <a:spLocks noGrp="1"/>
          </p:cNvSpPr>
          <p:nvPr>
            <p:ph type="title"/>
          </p:nvPr>
        </p:nvSpPr>
        <p:spPr>
          <a:xfrm>
            <a:off x="289249" y="1123837"/>
            <a:ext cx="4016116" cy="1255469"/>
          </a:xfrm>
        </p:spPr>
        <p:txBody>
          <a:bodyPr>
            <a:normAutofit/>
          </a:bodyPr>
          <a:lstStyle/>
          <a:p>
            <a:r>
              <a:rPr lang="en-US" b="1" i="1"/>
              <a:t>What is Sildenafil?</a:t>
            </a:r>
          </a:p>
        </p:txBody>
      </p:sp>
      <p:sp>
        <p:nvSpPr>
          <p:cNvPr id="3" name="Content Placeholder 2">
            <a:extLst>
              <a:ext uri="{FF2B5EF4-FFF2-40B4-BE49-F238E27FC236}">
                <a16:creationId xmlns:a16="http://schemas.microsoft.com/office/drawing/2014/main" id="{E7E8DC29-B2A5-701A-6629-EA2B36517A26}"/>
              </a:ext>
            </a:extLst>
          </p:cNvPr>
          <p:cNvSpPr>
            <a:spLocks noGrp="1"/>
          </p:cNvSpPr>
          <p:nvPr>
            <p:ph idx="1"/>
          </p:nvPr>
        </p:nvSpPr>
        <p:spPr>
          <a:xfrm>
            <a:off x="289249" y="2510395"/>
            <a:ext cx="4016116" cy="3274586"/>
          </a:xfrm>
        </p:spPr>
        <p:txBody>
          <a:bodyPr anchor="t">
            <a:normAutofit/>
          </a:bodyPr>
          <a:lstStyle/>
          <a:p>
            <a:endParaRPr lang="en-US">
              <a:solidFill>
                <a:srgbClr val="FFFFFF"/>
              </a:solidFill>
              <a:ea typeface="+mn-lt"/>
              <a:cs typeface="+mn-lt"/>
            </a:endParaRPr>
          </a:p>
          <a:p>
            <a:r>
              <a:rPr lang="en-US">
                <a:solidFill>
                  <a:srgbClr val="FFFFFF"/>
                </a:solidFill>
                <a:ea typeface="+mn-lt"/>
                <a:cs typeface="+mn-lt"/>
              </a:rPr>
              <a:t>Sildenafil, sold under the brand name Viagra among others, is</a:t>
            </a:r>
            <a:r>
              <a:rPr lang="en-US" b="1">
                <a:solidFill>
                  <a:srgbClr val="FFFFFF"/>
                </a:solidFill>
                <a:ea typeface="+mn-lt"/>
                <a:cs typeface="+mn-lt"/>
              </a:rPr>
              <a:t> </a:t>
            </a:r>
            <a:r>
              <a:rPr lang="en-US">
                <a:solidFill>
                  <a:srgbClr val="FFFFFF"/>
                </a:solidFill>
                <a:ea typeface="+mn-lt"/>
                <a:cs typeface="+mn-lt"/>
              </a:rPr>
              <a:t>a medication used to treat erectile dysfunction and pulmonary arterial hypertension. It is unclear if it is effective for treating sexual dysfunction in women. It is taken by mouth or by injection into a vein.</a:t>
            </a:r>
            <a:endParaRPr lang="en-US">
              <a:solidFill>
                <a:srgbClr val="FFFFFF"/>
              </a:solidFill>
            </a:endParaRPr>
          </a:p>
        </p:txBody>
      </p:sp>
      <p:pic>
        <p:nvPicPr>
          <p:cNvPr id="4" name="Picture 4">
            <a:extLst>
              <a:ext uri="{FF2B5EF4-FFF2-40B4-BE49-F238E27FC236}">
                <a16:creationId xmlns:a16="http://schemas.microsoft.com/office/drawing/2014/main" id="{6826281C-8737-8F72-CAA9-2F44EFDC91AD}"/>
              </a:ext>
            </a:extLst>
          </p:cNvPr>
          <p:cNvPicPr>
            <a:picLocks noChangeAspect="1"/>
          </p:cNvPicPr>
          <p:nvPr/>
        </p:nvPicPr>
        <p:blipFill rotWithShape="1">
          <a:blip r:embed="rId2"/>
          <a:srcRect l="3575" r="22484" b="-2"/>
          <a:stretch/>
        </p:blipFill>
        <p:spPr>
          <a:xfrm>
            <a:off x="5295613" y="1104656"/>
            <a:ext cx="5388635" cy="4640537"/>
          </a:xfrm>
          <a:prstGeom prst="rect">
            <a:avLst/>
          </a:prstGeom>
        </p:spPr>
      </p:pic>
    </p:spTree>
    <p:extLst>
      <p:ext uri="{BB962C8B-B14F-4D97-AF65-F5344CB8AC3E}">
        <p14:creationId xmlns:p14="http://schemas.microsoft.com/office/powerpoint/2010/main" val="74628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AA6A42D-8A81-4CD4-B31D-AE776E7EBD0C}"/>
              </a:ext>
            </a:extLst>
          </p:cNvPr>
          <p:cNvSpPr>
            <a:spLocks noGrp="1"/>
          </p:cNvSpPr>
          <p:nvPr>
            <p:ph type="title"/>
          </p:nvPr>
        </p:nvSpPr>
        <p:spPr>
          <a:xfrm>
            <a:off x="1600754" y="1087374"/>
            <a:ext cx="8983489" cy="1000978"/>
          </a:xfrm>
        </p:spPr>
        <p:txBody>
          <a:bodyPr>
            <a:normAutofit/>
          </a:bodyPr>
          <a:lstStyle/>
          <a:p>
            <a:r>
              <a:rPr lang="en-US" b="1" i="1"/>
              <a:t>What is Viagra?</a:t>
            </a:r>
          </a:p>
        </p:txBody>
      </p:sp>
      <p:sp>
        <p:nvSpPr>
          <p:cNvPr id="19"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1792ECE-08F3-4B77-BF61-6ABB57CE6C2C}"/>
              </a:ext>
            </a:extLst>
          </p:cNvPr>
          <p:cNvSpPr>
            <a:spLocks noGrp="1"/>
          </p:cNvSpPr>
          <p:nvPr>
            <p:ph idx="1"/>
          </p:nvPr>
        </p:nvSpPr>
        <p:spPr>
          <a:xfrm>
            <a:off x="1600753" y="2535446"/>
            <a:ext cx="8983489" cy="3554457"/>
          </a:xfrm>
        </p:spPr>
        <p:txBody>
          <a:bodyPr>
            <a:normAutofit/>
          </a:bodyPr>
          <a:lstStyle/>
          <a:p>
            <a:r>
              <a:rPr lang="en-US">
                <a:solidFill>
                  <a:schemeClr val="tx1"/>
                </a:solidFill>
                <a:latin typeface="Calibri"/>
                <a:cs typeface="Calibri"/>
              </a:rPr>
              <a:t>Viagra, the brand name of the drug sildenafil, which was the first major erectile dysfunction (ED) medication on the market and  is made by Pfizer. </a:t>
            </a:r>
          </a:p>
          <a:p>
            <a:r>
              <a:rPr lang="en-US">
                <a:solidFill>
                  <a:schemeClr val="tx1"/>
                </a:solidFill>
                <a:latin typeface="Calibri"/>
                <a:cs typeface="Calibri"/>
              </a:rPr>
              <a:t>It's a vasodilator type drug, which was approved in 1998.</a:t>
            </a:r>
          </a:p>
          <a:p>
            <a:r>
              <a:rPr lang="en-US">
                <a:solidFill>
                  <a:schemeClr val="tx1"/>
                </a:solidFill>
                <a:latin typeface="Calibri"/>
                <a:cs typeface="Calibri"/>
              </a:rPr>
              <a:t>Viagra works by increasing blood flow to your penis, which helps you have and keep an erection.</a:t>
            </a:r>
            <a:r>
              <a:rPr lang="en-US">
                <a:solidFill>
                  <a:schemeClr val="tx1"/>
                </a:solidFill>
              </a:rPr>
              <a:t> </a:t>
            </a:r>
          </a:p>
        </p:txBody>
      </p:sp>
    </p:spTree>
    <p:extLst>
      <p:ext uri="{BB962C8B-B14F-4D97-AF65-F5344CB8AC3E}">
        <p14:creationId xmlns:p14="http://schemas.microsoft.com/office/powerpoint/2010/main" val="368285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8502EB-8186-4D69-8028-BABD104C6E7C}"/>
              </a:ext>
            </a:extLst>
          </p:cNvPr>
          <p:cNvSpPr>
            <a:spLocks noGrp="1"/>
          </p:cNvSpPr>
          <p:nvPr>
            <p:ph type="title"/>
          </p:nvPr>
        </p:nvSpPr>
        <p:spPr>
          <a:xfrm>
            <a:off x="0" y="1298448"/>
            <a:ext cx="4642229" cy="3540838"/>
          </a:xfrm>
        </p:spPr>
        <p:txBody>
          <a:bodyPr vert="horz" lIns="91440" tIns="45720" rIns="91440" bIns="45720" rtlCol="0" anchor="b">
            <a:normAutofit/>
          </a:bodyPr>
          <a:lstStyle/>
          <a:p>
            <a:r>
              <a:rPr lang="en-US" sz="5900" b="1" i="1" spc="-100"/>
              <a:t>Viagra Mechanism of Action</a:t>
            </a:r>
          </a:p>
        </p:txBody>
      </p:sp>
      <p:pic>
        <p:nvPicPr>
          <p:cNvPr id="5" name="Content Placeholder 4">
            <a:extLst>
              <a:ext uri="{FF2B5EF4-FFF2-40B4-BE49-F238E27FC236}">
                <a16:creationId xmlns:a16="http://schemas.microsoft.com/office/drawing/2014/main" id="{58F044BF-5687-4A12-93B5-543415F114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7648" y="1508878"/>
            <a:ext cx="6679572" cy="3840243"/>
          </a:xfrm>
          <a:prstGeom prst="rect">
            <a:avLst/>
          </a:prstGeom>
        </p:spPr>
      </p:pic>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163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EEFA9-CEA3-C589-DDB4-6577DC387A7B}"/>
              </a:ext>
            </a:extLst>
          </p:cNvPr>
          <p:cNvSpPr>
            <a:spLocks noGrp="1"/>
          </p:cNvSpPr>
          <p:nvPr>
            <p:ph type="title"/>
          </p:nvPr>
        </p:nvSpPr>
        <p:spPr>
          <a:xfrm>
            <a:off x="252919" y="1123837"/>
            <a:ext cx="2947482" cy="1283461"/>
          </a:xfrm>
        </p:spPr>
        <p:txBody>
          <a:bodyPr vert="horz" lIns="91440" tIns="45720" rIns="91440" bIns="45720" rtlCol="0" anchor="b">
            <a:noAutofit/>
          </a:bodyPr>
          <a:lstStyle/>
          <a:p>
            <a:r>
              <a:rPr lang="en-US" sz="4400" b="1" i="1" spc="-100"/>
              <a:t>Viagra Sales Chart</a:t>
            </a:r>
          </a:p>
        </p:txBody>
      </p:sp>
      <p:sp>
        <p:nvSpPr>
          <p:cNvPr id="24" name="Content Placeholder 18">
            <a:extLst>
              <a:ext uri="{FF2B5EF4-FFF2-40B4-BE49-F238E27FC236}">
                <a16:creationId xmlns:a16="http://schemas.microsoft.com/office/drawing/2014/main" id="{3C6DC878-0017-9F8F-D8C4-B6AC17873A94}"/>
              </a:ext>
            </a:extLst>
          </p:cNvPr>
          <p:cNvSpPr>
            <a:spLocks noGrp="1"/>
          </p:cNvSpPr>
          <p:nvPr>
            <p:ph idx="1"/>
          </p:nvPr>
        </p:nvSpPr>
        <p:spPr>
          <a:xfrm>
            <a:off x="252920" y="2407298"/>
            <a:ext cx="2947482" cy="3498980"/>
          </a:xfrm>
        </p:spPr>
        <p:txBody>
          <a:bodyPr vert="horz" lIns="91440" tIns="45720" rIns="91440" bIns="45720" rtlCol="0" anchor="t">
            <a:noAutofit/>
          </a:bodyPr>
          <a:lstStyle/>
          <a:p>
            <a:r>
              <a:rPr lang="en-US" sz="1600">
                <a:ea typeface="+mn-lt"/>
                <a:cs typeface="+mn-lt"/>
              </a:rPr>
              <a:t> </a:t>
            </a:r>
            <a:r>
              <a:rPr lang="en-US" sz="1600" b="1">
                <a:ea typeface="+mn-lt"/>
                <a:cs typeface="+mn-lt"/>
              </a:rPr>
              <a:t>Pfizer’s worldwide known erectile dysfunction product Viagra generated around 500 million U.S. dollars in revenue in 2019. Sales of this drug have decreased steadily over the past seven years, especially because patent protection expired outside the U.S. in 2012. In the United States, several drug manufacturers are currently allowed to market generic versions of Viagra (sildenafil), even if the patent is set to expire in 2020. </a:t>
            </a:r>
            <a:endParaRPr lang="en-US" sz="1600" b="1">
              <a:solidFill>
                <a:srgbClr val="595959"/>
              </a:solidFill>
            </a:endParaRPr>
          </a:p>
        </p:txBody>
      </p:sp>
      <p:pic>
        <p:nvPicPr>
          <p:cNvPr id="4" name="Picture 4" descr="Chart, bar chart&#10;&#10;Description automatically generated">
            <a:extLst>
              <a:ext uri="{FF2B5EF4-FFF2-40B4-BE49-F238E27FC236}">
                <a16:creationId xmlns:a16="http://schemas.microsoft.com/office/drawing/2014/main" id="{58320900-EA9E-3232-19B8-177768F67692}"/>
              </a:ext>
            </a:extLst>
          </p:cNvPr>
          <p:cNvPicPr>
            <a:picLocks noChangeAspect="1"/>
          </p:cNvPicPr>
          <p:nvPr/>
        </p:nvPicPr>
        <p:blipFill rotWithShape="1">
          <a:blip r:embed="rId2"/>
          <a:srcRect r="2680" b="-1"/>
          <a:stretch/>
        </p:blipFill>
        <p:spPr>
          <a:xfrm>
            <a:off x="3778897" y="758952"/>
            <a:ext cx="7772401" cy="5330952"/>
          </a:xfrm>
          <a:prstGeom prst="rect">
            <a:avLst/>
          </a:prstGeom>
        </p:spPr>
      </p:pic>
    </p:spTree>
    <p:extLst>
      <p:ext uri="{BB962C8B-B14F-4D97-AF65-F5344CB8AC3E}">
        <p14:creationId xmlns:p14="http://schemas.microsoft.com/office/powerpoint/2010/main" val="186305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CA16432-7BBF-4316-A8E9-43BA4C5D45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54667" y="643467"/>
            <a:ext cx="948266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41802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06D45BB371A14C8EA6442D46F74DD7" ma:contentTypeVersion="8" ma:contentTypeDescription="Create a new document." ma:contentTypeScope="" ma:versionID="441eef77dfe9575e933c559c9b8c52e8">
  <xsd:schema xmlns:xsd="http://www.w3.org/2001/XMLSchema" xmlns:xs="http://www.w3.org/2001/XMLSchema" xmlns:p="http://schemas.microsoft.com/office/2006/metadata/properties" xmlns:ns3="19bb2021-3b86-4add-85ef-0e1f971ec10d" xmlns:ns4="f5844017-189a-45fa-b6dd-c002881c2ea0" targetNamespace="http://schemas.microsoft.com/office/2006/metadata/properties" ma:root="true" ma:fieldsID="38da052a47cce1e0a69597db8aa7d35c" ns3:_="" ns4:_="">
    <xsd:import namespace="19bb2021-3b86-4add-85ef-0e1f971ec10d"/>
    <xsd:import namespace="f5844017-189a-45fa-b6dd-c002881c2ea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b2021-3b86-4add-85ef-0e1f971ec10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844017-189a-45fa-b6dd-c002881c2ea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E176A5-8AF9-4818-A7B9-7FCC5CA46427}">
  <ds:schemaRefs>
    <ds:schemaRef ds:uri="http://schemas.microsoft.com/sharepoint/v3/contenttype/forms"/>
  </ds:schemaRefs>
</ds:datastoreItem>
</file>

<file path=customXml/itemProps2.xml><?xml version="1.0" encoding="utf-8"?>
<ds:datastoreItem xmlns:ds="http://schemas.openxmlformats.org/officeDocument/2006/customXml" ds:itemID="{677079A5-9F58-478B-B088-A6E331BF3787}">
  <ds:schemaRefs>
    <ds:schemaRef ds:uri="f5844017-189a-45fa-b6dd-c002881c2ea0"/>
    <ds:schemaRef ds:uri="19bb2021-3b86-4add-85ef-0e1f971ec10d"/>
    <ds:schemaRef ds:uri="http://www.w3.org/XML/1998/namespace"/>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3C33B8D-A643-4E2B-B4BE-40FD1DC37682}">
  <ds:schemaRefs>
    <ds:schemaRef ds:uri="19bb2021-3b86-4add-85ef-0e1f971ec10d"/>
    <ds:schemaRef ds:uri="f5844017-189a-45fa-b6dd-c002881c2e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353</Words>
  <Application>Microsoft Office PowerPoint</Application>
  <PresentationFormat>Widescreen</PresentationFormat>
  <Paragraphs>22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Corbel</vt:lpstr>
      <vt:lpstr>Roboto</vt:lpstr>
      <vt:lpstr>Wingdings 2</vt:lpstr>
      <vt:lpstr>Frame</vt:lpstr>
      <vt:lpstr>Viagra Vasodilator</vt:lpstr>
      <vt:lpstr>How does Vasodilators work?</vt:lpstr>
      <vt:lpstr>PowerPoint Presentation</vt:lpstr>
      <vt:lpstr>When was Viagra invented? </vt:lpstr>
      <vt:lpstr>What is Sildenafil?</vt:lpstr>
      <vt:lpstr>What is Viagra?</vt:lpstr>
      <vt:lpstr>Viagra Mechanism of Action</vt:lpstr>
      <vt:lpstr>Viagra Sales Chart</vt:lpstr>
      <vt:lpstr>PowerPoint Presentation</vt:lpstr>
      <vt:lpstr>IR of Viagra</vt:lpstr>
      <vt:lpstr>NMR of Water Vapor</vt:lpstr>
      <vt:lpstr>MS of Viagra</vt:lpstr>
      <vt:lpstr>Sildenafil Bioavailability over time </vt:lpstr>
      <vt:lpstr>Side Effect of Viagra on the heart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Viagra Vasodilator</dc:title>
  <dc:creator>Luis Quezada</dc:creator>
  <cp:lastModifiedBy>Luis Quezada</cp:lastModifiedBy>
  <cp:revision>1</cp:revision>
  <dcterms:created xsi:type="dcterms:W3CDTF">2022-05-24T16:41:17Z</dcterms:created>
  <dcterms:modified xsi:type="dcterms:W3CDTF">2022-05-24T16:42:22Z</dcterms:modified>
</cp:coreProperties>
</file>