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60" r:id="rId4"/>
    <p:sldId id="264" r:id="rId5"/>
    <p:sldId id="269" r:id="rId6"/>
    <p:sldId id="258" r:id="rId7"/>
    <p:sldId id="266" r:id="rId8"/>
    <p:sldId id="261" r:id="rId9"/>
    <p:sldId id="268" r:id="rId10"/>
    <p:sldId id="265" r:id="rId11"/>
    <p:sldId id="267" r:id="rId12"/>
    <p:sldId id="262" r:id="rId13"/>
    <p:sldId id="259"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1F795-C4D7-7FC1-41DB-F62C2A8505DC}" v="84" dt="2022-05-19T13:28:58.810"/>
    <p1510:client id="{72B1C270-6F1B-37E1-0D22-19636544958D}" v="736" dt="2022-05-13T19:30:40.834"/>
    <p1510:client id="{BCCBA8E5-4D05-6088-4D3E-B18035841965}" v="295" dt="2022-05-13T16:43:42.173"/>
    <p1510:client id="{BEBA4BC1-094A-C98C-C196-EBA7EFFBD88D}" v="422" dt="2022-05-16T17:15:07.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5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hyperlink" Target="https://www.drugwatch.com/viagra/" TargetMode="External"/><Relationship Id="rId3" Type="http://schemas.openxmlformats.org/officeDocument/2006/relationships/hyperlink" Target="https://onlinelibrary.wiley.com/doi/10.1111/jnc.13454" TargetMode="External"/><Relationship Id="rId7" Type="http://schemas.openxmlformats.org/officeDocument/2006/relationships/hyperlink" Target="https://www.ncbi.nlm.nih.gov/pmc/articles/PMC1874258/" TargetMode="External"/><Relationship Id="rId2" Type="http://schemas.openxmlformats.org/officeDocument/2006/relationships/hyperlink" Target="https://www.medicalnewstoday.com/articles/list-of-pde5-inhibitors" TargetMode="External"/><Relationship Id="rId1" Type="http://schemas.openxmlformats.org/officeDocument/2006/relationships/hyperlink" Target="https://pubchem.ncbi.nlm.nih.gov/compound/Sildenafil" TargetMode="External"/><Relationship Id="rId6" Type="http://schemas.openxmlformats.org/officeDocument/2006/relationships/hyperlink" Target="https://www.medicalnewstoday.com/articles/viagra#about" TargetMode="External"/><Relationship Id="rId5" Type="http://schemas.openxmlformats.org/officeDocument/2006/relationships/hyperlink" Target="https://www.ch.ic.ac.uk/local/projects/p_hazel/synthesis2.html" TargetMode="External"/><Relationship Id="rId4" Type="http://schemas.openxmlformats.org/officeDocument/2006/relationships/hyperlink" Target="https://www.rcsb.org/3d-view/2H42?preset=ligandInteraction&amp;label_asym_id=F&#8203;" TargetMode="External"/><Relationship Id="rId9" Type="http://schemas.openxmlformats.org/officeDocument/2006/relationships/hyperlink" Target="http://pubsapp.acs.org/cen/coverstory/83/8325/8325viagra.html"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www.ncbi.nlm.nih.gov/pmc/articles/PMC1874258/" TargetMode="External"/><Relationship Id="rId3" Type="http://schemas.openxmlformats.org/officeDocument/2006/relationships/hyperlink" Target="https://www.medicalnewstoday.com/articles/list-of-pde5-inhibitors" TargetMode="External"/><Relationship Id="rId7" Type="http://schemas.openxmlformats.org/officeDocument/2006/relationships/hyperlink" Target="https://www.medicalnewstoday.com/articles/viagra#about" TargetMode="External"/><Relationship Id="rId2" Type="http://schemas.openxmlformats.org/officeDocument/2006/relationships/hyperlink" Target="http://pubsapp.acs.org/cen/coverstory/83/8325/8325viagra.html" TargetMode="External"/><Relationship Id="rId1" Type="http://schemas.openxmlformats.org/officeDocument/2006/relationships/hyperlink" Target="https://pubchem.ncbi.nlm.nih.gov/compound/Sildenafil" TargetMode="External"/><Relationship Id="rId6" Type="http://schemas.openxmlformats.org/officeDocument/2006/relationships/hyperlink" Target="https://www.ch.ic.ac.uk/local/projects/p_hazel/synthesis2.html" TargetMode="External"/><Relationship Id="rId5" Type="http://schemas.openxmlformats.org/officeDocument/2006/relationships/hyperlink" Target="https://www.rcsb.org/3d-view/2H42?preset=ligandInteraction&amp;label_asym_id=F&#8203;" TargetMode="External"/><Relationship Id="rId4" Type="http://schemas.openxmlformats.org/officeDocument/2006/relationships/hyperlink" Target="https://onlinelibrary.wiley.com/doi/10.1111/jnc.13454" TargetMode="External"/><Relationship Id="rId9" Type="http://schemas.openxmlformats.org/officeDocument/2006/relationships/hyperlink" Target="https://www.drugwatch.com/viagr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53E8E-F67B-4854-A946-995A0A32BC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97E0E43-9710-45E0-9833-5A0CD9E98CFA}">
      <dgm:prSet/>
      <dgm:spPr/>
      <dgm:t>
        <a:bodyPr/>
        <a:lstStyle/>
        <a:p>
          <a:r>
            <a:rPr lang="en-US" b="0"/>
            <a:t>Name:1- {[3-(6,7-Dihydro-1-methyl-7</a:t>
          </a:r>
          <a:br>
            <a:rPr lang="en-US" b="0"/>
          </a:br>
          <a:r>
            <a:rPr lang="en-US" b="0"/>
            <a:t>-oxo-3-propyl-1</a:t>
          </a:r>
          <a:r>
            <a:rPr lang="en-US" b="0" i="1"/>
            <a:t>H</a:t>
          </a:r>
          <a:r>
            <a:rPr lang="en-US" b="0"/>
            <a:t>-pyrazolo[4,3-</a:t>
          </a:r>
          <a:r>
            <a:rPr lang="en-US" b="0" i="1"/>
            <a:t>d</a:t>
          </a:r>
          <a:r>
            <a:rPr lang="en-US" b="0"/>
            <a:t>]</a:t>
          </a:r>
          <a:br>
            <a:rPr lang="en-US" b="0"/>
          </a:br>
          <a:r>
            <a:rPr lang="en-US" b="0"/>
            <a:t>pyrimidin-5-yl)-4-ethoxyphenyl]</a:t>
          </a:r>
          <a:br>
            <a:rPr lang="en-US" b="0"/>
          </a:br>
          <a:r>
            <a:rPr lang="en-US" b="0"/>
            <a:t>sulfonyl}-4-methylpiperazine citrate</a:t>
          </a:r>
          <a:endParaRPr lang="en-US"/>
        </a:p>
      </dgm:t>
    </dgm:pt>
    <dgm:pt modelId="{414E64D5-2196-431D-B340-2FC7490A29D6}" type="parTrans" cxnId="{2A1F16FF-5063-4DB8-8C6C-3CA7DC9AADDF}">
      <dgm:prSet/>
      <dgm:spPr/>
      <dgm:t>
        <a:bodyPr/>
        <a:lstStyle/>
        <a:p>
          <a:endParaRPr lang="en-US"/>
        </a:p>
      </dgm:t>
    </dgm:pt>
    <dgm:pt modelId="{D16068C2-7EC2-460D-B38C-28F78E168DB3}" type="sibTrans" cxnId="{2A1F16FF-5063-4DB8-8C6C-3CA7DC9AADDF}">
      <dgm:prSet/>
      <dgm:spPr/>
      <dgm:t>
        <a:bodyPr/>
        <a:lstStyle/>
        <a:p>
          <a:endParaRPr lang="en-US"/>
        </a:p>
      </dgm:t>
    </dgm:pt>
    <dgm:pt modelId="{934900F1-8CED-4B66-AC6E-4ED398F6ABF2}">
      <dgm:prSet/>
      <dgm:spPr/>
      <dgm:t>
        <a:bodyPr/>
        <a:lstStyle/>
        <a:p>
          <a:r>
            <a:rPr lang="en-US" b="0"/>
            <a:t>(Compound explained) Sildenafil (Viagra) is a pyrazolo[4,3-d] pyrimidin-7-one having a methyl substituent at the 1-position, a propyl substituent at the 3-position and a 2-ethoxy-5-[(4-methylpiperazin-1-yl) sulfonyl] phenyl group at the 5-position. It has a role as a vasodilator agent and an EC 3.1. 4.35 (3',5'-cyclic-GMP phosphodiesterase) inhibitor.</a:t>
          </a:r>
          <a:endParaRPr lang="en-US"/>
        </a:p>
      </dgm:t>
    </dgm:pt>
    <dgm:pt modelId="{750474AF-67C7-4731-B277-A68E55A8E7A7}" type="parTrans" cxnId="{4C144E60-EC48-4EBD-944A-008A05358069}">
      <dgm:prSet/>
      <dgm:spPr/>
      <dgm:t>
        <a:bodyPr/>
        <a:lstStyle/>
        <a:p>
          <a:endParaRPr lang="en-US"/>
        </a:p>
      </dgm:t>
    </dgm:pt>
    <dgm:pt modelId="{6E495BA7-70A9-442B-B3AB-C5D5E126F247}" type="sibTrans" cxnId="{4C144E60-EC48-4EBD-944A-008A05358069}">
      <dgm:prSet/>
      <dgm:spPr/>
      <dgm:t>
        <a:bodyPr/>
        <a:lstStyle/>
        <a:p>
          <a:endParaRPr lang="en-US"/>
        </a:p>
      </dgm:t>
    </dgm:pt>
    <dgm:pt modelId="{5FDD3B58-6F13-450B-816B-B1A8C998B7CA}" type="pres">
      <dgm:prSet presAssocID="{2D953E8E-F67B-4854-A946-995A0A32BCA8}" presName="linear" presStyleCnt="0">
        <dgm:presLayoutVars>
          <dgm:animLvl val="lvl"/>
          <dgm:resizeHandles val="exact"/>
        </dgm:presLayoutVars>
      </dgm:prSet>
      <dgm:spPr/>
    </dgm:pt>
    <dgm:pt modelId="{8E4E60EF-461F-45D5-B4BD-F1D2E5D30F2F}" type="pres">
      <dgm:prSet presAssocID="{B97E0E43-9710-45E0-9833-5A0CD9E98CFA}" presName="parentText" presStyleLbl="node1" presStyleIdx="0" presStyleCnt="1">
        <dgm:presLayoutVars>
          <dgm:chMax val="0"/>
          <dgm:bulletEnabled val="1"/>
        </dgm:presLayoutVars>
      </dgm:prSet>
      <dgm:spPr/>
    </dgm:pt>
    <dgm:pt modelId="{6C9863E7-DDE9-4C0D-A1A4-CCFB995322F6}" type="pres">
      <dgm:prSet presAssocID="{B97E0E43-9710-45E0-9833-5A0CD9E98CFA}" presName="childText" presStyleLbl="revTx" presStyleIdx="0" presStyleCnt="1">
        <dgm:presLayoutVars>
          <dgm:bulletEnabled val="1"/>
        </dgm:presLayoutVars>
      </dgm:prSet>
      <dgm:spPr/>
    </dgm:pt>
  </dgm:ptLst>
  <dgm:cxnLst>
    <dgm:cxn modelId="{4C144E60-EC48-4EBD-944A-008A05358069}" srcId="{B97E0E43-9710-45E0-9833-5A0CD9E98CFA}" destId="{934900F1-8CED-4B66-AC6E-4ED398F6ABF2}" srcOrd="0" destOrd="0" parTransId="{750474AF-67C7-4731-B277-A68E55A8E7A7}" sibTransId="{6E495BA7-70A9-442B-B3AB-C5D5E126F247}"/>
    <dgm:cxn modelId="{004DA0A4-CBCD-4FC9-851E-C837B86FCE56}" type="presOf" srcId="{934900F1-8CED-4B66-AC6E-4ED398F6ABF2}" destId="{6C9863E7-DDE9-4C0D-A1A4-CCFB995322F6}" srcOrd="0" destOrd="0" presId="urn:microsoft.com/office/officeart/2005/8/layout/vList2"/>
    <dgm:cxn modelId="{704263AD-3A47-4B32-B74B-5F9805A251B5}" type="presOf" srcId="{B97E0E43-9710-45E0-9833-5A0CD9E98CFA}" destId="{8E4E60EF-461F-45D5-B4BD-F1D2E5D30F2F}" srcOrd="0" destOrd="0" presId="urn:microsoft.com/office/officeart/2005/8/layout/vList2"/>
    <dgm:cxn modelId="{5894EBF6-E727-4EC4-A4B2-F806633B9D73}" type="presOf" srcId="{2D953E8E-F67B-4854-A946-995A0A32BCA8}" destId="{5FDD3B58-6F13-450B-816B-B1A8C998B7CA}" srcOrd="0" destOrd="0" presId="urn:microsoft.com/office/officeart/2005/8/layout/vList2"/>
    <dgm:cxn modelId="{2A1F16FF-5063-4DB8-8C6C-3CA7DC9AADDF}" srcId="{2D953E8E-F67B-4854-A946-995A0A32BCA8}" destId="{B97E0E43-9710-45E0-9833-5A0CD9E98CFA}" srcOrd="0" destOrd="0" parTransId="{414E64D5-2196-431D-B340-2FC7490A29D6}" sibTransId="{D16068C2-7EC2-460D-B38C-28F78E168DB3}"/>
    <dgm:cxn modelId="{A0E8EA72-DBB9-4B0D-B320-24F62E1AB76A}" type="presParOf" srcId="{5FDD3B58-6F13-450B-816B-B1A8C998B7CA}" destId="{8E4E60EF-461F-45D5-B4BD-F1D2E5D30F2F}" srcOrd="0" destOrd="0" presId="urn:microsoft.com/office/officeart/2005/8/layout/vList2"/>
    <dgm:cxn modelId="{A7E558D8-ED99-4B58-B124-5AF82BB57F8F}" type="presParOf" srcId="{5FDD3B58-6F13-450B-816B-B1A8C998B7CA}" destId="{6C9863E7-DDE9-4C0D-A1A4-CCFB995322F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FCAD2-1FA8-4A58-86F8-3FFED393DCCD}"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C029A909-BEFF-413B-B3A7-4518BEF50F25}">
      <dgm:prSet/>
      <dgm:spPr/>
      <dgm:t>
        <a:bodyPr/>
        <a:lstStyle/>
        <a:p>
          <a:pPr rtl="0"/>
          <a:r>
            <a:rPr lang="en-US" b="0"/>
            <a:t>What Viagra does to this enzyme: It blocks the activity of PDE5, it blocks it therefore increasing blood flow</a:t>
          </a:r>
          <a:endParaRPr lang="en-US"/>
        </a:p>
      </dgm:t>
    </dgm:pt>
    <dgm:pt modelId="{6E9C502F-0010-4C58-846F-F30F4130B2EA}" type="parTrans" cxnId="{D3BC3AFF-1710-4F54-8CBF-4FB696D73CAA}">
      <dgm:prSet/>
      <dgm:spPr/>
      <dgm:t>
        <a:bodyPr/>
        <a:lstStyle/>
        <a:p>
          <a:endParaRPr lang="en-US"/>
        </a:p>
      </dgm:t>
    </dgm:pt>
    <dgm:pt modelId="{FAB5D3ED-D04F-47EB-98A1-5B7FCE8758C0}" type="sibTrans" cxnId="{D3BC3AFF-1710-4F54-8CBF-4FB696D73CAA}">
      <dgm:prSet/>
      <dgm:spPr/>
      <dgm:t>
        <a:bodyPr/>
        <a:lstStyle/>
        <a:p>
          <a:endParaRPr lang="en-US"/>
        </a:p>
      </dgm:t>
    </dgm:pt>
    <dgm:pt modelId="{1ACDE525-5658-427E-8E3D-EF2888B7177F}">
      <dgm:prSet/>
      <dgm:spPr/>
      <dgm:t>
        <a:bodyPr/>
        <a:lstStyle/>
        <a:p>
          <a:r>
            <a:rPr lang="en-US" b="0"/>
            <a:t>Specific job of the enzyme: PDE5 is </a:t>
          </a:r>
          <a:r>
            <a:rPr lang="en-US"/>
            <a:t>a key enzyme involved in the regulation of cGMP-specific signaling pathways in normal physiological processes such as smooth muscle contraction and relaxation</a:t>
          </a:r>
          <a:r>
            <a:rPr lang="en-US" b="0"/>
            <a:t>. For this reason, inhibition of the enzyme can alter those pathophysiological conditions associated with a lowering cGMP level in tissues.</a:t>
          </a:r>
          <a:endParaRPr lang="en-US"/>
        </a:p>
      </dgm:t>
    </dgm:pt>
    <dgm:pt modelId="{8D1C7B38-24CD-4947-A12D-FD3D485B4614}" type="parTrans" cxnId="{AEF0BB02-A21C-4487-89D5-08DFD4784BAB}">
      <dgm:prSet/>
      <dgm:spPr/>
      <dgm:t>
        <a:bodyPr/>
        <a:lstStyle/>
        <a:p>
          <a:endParaRPr lang="en-US"/>
        </a:p>
      </dgm:t>
    </dgm:pt>
    <dgm:pt modelId="{AD80B8EF-5D32-46E8-8869-D1EC30D0B1A5}" type="sibTrans" cxnId="{AEF0BB02-A21C-4487-89D5-08DFD4784BAB}">
      <dgm:prSet/>
      <dgm:spPr/>
      <dgm:t>
        <a:bodyPr/>
        <a:lstStyle/>
        <a:p>
          <a:endParaRPr lang="en-US"/>
        </a:p>
      </dgm:t>
    </dgm:pt>
    <dgm:pt modelId="{48FC7C33-E8C4-4399-873D-0A9D28C14367}" type="pres">
      <dgm:prSet presAssocID="{C9BFCAD2-1FA8-4A58-86F8-3FFED393DCCD}" presName="linear" presStyleCnt="0">
        <dgm:presLayoutVars>
          <dgm:animLvl val="lvl"/>
          <dgm:resizeHandles val="exact"/>
        </dgm:presLayoutVars>
      </dgm:prSet>
      <dgm:spPr/>
    </dgm:pt>
    <dgm:pt modelId="{0D4E3DCC-E843-46F4-89B8-EB6255C68742}" type="pres">
      <dgm:prSet presAssocID="{C029A909-BEFF-413B-B3A7-4518BEF50F25}" presName="parentText" presStyleLbl="node1" presStyleIdx="0" presStyleCnt="2">
        <dgm:presLayoutVars>
          <dgm:chMax val="0"/>
          <dgm:bulletEnabled val="1"/>
        </dgm:presLayoutVars>
      </dgm:prSet>
      <dgm:spPr/>
    </dgm:pt>
    <dgm:pt modelId="{4FC8B1C0-A0CC-4A62-AD62-40DDAD69B73F}" type="pres">
      <dgm:prSet presAssocID="{FAB5D3ED-D04F-47EB-98A1-5B7FCE8758C0}" presName="spacer" presStyleCnt="0"/>
      <dgm:spPr/>
    </dgm:pt>
    <dgm:pt modelId="{EBB69809-D5AE-4C06-817F-A68FD9C6565F}" type="pres">
      <dgm:prSet presAssocID="{1ACDE525-5658-427E-8E3D-EF2888B7177F}" presName="parentText" presStyleLbl="node1" presStyleIdx="1" presStyleCnt="2">
        <dgm:presLayoutVars>
          <dgm:chMax val="0"/>
          <dgm:bulletEnabled val="1"/>
        </dgm:presLayoutVars>
      </dgm:prSet>
      <dgm:spPr/>
    </dgm:pt>
  </dgm:ptLst>
  <dgm:cxnLst>
    <dgm:cxn modelId="{AEF0BB02-A21C-4487-89D5-08DFD4784BAB}" srcId="{C9BFCAD2-1FA8-4A58-86F8-3FFED393DCCD}" destId="{1ACDE525-5658-427E-8E3D-EF2888B7177F}" srcOrd="1" destOrd="0" parTransId="{8D1C7B38-24CD-4947-A12D-FD3D485B4614}" sibTransId="{AD80B8EF-5D32-46E8-8869-D1EC30D0B1A5}"/>
    <dgm:cxn modelId="{86E59509-F716-4F43-AC9A-104A49E9129F}" type="presOf" srcId="{C9BFCAD2-1FA8-4A58-86F8-3FFED393DCCD}" destId="{48FC7C33-E8C4-4399-873D-0A9D28C14367}" srcOrd="0" destOrd="0" presId="urn:microsoft.com/office/officeart/2005/8/layout/vList2"/>
    <dgm:cxn modelId="{CFC0F795-EB28-42A8-ABD4-84F4AA03E438}" type="presOf" srcId="{C029A909-BEFF-413B-B3A7-4518BEF50F25}" destId="{0D4E3DCC-E843-46F4-89B8-EB6255C68742}" srcOrd="0" destOrd="0" presId="urn:microsoft.com/office/officeart/2005/8/layout/vList2"/>
    <dgm:cxn modelId="{835883CD-BDF8-4C17-9660-E310310A3E16}" type="presOf" srcId="{1ACDE525-5658-427E-8E3D-EF2888B7177F}" destId="{EBB69809-D5AE-4C06-817F-A68FD9C6565F}" srcOrd="0" destOrd="0" presId="urn:microsoft.com/office/officeart/2005/8/layout/vList2"/>
    <dgm:cxn modelId="{D3BC3AFF-1710-4F54-8CBF-4FB696D73CAA}" srcId="{C9BFCAD2-1FA8-4A58-86F8-3FFED393DCCD}" destId="{C029A909-BEFF-413B-B3A7-4518BEF50F25}" srcOrd="0" destOrd="0" parTransId="{6E9C502F-0010-4C58-846F-F30F4130B2EA}" sibTransId="{FAB5D3ED-D04F-47EB-98A1-5B7FCE8758C0}"/>
    <dgm:cxn modelId="{6EBE2AD4-FA49-425C-BC4F-105CFFFC46E4}" type="presParOf" srcId="{48FC7C33-E8C4-4399-873D-0A9D28C14367}" destId="{0D4E3DCC-E843-46F4-89B8-EB6255C68742}" srcOrd="0" destOrd="0" presId="urn:microsoft.com/office/officeart/2005/8/layout/vList2"/>
    <dgm:cxn modelId="{ACAD3341-7567-4AAD-8B95-236D8C7F5C6D}" type="presParOf" srcId="{48FC7C33-E8C4-4399-873D-0A9D28C14367}" destId="{4FC8B1C0-A0CC-4A62-AD62-40DDAD69B73F}" srcOrd="1" destOrd="0" presId="urn:microsoft.com/office/officeart/2005/8/layout/vList2"/>
    <dgm:cxn modelId="{E2EE088B-A509-4867-BE84-62C0A1F149BA}" type="presParOf" srcId="{48FC7C33-E8C4-4399-873D-0A9D28C14367}" destId="{EBB69809-D5AE-4C06-817F-A68FD9C6565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20C042-1CC4-46D6-AFC0-1B73A714119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D493973-7EE0-471F-BBB2-688340299D63}">
      <dgm:prSet/>
      <dgm:spPr/>
      <dgm:t>
        <a:bodyPr/>
        <a:lstStyle/>
        <a:p>
          <a:pPr rtl="0"/>
          <a:r>
            <a:rPr lang="en-US" b="0"/>
            <a:t>3D </a:t>
          </a:r>
          <a:r>
            <a:rPr lang="en-US" b="0" u="sng">
              <a:hlinkClick xmlns:r="http://schemas.openxmlformats.org/officeDocument/2006/relationships" r:id="rId1"/>
            </a:rPr>
            <a:t>sidenafil</a:t>
          </a:r>
          <a:endParaRPr lang="en-US" b="0">
            <a:latin typeface="The Serif Hand"/>
          </a:endParaRPr>
        </a:p>
      </dgm:t>
    </dgm:pt>
    <dgm:pt modelId="{96DDB095-EF55-487E-9A10-1F737C5BA53C}" type="parTrans" cxnId="{2266B6FD-A4A0-4BC0-9D15-3D28887243EC}">
      <dgm:prSet/>
      <dgm:spPr/>
      <dgm:t>
        <a:bodyPr/>
        <a:lstStyle/>
        <a:p>
          <a:endParaRPr lang="en-US"/>
        </a:p>
      </dgm:t>
    </dgm:pt>
    <dgm:pt modelId="{427106E4-1F37-4E02-A03B-EF614A3C0688}" type="sibTrans" cxnId="{2266B6FD-A4A0-4BC0-9D15-3D28887243EC}">
      <dgm:prSet/>
      <dgm:spPr/>
      <dgm:t>
        <a:bodyPr/>
        <a:lstStyle/>
        <a:p>
          <a:endParaRPr lang="en-US"/>
        </a:p>
      </dgm:t>
    </dgm:pt>
    <dgm:pt modelId="{79EADA61-AFDE-4928-94E5-45686C59150C}">
      <dgm:prSet/>
      <dgm:spPr/>
      <dgm:t>
        <a:bodyPr/>
        <a:lstStyle/>
        <a:p>
          <a:r>
            <a:rPr lang="en-US" b="0" u="sng">
              <a:hlinkClick xmlns:r="http://schemas.openxmlformats.org/officeDocument/2006/relationships" r:id="rId2"/>
            </a:rPr>
            <a:t>PDE5 how it works</a:t>
          </a:r>
          <a:endParaRPr lang="en-US"/>
        </a:p>
      </dgm:t>
    </dgm:pt>
    <dgm:pt modelId="{B44FA957-3A6E-4744-8583-A6299454BA51}" type="parTrans" cxnId="{790AB54C-511C-4645-94E4-7CA20CBECF30}">
      <dgm:prSet/>
      <dgm:spPr/>
      <dgm:t>
        <a:bodyPr/>
        <a:lstStyle/>
        <a:p>
          <a:endParaRPr lang="en-US"/>
        </a:p>
      </dgm:t>
    </dgm:pt>
    <dgm:pt modelId="{FA680561-96A7-492B-BCB4-F0AE680A3479}" type="sibTrans" cxnId="{790AB54C-511C-4645-94E4-7CA20CBECF30}">
      <dgm:prSet/>
      <dgm:spPr/>
      <dgm:t>
        <a:bodyPr/>
        <a:lstStyle/>
        <a:p>
          <a:endParaRPr lang="en-US"/>
        </a:p>
      </dgm:t>
    </dgm:pt>
    <dgm:pt modelId="{D2DF9368-26E8-4EC2-B9A8-B96D0C940351}">
      <dgm:prSet/>
      <dgm:spPr/>
      <dgm:t>
        <a:bodyPr/>
        <a:lstStyle/>
        <a:p>
          <a:r>
            <a:rPr lang="en-US" b="0" u="sng">
              <a:hlinkClick xmlns:r="http://schemas.openxmlformats.org/officeDocument/2006/relationships" r:id="rId3"/>
            </a:rPr>
            <a:t>How PDE5 works on a molecular level</a:t>
          </a:r>
          <a:endParaRPr lang="en-US"/>
        </a:p>
      </dgm:t>
    </dgm:pt>
    <dgm:pt modelId="{18F49DDF-C122-47A9-938F-261FB90F8D43}" type="parTrans" cxnId="{7D61A282-FD0A-4B18-BDDF-F436839CABA5}">
      <dgm:prSet/>
      <dgm:spPr/>
      <dgm:t>
        <a:bodyPr/>
        <a:lstStyle/>
        <a:p>
          <a:endParaRPr lang="en-US"/>
        </a:p>
      </dgm:t>
    </dgm:pt>
    <dgm:pt modelId="{07E3760C-4904-4D22-9327-C4CFA9CB4C52}" type="sibTrans" cxnId="{7D61A282-FD0A-4B18-BDDF-F436839CABA5}">
      <dgm:prSet/>
      <dgm:spPr/>
      <dgm:t>
        <a:bodyPr/>
        <a:lstStyle/>
        <a:p>
          <a:endParaRPr lang="en-US"/>
        </a:p>
      </dgm:t>
    </dgm:pt>
    <dgm:pt modelId="{4A8561F8-53B4-431C-AA41-3B0979ED3396}">
      <dgm:prSet/>
      <dgm:spPr/>
      <dgm:t>
        <a:bodyPr/>
        <a:lstStyle/>
        <a:p>
          <a:r>
            <a:rPr lang="en-US" b="0">
              <a:hlinkClick xmlns:r="http://schemas.openxmlformats.org/officeDocument/2006/relationships" r:id="rId1"/>
            </a:rPr>
            <a:t>(Chemical compound explanation)</a:t>
          </a:r>
          <a:endParaRPr lang="en-US"/>
        </a:p>
      </dgm:t>
    </dgm:pt>
    <dgm:pt modelId="{98D12E34-46BE-4305-8248-75CD034CFC19}" type="parTrans" cxnId="{65DFB0DD-9919-4FF2-923D-74DD828AC9B4}">
      <dgm:prSet/>
      <dgm:spPr/>
      <dgm:t>
        <a:bodyPr/>
        <a:lstStyle/>
        <a:p>
          <a:endParaRPr lang="en-US"/>
        </a:p>
      </dgm:t>
    </dgm:pt>
    <dgm:pt modelId="{D4AA2DF0-173B-4FB8-96B3-5CFB987C9BE7}" type="sibTrans" cxnId="{65DFB0DD-9919-4FF2-923D-74DD828AC9B4}">
      <dgm:prSet/>
      <dgm:spPr/>
      <dgm:t>
        <a:bodyPr/>
        <a:lstStyle/>
        <a:p>
          <a:endParaRPr lang="en-US"/>
        </a:p>
      </dgm:t>
    </dgm:pt>
    <dgm:pt modelId="{26AD2C7F-3ACE-4259-862B-96A5DF4DAE60}">
      <dgm:prSet/>
      <dgm:spPr/>
      <dgm:t>
        <a:bodyPr/>
        <a:lstStyle/>
        <a:p>
          <a:r>
            <a:rPr lang="en-US" b="0">
              <a:hlinkClick xmlns:r="http://schemas.openxmlformats.org/officeDocument/2006/relationships" r:id="rId4"/>
            </a:rPr>
            <a:t>Protein Data bank​</a:t>
          </a:r>
          <a:endParaRPr lang="en-US"/>
        </a:p>
      </dgm:t>
    </dgm:pt>
    <dgm:pt modelId="{E0B0E120-625B-4F24-A845-39BD7F281145}" type="parTrans" cxnId="{A21A437B-5978-46B5-AD33-052817B7FB9D}">
      <dgm:prSet/>
      <dgm:spPr/>
      <dgm:t>
        <a:bodyPr/>
        <a:lstStyle/>
        <a:p>
          <a:endParaRPr lang="en-US"/>
        </a:p>
      </dgm:t>
    </dgm:pt>
    <dgm:pt modelId="{9A602D85-2363-4004-A2BF-366C1C8BE442}" type="sibTrans" cxnId="{A21A437B-5978-46B5-AD33-052817B7FB9D}">
      <dgm:prSet/>
      <dgm:spPr/>
      <dgm:t>
        <a:bodyPr/>
        <a:lstStyle/>
        <a:p>
          <a:endParaRPr lang="en-US"/>
        </a:p>
      </dgm:t>
    </dgm:pt>
    <dgm:pt modelId="{66064BC6-4DAA-4242-AAD3-4921F2FF834E}">
      <dgm:prSet/>
      <dgm:spPr/>
      <dgm:t>
        <a:bodyPr/>
        <a:lstStyle/>
        <a:p>
          <a:r>
            <a:rPr lang="en-US" b="0">
              <a:hlinkClick xmlns:r="http://schemas.openxmlformats.org/officeDocument/2006/relationships" r:id="rId5"/>
            </a:rPr>
            <a:t>Synthesis</a:t>
          </a:r>
          <a:endParaRPr lang="en-US"/>
        </a:p>
      </dgm:t>
    </dgm:pt>
    <dgm:pt modelId="{6159319A-68A5-45DF-A2F1-1152B5CC1C66}" type="parTrans" cxnId="{41AD65CB-3682-4917-A837-E2B01ABB635A}">
      <dgm:prSet/>
      <dgm:spPr/>
      <dgm:t>
        <a:bodyPr/>
        <a:lstStyle/>
        <a:p>
          <a:endParaRPr lang="en-US"/>
        </a:p>
      </dgm:t>
    </dgm:pt>
    <dgm:pt modelId="{EF935724-B0B2-4264-A3F6-20A536C77C3F}" type="sibTrans" cxnId="{41AD65CB-3682-4917-A837-E2B01ABB635A}">
      <dgm:prSet/>
      <dgm:spPr/>
      <dgm:t>
        <a:bodyPr/>
        <a:lstStyle/>
        <a:p>
          <a:endParaRPr lang="en-US"/>
        </a:p>
      </dgm:t>
    </dgm:pt>
    <dgm:pt modelId="{7F26C9F9-5E8D-4EA6-B91A-4705040907B0}">
      <dgm:prSet phldr="0"/>
      <dgm:spPr/>
      <dgm:t>
        <a:bodyPr/>
        <a:lstStyle/>
        <a:p>
          <a:r>
            <a:rPr lang="en-US">
              <a:latin typeface="The Serif Hand"/>
              <a:hlinkClick xmlns:r="http://schemas.openxmlformats.org/officeDocument/2006/relationships" r:id="rId6"/>
            </a:rPr>
            <a:t>research</a:t>
          </a:r>
        </a:p>
      </dgm:t>
    </dgm:pt>
    <dgm:pt modelId="{40C625AC-4D01-48B1-81A2-BE535BD71E87}" type="parTrans" cxnId="{9BC65051-A3F8-4828-920D-DC068F280E96}">
      <dgm:prSet/>
      <dgm:spPr/>
    </dgm:pt>
    <dgm:pt modelId="{2CB30247-9B43-4098-87CB-FE7528B3F696}" type="sibTrans" cxnId="{9BC65051-A3F8-4828-920D-DC068F280E96}">
      <dgm:prSet/>
      <dgm:spPr/>
    </dgm:pt>
    <dgm:pt modelId="{CF7AC86E-D271-4C3D-9F5E-482CCFE074F8}">
      <dgm:prSet phldr="0"/>
      <dgm:spPr/>
      <dgm:t>
        <a:bodyPr/>
        <a:lstStyle/>
        <a:p>
          <a:r>
            <a:rPr lang="en-US">
              <a:latin typeface="The Serif Hand"/>
              <a:hlinkClick xmlns:r="http://schemas.openxmlformats.org/officeDocument/2006/relationships" r:id="rId7"/>
            </a:rPr>
            <a:t>Pharmacokinetics</a:t>
          </a:r>
        </a:p>
      </dgm:t>
    </dgm:pt>
    <dgm:pt modelId="{8DA720BD-F0BD-469C-9651-D41D411A6A05}" type="parTrans" cxnId="{3733FD13-12EB-44ED-ABEF-BFC4837B903D}">
      <dgm:prSet/>
      <dgm:spPr/>
    </dgm:pt>
    <dgm:pt modelId="{ECEB304C-2BB7-4B29-8FAF-A6A502633E82}" type="sibTrans" cxnId="{3733FD13-12EB-44ED-ABEF-BFC4837B903D}">
      <dgm:prSet/>
      <dgm:spPr/>
    </dgm:pt>
    <dgm:pt modelId="{3C466952-80BC-41DD-A6B5-22A381873890}">
      <dgm:prSet phldr="0"/>
      <dgm:spPr/>
      <dgm:t>
        <a:bodyPr/>
        <a:lstStyle/>
        <a:p>
          <a:pPr rtl="0"/>
          <a:r>
            <a:rPr lang="en-US">
              <a:latin typeface="The Serif Hand"/>
              <a:hlinkClick xmlns:r="http://schemas.openxmlformats.org/officeDocument/2006/relationships" r:id="rId8"/>
            </a:rPr>
            <a:t>Side effects</a:t>
          </a:r>
        </a:p>
      </dgm:t>
    </dgm:pt>
    <dgm:pt modelId="{5C9F96EC-1831-4D19-BAB2-5CC254C94581}" type="parTrans" cxnId="{C7C2395C-305B-4726-A8CA-52D40DC0A007}">
      <dgm:prSet/>
      <dgm:spPr/>
    </dgm:pt>
    <dgm:pt modelId="{3310E787-9378-4E15-97E2-1183C919425A}" type="sibTrans" cxnId="{C7C2395C-305B-4726-A8CA-52D40DC0A007}">
      <dgm:prSet/>
      <dgm:spPr/>
    </dgm:pt>
    <dgm:pt modelId="{A777675D-660F-43AB-89C6-B8F5E13EBD56}">
      <dgm:prSet phldr="0"/>
      <dgm:spPr/>
      <dgm:t>
        <a:bodyPr/>
        <a:lstStyle/>
        <a:p>
          <a:r>
            <a:rPr lang="en-US" b="0">
              <a:latin typeface="The Serif Hand"/>
            </a:rPr>
            <a:t> </a:t>
          </a:r>
          <a:r>
            <a:rPr lang="en-US" b="0" u="sng">
              <a:latin typeface="The Serif Hand"/>
              <a:hlinkClick xmlns:r="http://schemas.openxmlformats.org/officeDocument/2006/relationships" r:id="rId9"/>
            </a:rPr>
            <a:t>Research</a:t>
          </a:r>
          <a:endParaRPr lang="en-US"/>
        </a:p>
      </dgm:t>
    </dgm:pt>
    <dgm:pt modelId="{073E8EB4-FFB4-4F18-95E4-DD7AE06B2EFD}" type="parTrans" cxnId="{EC19D364-99D0-40E4-915D-6C171D0D5F8C}">
      <dgm:prSet/>
      <dgm:spPr/>
    </dgm:pt>
    <dgm:pt modelId="{C637ED78-ACEB-44BD-BBFF-A34EBC2399FB}" type="sibTrans" cxnId="{EC19D364-99D0-40E4-915D-6C171D0D5F8C}">
      <dgm:prSet/>
      <dgm:spPr/>
    </dgm:pt>
    <dgm:pt modelId="{769A71A2-FE5A-40F4-90B3-3F9A5FA53943}" type="pres">
      <dgm:prSet presAssocID="{EE20C042-1CC4-46D6-AFC0-1B73A714119B}" presName="vert0" presStyleCnt="0">
        <dgm:presLayoutVars>
          <dgm:dir/>
          <dgm:animOne val="branch"/>
          <dgm:animLvl val="lvl"/>
        </dgm:presLayoutVars>
      </dgm:prSet>
      <dgm:spPr/>
    </dgm:pt>
    <dgm:pt modelId="{AC809EC6-C390-44D6-8427-5881A1E1E775}" type="pres">
      <dgm:prSet presAssocID="{FD493973-7EE0-471F-BBB2-688340299D63}" presName="thickLine" presStyleLbl="alignNode1" presStyleIdx="0" presStyleCnt="10"/>
      <dgm:spPr/>
    </dgm:pt>
    <dgm:pt modelId="{5BCC517F-3091-4146-BAA2-D3C09ED7080D}" type="pres">
      <dgm:prSet presAssocID="{FD493973-7EE0-471F-BBB2-688340299D63}" presName="horz1" presStyleCnt="0"/>
      <dgm:spPr/>
    </dgm:pt>
    <dgm:pt modelId="{9C6C35BA-1889-4A1A-8006-A87802776153}" type="pres">
      <dgm:prSet presAssocID="{FD493973-7EE0-471F-BBB2-688340299D63}" presName="tx1" presStyleLbl="revTx" presStyleIdx="0" presStyleCnt="10"/>
      <dgm:spPr/>
    </dgm:pt>
    <dgm:pt modelId="{FEF77889-8662-4F35-94AC-C27DB81B6F09}" type="pres">
      <dgm:prSet presAssocID="{FD493973-7EE0-471F-BBB2-688340299D63}" presName="vert1" presStyleCnt="0"/>
      <dgm:spPr/>
    </dgm:pt>
    <dgm:pt modelId="{AB4D27CA-635C-4135-84E1-FEAC4D0B9D6E}" type="pres">
      <dgm:prSet presAssocID="{A777675D-660F-43AB-89C6-B8F5E13EBD56}" presName="thickLine" presStyleLbl="alignNode1" presStyleIdx="1" presStyleCnt="10"/>
      <dgm:spPr/>
    </dgm:pt>
    <dgm:pt modelId="{883C63A6-F4B7-4723-8B51-ADF257FE9DCF}" type="pres">
      <dgm:prSet presAssocID="{A777675D-660F-43AB-89C6-B8F5E13EBD56}" presName="horz1" presStyleCnt="0"/>
      <dgm:spPr/>
    </dgm:pt>
    <dgm:pt modelId="{7D585F20-7F67-4748-9C2B-BCCF9BC58072}" type="pres">
      <dgm:prSet presAssocID="{A777675D-660F-43AB-89C6-B8F5E13EBD56}" presName="tx1" presStyleLbl="revTx" presStyleIdx="1" presStyleCnt="10"/>
      <dgm:spPr/>
    </dgm:pt>
    <dgm:pt modelId="{FA2CE423-9506-4505-8766-8D3B3FDA1E95}" type="pres">
      <dgm:prSet presAssocID="{A777675D-660F-43AB-89C6-B8F5E13EBD56}" presName="vert1" presStyleCnt="0"/>
      <dgm:spPr/>
    </dgm:pt>
    <dgm:pt modelId="{86F46529-75B7-4AF6-9BAF-17B5D87DEB73}" type="pres">
      <dgm:prSet presAssocID="{79EADA61-AFDE-4928-94E5-45686C59150C}" presName="thickLine" presStyleLbl="alignNode1" presStyleIdx="2" presStyleCnt="10"/>
      <dgm:spPr/>
    </dgm:pt>
    <dgm:pt modelId="{4CE61056-A1C1-490D-9EDF-9EE481662CEB}" type="pres">
      <dgm:prSet presAssocID="{79EADA61-AFDE-4928-94E5-45686C59150C}" presName="horz1" presStyleCnt="0"/>
      <dgm:spPr/>
    </dgm:pt>
    <dgm:pt modelId="{E393C852-4A68-40FA-8C66-6E954C35410C}" type="pres">
      <dgm:prSet presAssocID="{79EADA61-AFDE-4928-94E5-45686C59150C}" presName="tx1" presStyleLbl="revTx" presStyleIdx="2" presStyleCnt="10"/>
      <dgm:spPr/>
    </dgm:pt>
    <dgm:pt modelId="{882800FB-84FA-41AD-9A57-24950EA492BA}" type="pres">
      <dgm:prSet presAssocID="{79EADA61-AFDE-4928-94E5-45686C59150C}" presName="vert1" presStyleCnt="0"/>
      <dgm:spPr/>
    </dgm:pt>
    <dgm:pt modelId="{90DA4F08-12B7-462F-ACE0-D062BA2D3DBE}" type="pres">
      <dgm:prSet presAssocID="{D2DF9368-26E8-4EC2-B9A8-B96D0C940351}" presName="thickLine" presStyleLbl="alignNode1" presStyleIdx="3" presStyleCnt="10"/>
      <dgm:spPr/>
    </dgm:pt>
    <dgm:pt modelId="{24F59757-B249-40AF-A3CD-31CBF2636A59}" type="pres">
      <dgm:prSet presAssocID="{D2DF9368-26E8-4EC2-B9A8-B96D0C940351}" presName="horz1" presStyleCnt="0"/>
      <dgm:spPr/>
    </dgm:pt>
    <dgm:pt modelId="{B28B4626-368B-4877-94D1-C3905C5976EA}" type="pres">
      <dgm:prSet presAssocID="{D2DF9368-26E8-4EC2-B9A8-B96D0C940351}" presName="tx1" presStyleLbl="revTx" presStyleIdx="3" presStyleCnt="10"/>
      <dgm:spPr/>
    </dgm:pt>
    <dgm:pt modelId="{C83AD970-5A0B-4FEB-A05B-2CD60EDEA80E}" type="pres">
      <dgm:prSet presAssocID="{D2DF9368-26E8-4EC2-B9A8-B96D0C940351}" presName="vert1" presStyleCnt="0"/>
      <dgm:spPr/>
    </dgm:pt>
    <dgm:pt modelId="{FB9B6D50-A4D9-4BB7-AB37-DC0DD3D2ED1D}" type="pres">
      <dgm:prSet presAssocID="{4A8561F8-53B4-431C-AA41-3B0979ED3396}" presName="thickLine" presStyleLbl="alignNode1" presStyleIdx="4" presStyleCnt="10"/>
      <dgm:spPr/>
    </dgm:pt>
    <dgm:pt modelId="{F3E18D7E-6F4D-48C3-A304-8BC60597EB85}" type="pres">
      <dgm:prSet presAssocID="{4A8561F8-53B4-431C-AA41-3B0979ED3396}" presName="horz1" presStyleCnt="0"/>
      <dgm:spPr/>
    </dgm:pt>
    <dgm:pt modelId="{DAFFFCD3-899B-43C8-B893-CCC23ACFCBBF}" type="pres">
      <dgm:prSet presAssocID="{4A8561F8-53B4-431C-AA41-3B0979ED3396}" presName="tx1" presStyleLbl="revTx" presStyleIdx="4" presStyleCnt="10"/>
      <dgm:spPr/>
    </dgm:pt>
    <dgm:pt modelId="{7B4A7FF3-570C-4121-8947-26212419B241}" type="pres">
      <dgm:prSet presAssocID="{4A8561F8-53B4-431C-AA41-3B0979ED3396}" presName="vert1" presStyleCnt="0"/>
      <dgm:spPr/>
    </dgm:pt>
    <dgm:pt modelId="{509263A8-D749-432F-A0E6-D0E9B3C8436E}" type="pres">
      <dgm:prSet presAssocID="{26AD2C7F-3ACE-4259-862B-96A5DF4DAE60}" presName="thickLine" presStyleLbl="alignNode1" presStyleIdx="5" presStyleCnt="10"/>
      <dgm:spPr/>
    </dgm:pt>
    <dgm:pt modelId="{D7DD7B09-85EC-4A7C-93A3-5D945CBF1BD1}" type="pres">
      <dgm:prSet presAssocID="{26AD2C7F-3ACE-4259-862B-96A5DF4DAE60}" presName="horz1" presStyleCnt="0"/>
      <dgm:spPr/>
    </dgm:pt>
    <dgm:pt modelId="{60860161-7A5E-48E8-9BC2-5AD4C013BEF1}" type="pres">
      <dgm:prSet presAssocID="{26AD2C7F-3ACE-4259-862B-96A5DF4DAE60}" presName="tx1" presStyleLbl="revTx" presStyleIdx="5" presStyleCnt="10"/>
      <dgm:spPr/>
    </dgm:pt>
    <dgm:pt modelId="{F0604985-D67A-404C-8996-C1DC37B2FD0E}" type="pres">
      <dgm:prSet presAssocID="{26AD2C7F-3ACE-4259-862B-96A5DF4DAE60}" presName="vert1" presStyleCnt="0"/>
      <dgm:spPr/>
    </dgm:pt>
    <dgm:pt modelId="{4B963CF5-4370-41DC-85A4-3C083F37650D}" type="pres">
      <dgm:prSet presAssocID="{66064BC6-4DAA-4242-AAD3-4921F2FF834E}" presName="thickLine" presStyleLbl="alignNode1" presStyleIdx="6" presStyleCnt="10"/>
      <dgm:spPr/>
    </dgm:pt>
    <dgm:pt modelId="{418855CD-D9B1-4B87-99CF-A3F575C60358}" type="pres">
      <dgm:prSet presAssocID="{66064BC6-4DAA-4242-AAD3-4921F2FF834E}" presName="horz1" presStyleCnt="0"/>
      <dgm:spPr/>
    </dgm:pt>
    <dgm:pt modelId="{9B118484-A3C4-4C37-A4AB-391ED3AB1A29}" type="pres">
      <dgm:prSet presAssocID="{66064BC6-4DAA-4242-AAD3-4921F2FF834E}" presName="tx1" presStyleLbl="revTx" presStyleIdx="6" presStyleCnt="10"/>
      <dgm:spPr/>
    </dgm:pt>
    <dgm:pt modelId="{560A00DF-980F-40E7-B59C-7FA864584E2B}" type="pres">
      <dgm:prSet presAssocID="{66064BC6-4DAA-4242-AAD3-4921F2FF834E}" presName="vert1" presStyleCnt="0"/>
      <dgm:spPr/>
    </dgm:pt>
    <dgm:pt modelId="{9EC989F7-D030-4207-AA1B-EC00EE1877CB}" type="pres">
      <dgm:prSet presAssocID="{7F26C9F9-5E8D-4EA6-B91A-4705040907B0}" presName="thickLine" presStyleLbl="alignNode1" presStyleIdx="7" presStyleCnt="10"/>
      <dgm:spPr/>
    </dgm:pt>
    <dgm:pt modelId="{42F33B0B-C28B-43DB-BDC4-7FEE125B24EA}" type="pres">
      <dgm:prSet presAssocID="{7F26C9F9-5E8D-4EA6-B91A-4705040907B0}" presName="horz1" presStyleCnt="0"/>
      <dgm:spPr/>
    </dgm:pt>
    <dgm:pt modelId="{115C8B88-A29A-48AB-9F86-28891CF300BC}" type="pres">
      <dgm:prSet presAssocID="{7F26C9F9-5E8D-4EA6-B91A-4705040907B0}" presName="tx1" presStyleLbl="revTx" presStyleIdx="7" presStyleCnt="10"/>
      <dgm:spPr/>
    </dgm:pt>
    <dgm:pt modelId="{39A4D465-5B76-4283-84B6-4A7A681BA9EE}" type="pres">
      <dgm:prSet presAssocID="{7F26C9F9-5E8D-4EA6-B91A-4705040907B0}" presName="vert1" presStyleCnt="0"/>
      <dgm:spPr/>
    </dgm:pt>
    <dgm:pt modelId="{73C6EFAD-E067-4F54-919E-77E13F270CD4}" type="pres">
      <dgm:prSet presAssocID="{CF7AC86E-D271-4C3D-9F5E-482CCFE074F8}" presName="thickLine" presStyleLbl="alignNode1" presStyleIdx="8" presStyleCnt="10"/>
      <dgm:spPr/>
    </dgm:pt>
    <dgm:pt modelId="{40A86B86-E772-4030-B888-EE0075786788}" type="pres">
      <dgm:prSet presAssocID="{CF7AC86E-D271-4C3D-9F5E-482CCFE074F8}" presName="horz1" presStyleCnt="0"/>
      <dgm:spPr/>
    </dgm:pt>
    <dgm:pt modelId="{EECE76B8-35BF-46CF-A449-C7C9923F907C}" type="pres">
      <dgm:prSet presAssocID="{CF7AC86E-D271-4C3D-9F5E-482CCFE074F8}" presName="tx1" presStyleLbl="revTx" presStyleIdx="8" presStyleCnt="10"/>
      <dgm:spPr/>
    </dgm:pt>
    <dgm:pt modelId="{D9C7977C-78CD-4346-B5CD-AF5C21EC9525}" type="pres">
      <dgm:prSet presAssocID="{CF7AC86E-D271-4C3D-9F5E-482CCFE074F8}" presName="vert1" presStyleCnt="0"/>
      <dgm:spPr/>
    </dgm:pt>
    <dgm:pt modelId="{456E2232-C321-4001-B93D-206A40A574EF}" type="pres">
      <dgm:prSet presAssocID="{3C466952-80BC-41DD-A6B5-22A381873890}" presName="thickLine" presStyleLbl="alignNode1" presStyleIdx="9" presStyleCnt="10"/>
      <dgm:spPr/>
    </dgm:pt>
    <dgm:pt modelId="{F2AEFB04-83DD-4804-8E60-679FEBC7EDFC}" type="pres">
      <dgm:prSet presAssocID="{3C466952-80BC-41DD-A6B5-22A381873890}" presName="horz1" presStyleCnt="0"/>
      <dgm:spPr/>
    </dgm:pt>
    <dgm:pt modelId="{E6783CA2-3933-40E6-95BA-A51C478DEC70}" type="pres">
      <dgm:prSet presAssocID="{3C466952-80BC-41DD-A6B5-22A381873890}" presName="tx1" presStyleLbl="revTx" presStyleIdx="9" presStyleCnt="10"/>
      <dgm:spPr/>
    </dgm:pt>
    <dgm:pt modelId="{61BA0E72-E80E-49C3-93AD-4D00D140D1D0}" type="pres">
      <dgm:prSet presAssocID="{3C466952-80BC-41DD-A6B5-22A381873890}" presName="vert1" presStyleCnt="0"/>
      <dgm:spPr/>
    </dgm:pt>
  </dgm:ptLst>
  <dgm:cxnLst>
    <dgm:cxn modelId="{E000BC08-ADD2-4AC2-A16C-3E43A596AC04}" type="presOf" srcId="{66064BC6-4DAA-4242-AAD3-4921F2FF834E}" destId="{9B118484-A3C4-4C37-A4AB-391ED3AB1A29}" srcOrd="0" destOrd="0" presId="urn:microsoft.com/office/officeart/2008/layout/LinedList"/>
    <dgm:cxn modelId="{3E69BD0B-E5D6-4D09-A2D4-9852EC6B7677}" type="presOf" srcId="{26AD2C7F-3ACE-4259-862B-96A5DF4DAE60}" destId="{60860161-7A5E-48E8-9BC2-5AD4C013BEF1}" srcOrd="0" destOrd="0" presId="urn:microsoft.com/office/officeart/2008/layout/LinedList"/>
    <dgm:cxn modelId="{3733FD13-12EB-44ED-ABEF-BFC4837B903D}" srcId="{EE20C042-1CC4-46D6-AFC0-1B73A714119B}" destId="{CF7AC86E-D271-4C3D-9F5E-482CCFE074F8}" srcOrd="8" destOrd="0" parTransId="{8DA720BD-F0BD-469C-9651-D41D411A6A05}" sibTransId="{ECEB304C-2BB7-4B29-8FAF-A6A502633E82}"/>
    <dgm:cxn modelId="{6460FA32-6E89-4BDD-ADB0-238944DA6DB3}" type="presOf" srcId="{FD493973-7EE0-471F-BBB2-688340299D63}" destId="{9C6C35BA-1889-4A1A-8006-A87802776153}" srcOrd="0" destOrd="0" presId="urn:microsoft.com/office/officeart/2008/layout/LinedList"/>
    <dgm:cxn modelId="{C7C2395C-305B-4726-A8CA-52D40DC0A007}" srcId="{EE20C042-1CC4-46D6-AFC0-1B73A714119B}" destId="{3C466952-80BC-41DD-A6B5-22A381873890}" srcOrd="9" destOrd="0" parTransId="{5C9F96EC-1831-4D19-BAB2-5CC254C94581}" sibTransId="{3310E787-9378-4E15-97E2-1183C919425A}"/>
    <dgm:cxn modelId="{EC19D364-99D0-40E4-915D-6C171D0D5F8C}" srcId="{EE20C042-1CC4-46D6-AFC0-1B73A714119B}" destId="{A777675D-660F-43AB-89C6-B8F5E13EBD56}" srcOrd="1" destOrd="0" parTransId="{073E8EB4-FFB4-4F18-95E4-DD7AE06B2EFD}" sibTransId="{C637ED78-ACEB-44BD-BBFF-A34EBC2399FB}"/>
    <dgm:cxn modelId="{5D07E066-840D-4FB7-8B6F-43C7BD800EFC}" type="presOf" srcId="{A777675D-660F-43AB-89C6-B8F5E13EBD56}" destId="{7D585F20-7F67-4748-9C2B-BCCF9BC58072}" srcOrd="0" destOrd="0" presId="urn:microsoft.com/office/officeart/2008/layout/LinedList"/>
    <dgm:cxn modelId="{9FB8346C-1A49-4FB8-B2A2-9EE27EFC8862}" type="presOf" srcId="{D2DF9368-26E8-4EC2-B9A8-B96D0C940351}" destId="{B28B4626-368B-4877-94D1-C3905C5976EA}" srcOrd="0" destOrd="0" presId="urn:microsoft.com/office/officeart/2008/layout/LinedList"/>
    <dgm:cxn modelId="{790AB54C-511C-4645-94E4-7CA20CBECF30}" srcId="{EE20C042-1CC4-46D6-AFC0-1B73A714119B}" destId="{79EADA61-AFDE-4928-94E5-45686C59150C}" srcOrd="2" destOrd="0" parTransId="{B44FA957-3A6E-4744-8583-A6299454BA51}" sibTransId="{FA680561-96A7-492B-BCB4-F0AE680A3479}"/>
    <dgm:cxn modelId="{9BC65051-A3F8-4828-920D-DC068F280E96}" srcId="{EE20C042-1CC4-46D6-AFC0-1B73A714119B}" destId="{7F26C9F9-5E8D-4EA6-B91A-4705040907B0}" srcOrd="7" destOrd="0" parTransId="{40C625AC-4D01-48B1-81A2-BE535BD71E87}" sibTransId="{2CB30247-9B43-4098-87CB-FE7528B3F696}"/>
    <dgm:cxn modelId="{A9255179-E48F-4B4E-823C-58693D74780C}" type="presOf" srcId="{3C466952-80BC-41DD-A6B5-22A381873890}" destId="{E6783CA2-3933-40E6-95BA-A51C478DEC70}" srcOrd="0" destOrd="0" presId="urn:microsoft.com/office/officeart/2008/layout/LinedList"/>
    <dgm:cxn modelId="{A21A437B-5978-46B5-AD33-052817B7FB9D}" srcId="{EE20C042-1CC4-46D6-AFC0-1B73A714119B}" destId="{26AD2C7F-3ACE-4259-862B-96A5DF4DAE60}" srcOrd="5" destOrd="0" parTransId="{E0B0E120-625B-4F24-A845-39BD7F281145}" sibTransId="{9A602D85-2363-4004-A2BF-366C1C8BE442}"/>
    <dgm:cxn modelId="{7D61A282-FD0A-4B18-BDDF-F436839CABA5}" srcId="{EE20C042-1CC4-46D6-AFC0-1B73A714119B}" destId="{D2DF9368-26E8-4EC2-B9A8-B96D0C940351}" srcOrd="3" destOrd="0" parTransId="{18F49DDF-C122-47A9-938F-261FB90F8D43}" sibTransId="{07E3760C-4904-4D22-9327-C4CFA9CB4C52}"/>
    <dgm:cxn modelId="{9652F692-3D76-485F-89E6-9C0477EE0BE6}" type="presOf" srcId="{79EADA61-AFDE-4928-94E5-45686C59150C}" destId="{E393C852-4A68-40FA-8C66-6E954C35410C}" srcOrd="0" destOrd="0" presId="urn:microsoft.com/office/officeart/2008/layout/LinedList"/>
    <dgm:cxn modelId="{41AD65CB-3682-4917-A837-E2B01ABB635A}" srcId="{EE20C042-1CC4-46D6-AFC0-1B73A714119B}" destId="{66064BC6-4DAA-4242-AAD3-4921F2FF834E}" srcOrd="6" destOrd="0" parTransId="{6159319A-68A5-45DF-A2F1-1152B5CC1C66}" sibTransId="{EF935724-B0B2-4264-A3F6-20A536C77C3F}"/>
    <dgm:cxn modelId="{7F38C7CE-7FE8-494F-B01F-6D59FE2E3E24}" type="presOf" srcId="{EE20C042-1CC4-46D6-AFC0-1B73A714119B}" destId="{769A71A2-FE5A-40F4-90B3-3F9A5FA53943}" srcOrd="0" destOrd="0" presId="urn:microsoft.com/office/officeart/2008/layout/LinedList"/>
    <dgm:cxn modelId="{F8A2E7D4-050E-444C-945C-FC055408C2C7}" type="presOf" srcId="{CF7AC86E-D271-4C3D-9F5E-482CCFE074F8}" destId="{EECE76B8-35BF-46CF-A449-C7C9923F907C}" srcOrd="0" destOrd="0" presId="urn:microsoft.com/office/officeart/2008/layout/LinedList"/>
    <dgm:cxn modelId="{65DFB0DD-9919-4FF2-923D-74DD828AC9B4}" srcId="{EE20C042-1CC4-46D6-AFC0-1B73A714119B}" destId="{4A8561F8-53B4-431C-AA41-3B0979ED3396}" srcOrd="4" destOrd="0" parTransId="{98D12E34-46BE-4305-8248-75CD034CFC19}" sibTransId="{D4AA2DF0-173B-4FB8-96B3-5CFB987C9BE7}"/>
    <dgm:cxn modelId="{8F969BF2-CC5F-4EAE-9CBE-D9730DABE2FC}" type="presOf" srcId="{7F26C9F9-5E8D-4EA6-B91A-4705040907B0}" destId="{115C8B88-A29A-48AB-9F86-28891CF300BC}" srcOrd="0" destOrd="0" presId="urn:microsoft.com/office/officeart/2008/layout/LinedList"/>
    <dgm:cxn modelId="{D51A42FD-0426-4147-8257-756F76B66055}" type="presOf" srcId="{4A8561F8-53B4-431C-AA41-3B0979ED3396}" destId="{DAFFFCD3-899B-43C8-B893-CCC23ACFCBBF}" srcOrd="0" destOrd="0" presId="urn:microsoft.com/office/officeart/2008/layout/LinedList"/>
    <dgm:cxn modelId="{2266B6FD-A4A0-4BC0-9D15-3D28887243EC}" srcId="{EE20C042-1CC4-46D6-AFC0-1B73A714119B}" destId="{FD493973-7EE0-471F-BBB2-688340299D63}" srcOrd="0" destOrd="0" parTransId="{96DDB095-EF55-487E-9A10-1F737C5BA53C}" sibTransId="{427106E4-1F37-4E02-A03B-EF614A3C0688}"/>
    <dgm:cxn modelId="{5B5A7ADA-AE23-40A9-9649-DE62FCF3A36C}" type="presParOf" srcId="{769A71A2-FE5A-40F4-90B3-3F9A5FA53943}" destId="{AC809EC6-C390-44D6-8427-5881A1E1E775}" srcOrd="0" destOrd="0" presId="urn:microsoft.com/office/officeart/2008/layout/LinedList"/>
    <dgm:cxn modelId="{8D809C57-BFDD-48C3-A6F4-910B368AC08C}" type="presParOf" srcId="{769A71A2-FE5A-40F4-90B3-3F9A5FA53943}" destId="{5BCC517F-3091-4146-BAA2-D3C09ED7080D}" srcOrd="1" destOrd="0" presId="urn:microsoft.com/office/officeart/2008/layout/LinedList"/>
    <dgm:cxn modelId="{DAF2C4E6-9BD8-440D-9B43-59811272CA28}" type="presParOf" srcId="{5BCC517F-3091-4146-BAA2-D3C09ED7080D}" destId="{9C6C35BA-1889-4A1A-8006-A87802776153}" srcOrd="0" destOrd="0" presId="urn:microsoft.com/office/officeart/2008/layout/LinedList"/>
    <dgm:cxn modelId="{82470538-07BC-45AC-B7F7-DD257FBC1E65}" type="presParOf" srcId="{5BCC517F-3091-4146-BAA2-D3C09ED7080D}" destId="{FEF77889-8662-4F35-94AC-C27DB81B6F09}" srcOrd="1" destOrd="0" presId="urn:microsoft.com/office/officeart/2008/layout/LinedList"/>
    <dgm:cxn modelId="{7F19DE0B-63DA-417D-92A4-D9BBF8C4047D}" type="presParOf" srcId="{769A71A2-FE5A-40F4-90B3-3F9A5FA53943}" destId="{AB4D27CA-635C-4135-84E1-FEAC4D0B9D6E}" srcOrd="2" destOrd="0" presId="urn:microsoft.com/office/officeart/2008/layout/LinedList"/>
    <dgm:cxn modelId="{CFAC6452-555B-43B5-9156-1C32160771EB}" type="presParOf" srcId="{769A71A2-FE5A-40F4-90B3-3F9A5FA53943}" destId="{883C63A6-F4B7-4723-8B51-ADF257FE9DCF}" srcOrd="3" destOrd="0" presId="urn:microsoft.com/office/officeart/2008/layout/LinedList"/>
    <dgm:cxn modelId="{B7E050BF-9189-4F77-879B-1A00094AC12B}" type="presParOf" srcId="{883C63A6-F4B7-4723-8B51-ADF257FE9DCF}" destId="{7D585F20-7F67-4748-9C2B-BCCF9BC58072}" srcOrd="0" destOrd="0" presId="urn:microsoft.com/office/officeart/2008/layout/LinedList"/>
    <dgm:cxn modelId="{DEE4E301-7369-40CC-9E95-E5AB2AEFF06F}" type="presParOf" srcId="{883C63A6-F4B7-4723-8B51-ADF257FE9DCF}" destId="{FA2CE423-9506-4505-8766-8D3B3FDA1E95}" srcOrd="1" destOrd="0" presId="urn:microsoft.com/office/officeart/2008/layout/LinedList"/>
    <dgm:cxn modelId="{C00FD78A-5DBD-4214-9969-2DB553CD5FF2}" type="presParOf" srcId="{769A71A2-FE5A-40F4-90B3-3F9A5FA53943}" destId="{86F46529-75B7-4AF6-9BAF-17B5D87DEB73}" srcOrd="4" destOrd="0" presId="urn:microsoft.com/office/officeart/2008/layout/LinedList"/>
    <dgm:cxn modelId="{6F91CF8B-6824-49AA-B577-75C2F685E04B}" type="presParOf" srcId="{769A71A2-FE5A-40F4-90B3-3F9A5FA53943}" destId="{4CE61056-A1C1-490D-9EDF-9EE481662CEB}" srcOrd="5" destOrd="0" presId="urn:microsoft.com/office/officeart/2008/layout/LinedList"/>
    <dgm:cxn modelId="{90366C61-6B12-48CA-8D24-F6D0750500F0}" type="presParOf" srcId="{4CE61056-A1C1-490D-9EDF-9EE481662CEB}" destId="{E393C852-4A68-40FA-8C66-6E954C35410C}" srcOrd="0" destOrd="0" presId="urn:microsoft.com/office/officeart/2008/layout/LinedList"/>
    <dgm:cxn modelId="{E3BADA7C-3764-49AB-AA7D-A9B793B4547A}" type="presParOf" srcId="{4CE61056-A1C1-490D-9EDF-9EE481662CEB}" destId="{882800FB-84FA-41AD-9A57-24950EA492BA}" srcOrd="1" destOrd="0" presId="urn:microsoft.com/office/officeart/2008/layout/LinedList"/>
    <dgm:cxn modelId="{75CBEAD4-1204-4A0C-9CF7-D7CAF5CC963B}" type="presParOf" srcId="{769A71A2-FE5A-40F4-90B3-3F9A5FA53943}" destId="{90DA4F08-12B7-462F-ACE0-D062BA2D3DBE}" srcOrd="6" destOrd="0" presId="urn:microsoft.com/office/officeart/2008/layout/LinedList"/>
    <dgm:cxn modelId="{FDD40DF3-B6DD-4FF7-ACD4-45DCF87EF742}" type="presParOf" srcId="{769A71A2-FE5A-40F4-90B3-3F9A5FA53943}" destId="{24F59757-B249-40AF-A3CD-31CBF2636A59}" srcOrd="7" destOrd="0" presId="urn:microsoft.com/office/officeart/2008/layout/LinedList"/>
    <dgm:cxn modelId="{CB356540-A773-4BE7-A6AC-6BD3A672A116}" type="presParOf" srcId="{24F59757-B249-40AF-A3CD-31CBF2636A59}" destId="{B28B4626-368B-4877-94D1-C3905C5976EA}" srcOrd="0" destOrd="0" presId="urn:microsoft.com/office/officeart/2008/layout/LinedList"/>
    <dgm:cxn modelId="{14712372-F629-4ED3-8D39-B24E22072EFF}" type="presParOf" srcId="{24F59757-B249-40AF-A3CD-31CBF2636A59}" destId="{C83AD970-5A0B-4FEB-A05B-2CD60EDEA80E}" srcOrd="1" destOrd="0" presId="urn:microsoft.com/office/officeart/2008/layout/LinedList"/>
    <dgm:cxn modelId="{9F26B5E4-D700-4627-ABE0-9C8FA23ECA28}" type="presParOf" srcId="{769A71A2-FE5A-40F4-90B3-3F9A5FA53943}" destId="{FB9B6D50-A4D9-4BB7-AB37-DC0DD3D2ED1D}" srcOrd="8" destOrd="0" presId="urn:microsoft.com/office/officeart/2008/layout/LinedList"/>
    <dgm:cxn modelId="{E573C91A-9C4E-45A0-A24C-0055E240A0C7}" type="presParOf" srcId="{769A71A2-FE5A-40F4-90B3-3F9A5FA53943}" destId="{F3E18D7E-6F4D-48C3-A304-8BC60597EB85}" srcOrd="9" destOrd="0" presId="urn:microsoft.com/office/officeart/2008/layout/LinedList"/>
    <dgm:cxn modelId="{C25679F6-59F6-4F6E-8E42-424961E3FF4A}" type="presParOf" srcId="{F3E18D7E-6F4D-48C3-A304-8BC60597EB85}" destId="{DAFFFCD3-899B-43C8-B893-CCC23ACFCBBF}" srcOrd="0" destOrd="0" presId="urn:microsoft.com/office/officeart/2008/layout/LinedList"/>
    <dgm:cxn modelId="{B875F652-D941-4057-BD30-93E187896A04}" type="presParOf" srcId="{F3E18D7E-6F4D-48C3-A304-8BC60597EB85}" destId="{7B4A7FF3-570C-4121-8947-26212419B241}" srcOrd="1" destOrd="0" presId="urn:microsoft.com/office/officeart/2008/layout/LinedList"/>
    <dgm:cxn modelId="{4276614B-387A-4846-95F5-02A58DA339A3}" type="presParOf" srcId="{769A71A2-FE5A-40F4-90B3-3F9A5FA53943}" destId="{509263A8-D749-432F-A0E6-D0E9B3C8436E}" srcOrd="10" destOrd="0" presId="urn:microsoft.com/office/officeart/2008/layout/LinedList"/>
    <dgm:cxn modelId="{E034CF22-539B-4927-8C58-299B3964FE38}" type="presParOf" srcId="{769A71A2-FE5A-40F4-90B3-3F9A5FA53943}" destId="{D7DD7B09-85EC-4A7C-93A3-5D945CBF1BD1}" srcOrd="11" destOrd="0" presId="urn:microsoft.com/office/officeart/2008/layout/LinedList"/>
    <dgm:cxn modelId="{ED950071-DD1F-4517-8E46-5285E0DB9779}" type="presParOf" srcId="{D7DD7B09-85EC-4A7C-93A3-5D945CBF1BD1}" destId="{60860161-7A5E-48E8-9BC2-5AD4C013BEF1}" srcOrd="0" destOrd="0" presId="urn:microsoft.com/office/officeart/2008/layout/LinedList"/>
    <dgm:cxn modelId="{DCEB9156-9337-4666-AAD4-ABD7BDD2899D}" type="presParOf" srcId="{D7DD7B09-85EC-4A7C-93A3-5D945CBF1BD1}" destId="{F0604985-D67A-404C-8996-C1DC37B2FD0E}" srcOrd="1" destOrd="0" presId="urn:microsoft.com/office/officeart/2008/layout/LinedList"/>
    <dgm:cxn modelId="{0B9D2937-1937-4350-92EF-47EFE0D9DAE2}" type="presParOf" srcId="{769A71A2-FE5A-40F4-90B3-3F9A5FA53943}" destId="{4B963CF5-4370-41DC-85A4-3C083F37650D}" srcOrd="12" destOrd="0" presId="urn:microsoft.com/office/officeart/2008/layout/LinedList"/>
    <dgm:cxn modelId="{3757DE4F-4659-4BE7-B3EB-12583047FB9D}" type="presParOf" srcId="{769A71A2-FE5A-40F4-90B3-3F9A5FA53943}" destId="{418855CD-D9B1-4B87-99CF-A3F575C60358}" srcOrd="13" destOrd="0" presId="urn:microsoft.com/office/officeart/2008/layout/LinedList"/>
    <dgm:cxn modelId="{A1DFA2A0-60B6-4286-A441-07F8957E908C}" type="presParOf" srcId="{418855CD-D9B1-4B87-99CF-A3F575C60358}" destId="{9B118484-A3C4-4C37-A4AB-391ED3AB1A29}" srcOrd="0" destOrd="0" presId="urn:microsoft.com/office/officeart/2008/layout/LinedList"/>
    <dgm:cxn modelId="{326B48D8-BE88-4DCC-B641-E39807D199D9}" type="presParOf" srcId="{418855CD-D9B1-4B87-99CF-A3F575C60358}" destId="{560A00DF-980F-40E7-B59C-7FA864584E2B}" srcOrd="1" destOrd="0" presId="urn:microsoft.com/office/officeart/2008/layout/LinedList"/>
    <dgm:cxn modelId="{F45CB870-C800-40D0-B7D5-57D7A5967069}" type="presParOf" srcId="{769A71A2-FE5A-40F4-90B3-3F9A5FA53943}" destId="{9EC989F7-D030-4207-AA1B-EC00EE1877CB}" srcOrd="14" destOrd="0" presId="urn:microsoft.com/office/officeart/2008/layout/LinedList"/>
    <dgm:cxn modelId="{FF4F5145-2C9A-46A0-BEB3-9F2B16C77CC2}" type="presParOf" srcId="{769A71A2-FE5A-40F4-90B3-3F9A5FA53943}" destId="{42F33B0B-C28B-43DB-BDC4-7FEE125B24EA}" srcOrd="15" destOrd="0" presId="urn:microsoft.com/office/officeart/2008/layout/LinedList"/>
    <dgm:cxn modelId="{E91285B8-A905-4237-AA4C-FCCE8B9C45D2}" type="presParOf" srcId="{42F33B0B-C28B-43DB-BDC4-7FEE125B24EA}" destId="{115C8B88-A29A-48AB-9F86-28891CF300BC}" srcOrd="0" destOrd="0" presId="urn:microsoft.com/office/officeart/2008/layout/LinedList"/>
    <dgm:cxn modelId="{AF5A313F-BC94-463E-AB26-81AC01079480}" type="presParOf" srcId="{42F33B0B-C28B-43DB-BDC4-7FEE125B24EA}" destId="{39A4D465-5B76-4283-84B6-4A7A681BA9EE}" srcOrd="1" destOrd="0" presId="urn:microsoft.com/office/officeart/2008/layout/LinedList"/>
    <dgm:cxn modelId="{242EA882-120C-4B62-8A2D-45D7AF17E2EB}" type="presParOf" srcId="{769A71A2-FE5A-40F4-90B3-3F9A5FA53943}" destId="{73C6EFAD-E067-4F54-919E-77E13F270CD4}" srcOrd="16" destOrd="0" presId="urn:microsoft.com/office/officeart/2008/layout/LinedList"/>
    <dgm:cxn modelId="{156B5C52-228A-4A51-98FC-ED6089BEB269}" type="presParOf" srcId="{769A71A2-FE5A-40F4-90B3-3F9A5FA53943}" destId="{40A86B86-E772-4030-B888-EE0075786788}" srcOrd="17" destOrd="0" presId="urn:microsoft.com/office/officeart/2008/layout/LinedList"/>
    <dgm:cxn modelId="{9A09C13A-77D3-4E45-9308-B62DB61BC337}" type="presParOf" srcId="{40A86B86-E772-4030-B888-EE0075786788}" destId="{EECE76B8-35BF-46CF-A449-C7C9923F907C}" srcOrd="0" destOrd="0" presId="urn:microsoft.com/office/officeart/2008/layout/LinedList"/>
    <dgm:cxn modelId="{AC6E7E15-C96C-4AB7-9C83-D308046E0DD7}" type="presParOf" srcId="{40A86B86-E772-4030-B888-EE0075786788}" destId="{D9C7977C-78CD-4346-B5CD-AF5C21EC9525}" srcOrd="1" destOrd="0" presId="urn:microsoft.com/office/officeart/2008/layout/LinedList"/>
    <dgm:cxn modelId="{D2AD1986-FA7D-4002-840A-CFB62B0EE4C5}" type="presParOf" srcId="{769A71A2-FE5A-40F4-90B3-3F9A5FA53943}" destId="{456E2232-C321-4001-B93D-206A40A574EF}" srcOrd="18" destOrd="0" presId="urn:microsoft.com/office/officeart/2008/layout/LinedList"/>
    <dgm:cxn modelId="{83296503-8561-4C0C-B0B9-127BB5FD3E1F}" type="presParOf" srcId="{769A71A2-FE5A-40F4-90B3-3F9A5FA53943}" destId="{F2AEFB04-83DD-4804-8E60-679FEBC7EDFC}" srcOrd="19" destOrd="0" presId="urn:microsoft.com/office/officeart/2008/layout/LinedList"/>
    <dgm:cxn modelId="{258EBCAA-5D94-49C7-A966-2E3869E15F62}" type="presParOf" srcId="{F2AEFB04-83DD-4804-8E60-679FEBC7EDFC}" destId="{E6783CA2-3933-40E6-95BA-A51C478DEC70}" srcOrd="0" destOrd="0" presId="urn:microsoft.com/office/officeart/2008/layout/LinedList"/>
    <dgm:cxn modelId="{2EC3984D-33C9-412E-AB8C-D43656EAE28A}" type="presParOf" srcId="{F2AEFB04-83DD-4804-8E60-679FEBC7EDFC}" destId="{61BA0E72-E80E-49C3-93AD-4D00D140D1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E60EF-461F-45D5-B4BD-F1D2E5D30F2F}">
      <dsp:nvSpPr>
        <dsp:cNvPr id="0" name=""/>
        <dsp:cNvSpPr/>
      </dsp:nvSpPr>
      <dsp:spPr>
        <a:xfrm>
          <a:off x="0" y="69535"/>
          <a:ext cx="10333074" cy="2457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kern="1200"/>
            <a:t>Name:1- {[3-(6,7-Dihydro-1-methyl-7</a:t>
          </a:r>
          <a:br>
            <a:rPr lang="en-US" sz="3500" b="0" kern="1200"/>
          </a:br>
          <a:r>
            <a:rPr lang="en-US" sz="3500" b="0" kern="1200"/>
            <a:t>-oxo-3-propyl-1</a:t>
          </a:r>
          <a:r>
            <a:rPr lang="en-US" sz="3500" b="0" i="1" kern="1200"/>
            <a:t>H</a:t>
          </a:r>
          <a:r>
            <a:rPr lang="en-US" sz="3500" b="0" kern="1200"/>
            <a:t>-pyrazolo[4,3-</a:t>
          </a:r>
          <a:r>
            <a:rPr lang="en-US" sz="3500" b="0" i="1" kern="1200"/>
            <a:t>d</a:t>
          </a:r>
          <a:r>
            <a:rPr lang="en-US" sz="3500" b="0" kern="1200"/>
            <a:t>]</a:t>
          </a:r>
          <a:br>
            <a:rPr lang="en-US" sz="3500" b="0" kern="1200"/>
          </a:br>
          <a:r>
            <a:rPr lang="en-US" sz="3500" b="0" kern="1200"/>
            <a:t>pyrimidin-5-yl)-4-ethoxyphenyl]</a:t>
          </a:r>
          <a:br>
            <a:rPr lang="en-US" sz="3500" b="0" kern="1200"/>
          </a:br>
          <a:r>
            <a:rPr lang="en-US" sz="3500" b="0" kern="1200"/>
            <a:t>sulfonyl}-4-methylpiperazine citrate</a:t>
          </a:r>
          <a:endParaRPr lang="en-US" sz="3500" kern="1200"/>
        </a:p>
      </dsp:txBody>
      <dsp:txXfrm>
        <a:off x="119941" y="189476"/>
        <a:ext cx="10093192" cy="2217118"/>
      </dsp:txXfrm>
    </dsp:sp>
    <dsp:sp modelId="{6C9863E7-DDE9-4C0D-A1A4-CCFB995322F6}">
      <dsp:nvSpPr>
        <dsp:cNvPr id="0" name=""/>
        <dsp:cNvSpPr/>
      </dsp:nvSpPr>
      <dsp:spPr>
        <a:xfrm>
          <a:off x="0" y="2526535"/>
          <a:ext cx="10333074" cy="123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07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0" kern="1200"/>
            <a:t>(Compound explained) Sildenafil (Viagra) is a pyrazolo[4,3-d] pyrimidin-7-one having a methyl substituent at the 1-position, a propyl substituent at the 3-position and a 2-ethoxy-5-[(4-methylpiperazin-1-yl) sulfonyl] phenyl group at the 5-position. It has a role as a vasodilator agent and an EC 3.1. 4.35 (3',5'-cyclic-GMP phosphodiesterase) inhibitor.</a:t>
          </a:r>
          <a:endParaRPr lang="en-US" sz="2700" kern="1200"/>
        </a:p>
      </dsp:txBody>
      <dsp:txXfrm>
        <a:off x="0" y="2526535"/>
        <a:ext cx="10333074" cy="1231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E3DCC-E843-46F4-89B8-EB6255C68742}">
      <dsp:nvSpPr>
        <dsp:cNvPr id="0" name=""/>
        <dsp:cNvSpPr/>
      </dsp:nvSpPr>
      <dsp:spPr>
        <a:xfrm>
          <a:off x="0" y="20683"/>
          <a:ext cx="5092475" cy="177518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0" kern="1200"/>
            <a:t>What Viagra does to this enzyme: It blocks the activity of PDE5, it blocks it therefore increasing blood flow</a:t>
          </a:r>
          <a:endParaRPr lang="en-US" sz="2100" kern="1200"/>
        </a:p>
      </dsp:txBody>
      <dsp:txXfrm>
        <a:off x="86657" y="107340"/>
        <a:ext cx="4919161" cy="1601868"/>
      </dsp:txXfrm>
    </dsp:sp>
    <dsp:sp modelId="{EBB69809-D5AE-4C06-817F-A68FD9C6565F}">
      <dsp:nvSpPr>
        <dsp:cNvPr id="0" name=""/>
        <dsp:cNvSpPr/>
      </dsp:nvSpPr>
      <dsp:spPr>
        <a:xfrm>
          <a:off x="0" y="1856346"/>
          <a:ext cx="5092475" cy="1775182"/>
        </a:xfrm>
        <a:prstGeom prst="roundRect">
          <a:avLst/>
        </a:prstGeom>
        <a:solidFill>
          <a:schemeClr val="accent2">
            <a:hueOff val="-1277530"/>
            <a:satOff val="-1196"/>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a:t>Specific job of the enzyme: PDE5 is </a:t>
          </a:r>
          <a:r>
            <a:rPr lang="en-US" sz="2100" kern="1200"/>
            <a:t>a key enzyme involved in the regulation of cGMP-specific signaling pathways in normal physiological processes such as smooth muscle contraction and relaxation</a:t>
          </a:r>
          <a:r>
            <a:rPr lang="en-US" sz="2100" b="0" kern="1200"/>
            <a:t>. For this reason, inhibition of the enzyme can alter those pathophysiological conditions associated with a lowering cGMP level in tissues.</a:t>
          </a:r>
          <a:endParaRPr lang="en-US" sz="2100" kern="1200"/>
        </a:p>
      </dsp:txBody>
      <dsp:txXfrm>
        <a:off x="86657" y="1943003"/>
        <a:ext cx="4919161" cy="1601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09EC6-C390-44D6-8427-5881A1E1E775}">
      <dsp:nvSpPr>
        <dsp:cNvPr id="0" name=""/>
        <dsp:cNvSpPr/>
      </dsp:nvSpPr>
      <dsp:spPr>
        <a:xfrm>
          <a:off x="0" y="683"/>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C35BA-1889-4A1A-8006-A87802776153}">
      <dsp:nvSpPr>
        <dsp:cNvPr id="0" name=""/>
        <dsp:cNvSpPr/>
      </dsp:nvSpPr>
      <dsp:spPr>
        <a:xfrm>
          <a:off x="0" y="683"/>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b="0" kern="1200"/>
            <a:t>3D </a:t>
          </a:r>
          <a:r>
            <a:rPr lang="en-US" sz="2600" b="0" u="sng" kern="1200">
              <a:hlinkClick xmlns:r="http://schemas.openxmlformats.org/officeDocument/2006/relationships" r:id="rId1"/>
            </a:rPr>
            <a:t>sidenafil</a:t>
          </a:r>
          <a:endParaRPr lang="en-US" sz="2600" b="0" kern="1200">
            <a:latin typeface="The Serif Hand"/>
          </a:endParaRPr>
        </a:p>
      </dsp:txBody>
      <dsp:txXfrm>
        <a:off x="0" y="683"/>
        <a:ext cx="6383102" cy="559934"/>
      </dsp:txXfrm>
    </dsp:sp>
    <dsp:sp modelId="{AB4D27CA-635C-4135-84E1-FEAC4D0B9D6E}">
      <dsp:nvSpPr>
        <dsp:cNvPr id="0" name=""/>
        <dsp:cNvSpPr/>
      </dsp:nvSpPr>
      <dsp:spPr>
        <a:xfrm>
          <a:off x="0" y="560618"/>
          <a:ext cx="638310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85F20-7F67-4748-9C2B-BCCF9BC58072}">
      <dsp:nvSpPr>
        <dsp:cNvPr id="0" name=""/>
        <dsp:cNvSpPr/>
      </dsp:nvSpPr>
      <dsp:spPr>
        <a:xfrm>
          <a:off x="0" y="560618"/>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a:latin typeface="The Serif Hand"/>
            </a:rPr>
            <a:t> </a:t>
          </a:r>
          <a:r>
            <a:rPr lang="en-US" sz="2600" b="0" u="sng" kern="1200">
              <a:latin typeface="The Serif Hand"/>
              <a:hlinkClick xmlns:r="http://schemas.openxmlformats.org/officeDocument/2006/relationships" r:id="rId2"/>
            </a:rPr>
            <a:t>Research</a:t>
          </a:r>
          <a:endParaRPr lang="en-US" sz="2600" kern="1200"/>
        </a:p>
      </dsp:txBody>
      <dsp:txXfrm>
        <a:off x="0" y="560618"/>
        <a:ext cx="6383102" cy="559934"/>
      </dsp:txXfrm>
    </dsp:sp>
    <dsp:sp modelId="{86F46529-75B7-4AF6-9BAF-17B5D87DEB73}">
      <dsp:nvSpPr>
        <dsp:cNvPr id="0" name=""/>
        <dsp:cNvSpPr/>
      </dsp:nvSpPr>
      <dsp:spPr>
        <a:xfrm>
          <a:off x="0" y="1120553"/>
          <a:ext cx="638310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3C852-4A68-40FA-8C66-6E954C35410C}">
      <dsp:nvSpPr>
        <dsp:cNvPr id="0" name=""/>
        <dsp:cNvSpPr/>
      </dsp:nvSpPr>
      <dsp:spPr>
        <a:xfrm>
          <a:off x="0" y="1120553"/>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u="sng" kern="1200">
              <a:hlinkClick xmlns:r="http://schemas.openxmlformats.org/officeDocument/2006/relationships" r:id="rId3"/>
            </a:rPr>
            <a:t>PDE5 how it works</a:t>
          </a:r>
          <a:endParaRPr lang="en-US" sz="2600" kern="1200"/>
        </a:p>
      </dsp:txBody>
      <dsp:txXfrm>
        <a:off x="0" y="1120553"/>
        <a:ext cx="6383102" cy="559934"/>
      </dsp:txXfrm>
    </dsp:sp>
    <dsp:sp modelId="{90DA4F08-12B7-462F-ACE0-D062BA2D3DBE}">
      <dsp:nvSpPr>
        <dsp:cNvPr id="0" name=""/>
        <dsp:cNvSpPr/>
      </dsp:nvSpPr>
      <dsp:spPr>
        <a:xfrm>
          <a:off x="0" y="1680488"/>
          <a:ext cx="638310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B4626-368B-4877-94D1-C3905C5976EA}">
      <dsp:nvSpPr>
        <dsp:cNvPr id="0" name=""/>
        <dsp:cNvSpPr/>
      </dsp:nvSpPr>
      <dsp:spPr>
        <a:xfrm>
          <a:off x="0" y="1680488"/>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u="sng" kern="1200">
              <a:hlinkClick xmlns:r="http://schemas.openxmlformats.org/officeDocument/2006/relationships" r:id="rId4"/>
            </a:rPr>
            <a:t>How PDE5 works on a molecular level</a:t>
          </a:r>
          <a:endParaRPr lang="en-US" sz="2600" kern="1200"/>
        </a:p>
      </dsp:txBody>
      <dsp:txXfrm>
        <a:off x="0" y="1680488"/>
        <a:ext cx="6383102" cy="559934"/>
      </dsp:txXfrm>
    </dsp:sp>
    <dsp:sp modelId="{FB9B6D50-A4D9-4BB7-AB37-DC0DD3D2ED1D}">
      <dsp:nvSpPr>
        <dsp:cNvPr id="0" name=""/>
        <dsp:cNvSpPr/>
      </dsp:nvSpPr>
      <dsp:spPr>
        <a:xfrm>
          <a:off x="0" y="2240423"/>
          <a:ext cx="638310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FFCD3-899B-43C8-B893-CCC23ACFCBBF}">
      <dsp:nvSpPr>
        <dsp:cNvPr id="0" name=""/>
        <dsp:cNvSpPr/>
      </dsp:nvSpPr>
      <dsp:spPr>
        <a:xfrm>
          <a:off x="0" y="2240423"/>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a:hlinkClick xmlns:r="http://schemas.openxmlformats.org/officeDocument/2006/relationships" r:id="rId1"/>
            </a:rPr>
            <a:t>(Chemical compound explanation)</a:t>
          </a:r>
          <a:endParaRPr lang="en-US" sz="2600" kern="1200"/>
        </a:p>
      </dsp:txBody>
      <dsp:txXfrm>
        <a:off x="0" y="2240423"/>
        <a:ext cx="6383102" cy="559934"/>
      </dsp:txXfrm>
    </dsp:sp>
    <dsp:sp modelId="{509263A8-D749-432F-A0E6-D0E9B3C8436E}">
      <dsp:nvSpPr>
        <dsp:cNvPr id="0" name=""/>
        <dsp:cNvSpPr/>
      </dsp:nvSpPr>
      <dsp:spPr>
        <a:xfrm>
          <a:off x="0" y="2800358"/>
          <a:ext cx="638310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860161-7A5E-48E8-9BC2-5AD4C013BEF1}">
      <dsp:nvSpPr>
        <dsp:cNvPr id="0" name=""/>
        <dsp:cNvSpPr/>
      </dsp:nvSpPr>
      <dsp:spPr>
        <a:xfrm>
          <a:off x="0" y="2800358"/>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a:hlinkClick xmlns:r="http://schemas.openxmlformats.org/officeDocument/2006/relationships" r:id="rId5"/>
            </a:rPr>
            <a:t>Protein Data bank​</a:t>
          </a:r>
          <a:endParaRPr lang="en-US" sz="2600" kern="1200"/>
        </a:p>
      </dsp:txBody>
      <dsp:txXfrm>
        <a:off x="0" y="2800358"/>
        <a:ext cx="6383102" cy="559934"/>
      </dsp:txXfrm>
    </dsp:sp>
    <dsp:sp modelId="{4B963CF5-4370-41DC-85A4-3C083F37650D}">
      <dsp:nvSpPr>
        <dsp:cNvPr id="0" name=""/>
        <dsp:cNvSpPr/>
      </dsp:nvSpPr>
      <dsp:spPr>
        <a:xfrm>
          <a:off x="0" y="3360292"/>
          <a:ext cx="638310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18484-A3C4-4C37-A4AB-391ED3AB1A29}">
      <dsp:nvSpPr>
        <dsp:cNvPr id="0" name=""/>
        <dsp:cNvSpPr/>
      </dsp:nvSpPr>
      <dsp:spPr>
        <a:xfrm>
          <a:off x="0" y="3360292"/>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a:hlinkClick xmlns:r="http://schemas.openxmlformats.org/officeDocument/2006/relationships" r:id="rId6"/>
            </a:rPr>
            <a:t>Synthesis</a:t>
          </a:r>
          <a:endParaRPr lang="en-US" sz="2600" kern="1200"/>
        </a:p>
      </dsp:txBody>
      <dsp:txXfrm>
        <a:off x="0" y="3360292"/>
        <a:ext cx="6383102" cy="559934"/>
      </dsp:txXfrm>
    </dsp:sp>
    <dsp:sp modelId="{9EC989F7-D030-4207-AA1B-EC00EE1877CB}">
      <dsp:nvSpPr>
        <dsp:cNvPr id="0" name=""/>
        <dsp:cNvSpPr/>
      </dsp:nvSpPr>
      <dsp:spPr>
        <a:xfrm>
          <a:off x="0" y="3920227"/>
          <a:ext cx="638310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C8B88-A29A-48AB-9F86-28891CF300BC}">
      <dsp:nvSpPr>
        <dsp:cNvPr id="0" name=""/>
        <dsp:cNvSpPr/>
      </dsp:nvSpPr>
      <dsp:spPr>
        <a:xfrm>
          <a:off x="0" y="3920227"/>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he Serif Hand"/>
              <a:hlinkClick xmlns:r="http://schemas.openxmlformats.org/officeDocument/2006/relationships" r:id="rId7"/>
            </a:rPr>
            <a:t>research</a:t>
          </a:r>
        </a:p>
      </dsp:txBody>
      <dsp:txXfrm>
        <a:off x="0" y="3920227"/>
        <a:ext cx="6383102" cy="559934"/>
      </dsp:txXfrm>
    </dsp:sp>
    <dsp:sp modelId="{73C6EFAD-E067-4F54-919E-77E13F270CD4}">
      <dsp:nvSpPr>
        <dsp:cNvPr id="0" name=""/>
        <dsp:cNvSpPr/>
      </dsp:nvSpPr>
      <dsp:spPr>
        <a:xfrm>
          <a:off x="0" y="4480162"/>
          <a:ext cx="638310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E76B8-35BF-46CF-A449-C7C9923F907C}">
      <dsp:nvSpPr>
        <dsp:cNvPr id="0" name=""/>
        <dsp:cNvSpPr/>
      </dsp:nvSpPr>
      <dsp:spPr>
        <a:xfrm>
          <a:off x="0" y="4480162"/>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latin typeface="The Serif Hand"/>
              <a:hlinkClick xmlns:r="http://schemas.openxmlformats.org/officeDocument/2006/relationships" r:id="rId8"/>
            </a:rPr>
            <a:t>Pharmacokinetics</a:t>
          </a:r>
        </a:p>
      </dsp:txBody>
      <dsp:txXfrm>
        <a:off x="0" y="4480162"/>
        <a:ext cx="6383102" cy="559934"/>
      </dsp:txXfrm>
    </dsp:sp>
    <dsp:sp modelId="{456E2232-C321-4001-B93D-206A40A574EF}">
      <dsp:nvSpPr>
        <dsp:cNvPr id="0" name=""/>
        <dsp:cNvSpPr/>
      </dsp:nvSpPr>
      <dsp:spPr>
        <a:xfrm>
          <a:off x="0" y="5040097"/>
          <a:ext cx="638310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83CA2-3933-40E6-95BA-A51C478DEC70}">
      <dsp:nvSpPr>
        <dsp:cNvPr id="0" name=""/>
        <dsp:cNvSpPr/>
      </dsp:nvSpPr>
      <dsp:spPr>
        <a:xfrm>
          <a:off x="0" y="5040097"/>
          <a:ext cx="6383102" cy="55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latin typeface="The Serif Hand"/>
              <a:hlinkClick xmlns:r="http://schemas.openxmlformats.org/officeDocument/2006/relationships" r:id="rId9"/>
            </a:rPr>
            <a:t>Side effects</a:t>
          </a:r>
        </a:p>
      </dsp:txBody>
      <dsp:txXfrm>
        <a:off x="0" y="5040097"/>
        <a:ext cx="6383102" cy="5599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59668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02141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08326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1514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16946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91110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91651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123877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1107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82616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5/25/2022</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9615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5/25/2022</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6460608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waleedalzuhair/2175767452"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praviagraitalia.net/notizie/index.php"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F4BB964-F5AA-45BD-906E-192DA00A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64605" y="1208504"/>
            <a:ext cx="4728955" cy="4459758"/>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solidFill>
            <a:schemeClr val="bg1"/>
          </a:solidFill>
          <a:ln w="19050"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45D11A2A-27EA-453B-9A61-585A893F3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608530" y="1152366"/>
            <a:ext cx="4728955" cy="4459758"/>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noFill/>
          <a:ln w="19050" cap="flat">
            <a:solidFill>
              <a:schemeClr val="tx1"/>
            </a:solid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FA4CDF2-BCCE-F92D-0453-57C4051A8DB3}"/>
              </a:ext>
            </a:extLst>
          </p:cNvPr>
          <p:cNvSpPr>
            <a:spLocks noGrp="1"/>
          </p:cNvSpPr>
          <p:nvPr>
            <p:ph type="ctrTitle"/>
          </p:nvPr>
        </p:nvSpPr>
        <p:spPr>
          <a:xfrm>
            <a:off x="1172814" y="1378226"/>
            <a:ext cx="3363687" cy="2708744"/>
          </a:xfrm>
        </p:spPr>
        <p:txBody>
          <a:bodyPr anchor="b">
            <a:normAutofit/>
          </a:bodyPr>
          <a:lstStyle/>
          <a:p>
            <a:r>
              <a:rPr lang="en-US">
                <a:latin typeface="Bahnschrift SemiBold Condensed"/>
                <a:cs typeface="Calibri Light"/>
              </a:rPr>
              <a:t>Viagra: The little blue pill</a:t>
            </a:r>
            <a:endParaRPr lang="en-US">
              <a:latin typeface="Bahnschrift SemiBold Condensed"/>
            </a:endParaRPr>
          </a:p>
          <a:p>
            <a:endParaRPr lang="en-US">
              <a:cs typeface="Calibri Light"/>
            </a:endParaRPr>
          </a:p>
        </p:txBody>
      </p:sp>
      <p:sp>
        <p:nvSpPr>
          <p:cNvPr id="3" name="Subtitle 2">
            <a:extLst>
              <a:ext uri="{FF2B5EF4-FFF2-40B4-BE49-F238E27FC236}">
                <a16:creationId xmlns:a16="http://schemas.microsoft.com/office/drawing/2014/main" id="{C1089FE8-D6FC-B236-F30E-CB40A6744570}"/>
              </a:ext>
            </a:extLst>
          </p:cNvPr>
          <p:cNvSpPr>
            <a:spLocks noGrp="1"/>
          </p:cNvSpPr>
          <p:nvPr>
            <p:ph type="subTitle" idx="1"/>
          </p:nvPr>
        </p:nvSpPr>
        <p:spPr>
          <a:xfrm>
            <a:off x="1160568" y="4337892"/>
            <a:ext cx="3363687" cy="1082247"/>
          </a:xfrm>
        </p:spPr>
        <p:txBody>
          <a:bodyPr vert="horz" lIns="91440" tIns="45720" rIns="91440" bIns="45720" rtlCol="0" anchor="t">
            <a:normAutofit/>
          </a:bodyPr>
          <a:lstStyle/>
          <a:p>
            <a:pPr algn="ctr"/>
            <a:r>
              <a:rPr lang="en-US">
                <a:cs typeface="Calibri"/>
              </a:rPr>
              <a:t>By: Sebastian Lopez and Tristan Strong</a:t>
            </a:r>
            <a:endParaRPr lang="en-US"/>
          </a:p>
        </p:txBody>
      </p:sp>
      <p:pic>
        <p:nvPicPr>
          <p:cNvPr id="4" name="Picture 4">
            <a:extLst>
              <a:ext uri="{FF2B5EF4-FFF2-40B4-BE49-F238E27FC236}">
                <a16:creationId xmlns:a16="http://schemas.microsoft.com/office/drawing/2014/main" id="{1CF01DCB-2C1D-295F-EAD7-99A2C5A2DD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88648" y="1286076"/>
            <a:ext cx="6085217" cy="4061882"/>
          </a:xfrm>
          <a:prstGeom prst="rect">
            <a:avLst/>
          </a:prstGeom>
        </p:spPr>
      </p:pic>
    </p:spTree>
    <p:extLst>
      <p:ext uri="{BB962C8B-B14F-4D97-AF65-F5344CB8AC3E}">
        <p14:creationId xmlns:p14="http://schemas.microsoft.com/office/powerpoint/2010/main" val="599515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F25389A-BDC7-3A9F-1461-53D507EBF92E}"/>
              </a:ext>
            </a:extLst>
          </p:cNvPr>
          <p:cNvSpPr>
            <a:spLocks noGrp="1"/>
          </p:cNvSpPr>
          <p:nvPr>
            <p:ph type="title"/>
          </p:nvPr>
        </p:nvSpPr>
        <p:spPr>
          <a:xfrm>
            <a:off x="848527" y="604801"/>
            <a:ext cx="5556425" cy="1531089"/>
          </a:xfrm>
        </p:spPr>
        <p:txBody>
          <a:bodyPr vert="horz" lIns="91440" tIns="45720" rIns="91440" bIns="45720" rtlCol="0" anchor="ctr">
            <a:normAutofit/>
          </a:bodyPr>
          <a:lstStyle/>
          <a:p>
            <a:pPr algn="ctr"/>
            <a:r>
              <a:rPr lang="en-US" b="1" kern="1200" spc="100" baseline="0">
                <a:solidFill>
                  <a:schemeClr val="tx1"/>
                </a:solidFill>
                <a:latin typeface="+mj-lt"/>
                <a:ea typeface="+mj-ea"/>
                <a:cs typeface="+mj-cs"/>
              </a:rPr>
              <a:t>Pharmacokinetics of Viagra</a:t>
            </a:r>
          </a:p>
          <a:p>
            <a:pPr algn="ctr"/>
            <a:endParaRPr lang="en-US" b="1" kern="1200" spc="100" baseline="0">
              <a:solidFill>
                <a:schemeClr val="tx1"/>
              </a:solidFill>
              <a:latin typeface="+mj-lt"/>
              <a:ea typeface="+mj-ea"/>
              <a:cs typeface="+mj-cs"/>
            </a:endParaRPr>
          </a:p>
        </p:txBody>
      </p:sp>
      <p:sp>
        <p:nvSpPr>
          <p:cNvPr id="5" name="TextBox 4">
            <a:extLst>
              <a:ext uri="{FF2B5EF4-FFF2-40B4-BE49-F238E27FC236}">
                <a16:creationId xmlns:a16="http://schemas.microsoft.com/office/drawing/2014/main" id="{B34A8449-7867-7C69-2668-85AEAF8B8B0B}"/>
              </a:ext>
            </a:extLst>
          </p:cNvPr>
          <p:cNvSpPr txBox="1"/>
          <p:nvPr/>
        </p:nvSpPr>
        <p:spPr>
          <a:xfrm>
            <a:off x="1025057" y="2311400"/>
            <a:ext cx="5218487" cy="365221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85750" algn="ctr">
              <a:spcAft>
                <a:spcPts val="600"/>
              </a:spcAft>
              <a:buFont typeface="Arial"/>
              <a:buChar char="•"/>
            </a:pPr>
            <a:r>
              <a:rPr lang="en-US" b="1" spc="50"/>
              <a:t>This graph shows the effects of Viagra begin to wear off after its peak at 4 hours</a:t>
            </a:r>
          </a:p>
          <a:p>
            <a:pPr marL="285750" indent="-285750" algn="ctr">
              <a:spcAft>
                <a:spcPts val="600"/>
              </a:spcAft>
              <a:buFont typeface="Arial"/>
              <a:buChar char="•"/>
            </a:pPr>
            <a:r>
              <a:rPr lang="en-US" b="1" spc="50"/>
              <a:t>Sildenafil had a mean absolute bioavailability of 41%. Food caused small reductions in the rate and extent of systemic exposure; these reductions are unlikely to be of clinical significance. Across the dose range of 25–200 mg, systemic exposure increased in a slightly greater than dose-proportional manner.</a:t>
            </a:r>
          </a:p>
          <a:p>
            <a:pPr marL="285750" indent="-285750" algn="ctr">
              <a:spcAft>
                <a:spcPts val="600"/>
              </a:spcAft>
              <a:buFont typeface="Arial"/>
              <a:buChar char="•"/>
            </a:pPr>
            <a:r>
              <a:rPr lang="en-US" b="1" spc="50"/>
              <a:t>Food therefore having effect on the drug</a:t>
            </a:r>
          </a:p>
        </p:txBody>
      </p:sp>
      <p:pic>
        <p:nvPicPr>
          <p:cNvPr id="4" name="Picture 4" descr="Diagram&#10;&#10;Description automatically generated">
            <a:extLst>
              <a:ext uri="{FF2B5EF4-FFF2-40B4-BE49-F238E27FC236}">
                <a16:creationId xmlns:a16="http://schemas.microsoft.com/office/drawing/2014/main" id="{764ACAA0-0F73-DF9F-4469-4791ABD888C8}"/>
              </a:ext>
            </a:extLst>
          </p:cNvPr>
          <p:cNvPicPr>
            <a:picLocks noGrp="1" noChangeAspect="1"/>
          </p:cNvPicPr>
          <p:nvPr>
            <p:ph idx="1"/>
          </p:nvPr>
        </p:nvPicPr>
        <p:blipFill>
          <a:blip r:embed="rId2"/>
          <a:stretch>
            <a:fillRect/>
          </a:stretch>
        </p:blipFill>
        <p:spPr>
          <a:xfrm>
            <a:off x="7397263" y="326718"/>
            <a:ext cx="4785686" cy="6055881"/>
          </a:xfrm>
          <a:prstGeom prst="rect">
            <a:avLst/>
          </a:prstGeom>
        </p:spPr>
      </p:pic>
      <p:sp>
        <p:nvSpPr>
          <p:cNvPr id="14" name="Freeform: Shape 13">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59143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1734980-3A14-4021-8D8C-42AC55C39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74"/>
            <a:ext cx="6364515"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 name="connsiteX0" fmla="*/ 7430701 w 7520786"/>
              <a:gd name="connsiteY0" fmla="*/ 6858000 h 6858000"/>
              <a:gd name="connsiteX1" fmla="*/ 0 w 7520786"/>
              <a:gd name="connsiteY1" fmla="*/ 6858000 h 6858000"/>
              <a:gd name="connsiteX2" fmla="*/ 0 w 7520786"/>
              <a:gd name="connsiteY2" fmla="*/ 0 h 6858000"/>
              <a:gd name="connsiteX3" fmla="*/ 7505795 w 7520786"/>
              <a:gd name="connsiteY3" fmla="*/ 0 h 6858000"/>
              <a:gd name="connsiteX4" fmla="*/ 7520785 w 7520786"/>
              <a:gd name="connsiteY4" fmla="*/ 379063 h 6858000"/>
              <a:gd name="connsiteX5" fmla="*/ 7433327 w 7520786"/>
              <a:gd name="connsiteY5" fmla="*/ 6803646 h 6858000"/>
              <a:gd name="connsiteX6" fmla="*/ 7430701 w 75207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786" h="6858000">
                <a:moveTo>
                  <a:pt x="7430701" y="6858000"/>
                </a:moveTo>
                <a:lnTo>
                  <a:pt x="0" y="6858000"/>
                </a:lnTo>
                <a:lnTo>
                  <a:pt x="0" y="0"/>
                </a:lnTo>
                <a:lnTo>
                  <a:pt x="7505795" y="0"/>
                </a:lnTo>
                <a:lnTo>
                  <a:pt x="7520785" y="379063"/>
                </a:lnTo>
                <a:cubicBezTo>
                  <a:pt x="7384101" y="2164699"/>
                  <a:pt x="7521128" y="5461844"/>
                  <a:pt x="7433327" y="6803646"/>
                </a:cubicBezTo>
                <a:lnTo>
                  <a:pt x="7430701" y="6858000"/>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1D7BE2F-D450-4BB9-88A4-89117A39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6669115" y="667365"/>
            <a:ext cx="4710726"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solidFill>
            <a:schemeClr val="bg1"/>
          </a:solidFill>
          <a:ln w="1905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FB6307F-6A94-41F5-B00A-92BE5D3C7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6738158" y="624106"/>
            <a:ext cx="4710726"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FDA498A-E8A8-5DB3-8D02-37E94A65CDC9}"/>
              </a:ext>
            </a:extLst>
          </p:cNvPr>
          <p:cNvSpPr>
            <a:spLocks noGrp="1"/>
          </p:cNvSpPr>
          <p:nvPr>
            <p:ph type="title"/>
          </p:nvPr>
        </p:nvSpPr>
        <p:spPr>
          <a:xfrm>
            <a:off x="7180033" y="954157"/>
            <a:ext cx="3901621" cy="1590260"/>
          </a:xfrm>
        </p:spPr>
        <p:txBody>
          <a:bodyPr>
            <a:normAutofit/>
          </a:bodyPr>
          <a:lstStyle/>
          <a:p>
            <a:pPr algn="ctr"/>
            <a:r>
              <a:rPr lang="en-US" b="0">
                <a:ea typeface="+mj-lt"/>
                <a:cs typeface="+mj-lt"/>
              </a:rPr>
              <a:t>Pharmacophore   </a:t>
            </a:r>
          </a:p>
        </p:txBody>
      </p:sp>
      <p:pic>
        <p:nvPicPr>
          <p:cNvPr id="4" name="Picture 4" descr="Diagram, schematic&#10;&#10;Description automatically generated">
            <a:extLst>
              <a:ext uri="{FF2B5EF4-FFF2-40B4-BE49-F238E27FC236}">
                <a16:creationId xmlns:a16="http://schemas.microsoft.com/office/drawing/2014/main" id="{CE24776F-1F0F-CB51-9970-D0E1609D71C4}"/>
              </a:ext>
            </a:extLst>
          </p:cNvPr>
          <p:cNvPicPr>
            <a:picLocks noChangeAspect="1"/>
          </p:cNvPicPr>
          <p:nvPr/>
        </p:nvPicPr>
        <p:blipFill>
          <a:blip r:embed="rId2"/>
          <a:stretch>
            <a:fillRect/>
          </a:stretch>
        </p:blipFill>
        <p:spPr>
          <a:xfrm>
            <a:off x="102625" y="59699"/>
            <a:ext cx="6225362" cy="6740224"/>
          </a:xfrm>
          <a:prstGeom prst="rect">
            <a:avLst/>
          </a:prstGeom>
        </p:spPr>
      </p:pic>
      <p:sp>
        <p:nvSpPr>
          <p:cNvPr id="3" name="Content Placeholder 2">
            <a:extLst>
              <a:ext uri="{FF2B5EF4-FFF2-40B4-BE49-F238E27FC236}">
                <a16:creationId xmlns:a16="http://schemas.microsoft.com/office/drawing/2014/main" id="{07CE799E-EEA5-97DA-C9C3-ED9076E6C739}"/>
              </a:ext>
            </a:extLst>
          </p:cNvPr>
          <p:cNvSpPr>
            <a:spLocks noGrp="1"/>
          </p:cNvSpPr>
          <p:nvPr>
            <p:ph idx="1"/>
          </p:nvPr>
        </p:nvSpPr>
        <p:spPr>
          <a:xfrm>
            <a:off x="7042150" y="3227650"/>
            <a:ext cx="4378153" cy="3030029"/>
          </a:xfrm>
        </p:spPr>
        <p:txBody>
          <a:bodyPr vert="horz" lIns="91440" tIns="45720" rIns="91440" bIns="45720" rtlCol="0">
            <a:normAutofit/>
          </a:bodyPr>
          <a:lstStyle/>
          <a:p>
            <a:pPr algn="ctr"/>
            <a:r>
              <a:rPr lang="en-US" b="0">
                <a:ea typeface="+mn-lt"/>
                <a:cs typeface="+mn-lt"/>
              </a:rPr>
              <a:t>a part of a molecular structure that is responsible for a particular biological or pharmacological interaction that it undergoes.</a:t>
            </a:r>
            <a:endParaRPr lang="en-US"/>
          </a:p>
          <a:p>
            <a:pPr algn="ctr"/>
            <a:endParaRPr lang="en-US"/>
          </a:p>
        </p:txBody>
      </p:sp>
    </p:spTree>
    <p:extLst>
      <p:ext uri="{BB962C8B-B14F-4D97-AF65-F5344CB8AC3E}">
        <p14:creationId xmlns:p14="http://schemas.microsoft.com/office/powerpoint/2010/main" val="2481612590"/>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DF6D82A-C195-A253-DE2D-BBB938556FA9}"/>
              </a:ext>
            </a:extLst>
          </p:cNvPr>
          <p:cNvSpPr>
            <a:spLocks noGrp="1"/>
          </p:cNvSpPr>
          <p:nvPr>
            <p:ph type="title"/>
          </p:nvPr>
        </p:nvSpPr>
        <p:spPr>
          <a:xfrm>
            <a:off x="848527" y="604801"/>
            <a:ext cx="5556425" cy="1531089"/>
          </a:xfrm>
        </p:spPr>
        <p:txBody>
          <a:bodyPr>
            <a:normAutofit/>
          </a:bodyPr>
          <a:lstStyle/>
          <a:p>
            <a:pPr algn="ctr"/>
            <a:r>
              <a:rPr lang="en-US"/>
              <a:t>Side Effects AND SYNTHESIS</a:t>
            </a:r>
          </a:p>
        </p:txBody>
      </p:sp>
      <p:sp>
        <p:nvSpPr>
          <p:cNvPr id="3" name="Content Placeholder 2">
            <a:extLst>
              <a:ext uri="{FF2B5EF4-FFF2-40B4-BE49-F238E27FC236}">
                <a16:creationId xmlns:a16="http://schemas.microsoft.com/office/drawing/2014/main" id="{DF33C99F-64B7-8B7B-73D5-5B96DE70466E}"/>
              </a:ext>
            </a:extLst>
          </p:cNvPr>
          <p:cNvSpPr>
            <a:spLocks noGrp="1"/>
          </p:cNvSpPr>
          <p:nvPr>
            <p:ph idx="1"/>
          </p:nvPr>
        </p:nvSpPr>
        <p:spPr>
          <a:xfrm>
            <a:off x="1025057" y="2311400"/>
            <a:ext cx="5218487" cy="3652212"/>
          </a:xfrm>
        </p:spPr>
        <p:txBody>
          <a:bodyPr vert="horz" lIns="91440" tIns="45720" rIns="91440" bIns="45720" rtlCol="0" anchor="t">
            <a:normAutofit/>
          </a:bodyPr>
          <a:lstStyle/>
          <a:p>
            <a:pPr marL="285750" indent="-285750" algn="ctr">
              <a:lnSpc>
                <a:spcPct val="90000"/>
              </a:lnSpc>
              <a:buFont typeface="Symbol"/>
              <a:buChar char="•"/>
            </a:pPr>
            <a:r>
              <a:rPr lang="en-US" sz="2500" b="0">
                <a:ea typeface="+mn-lt"/>
                <a:cs typeface="+mn-lt"/>
              </a:rPr>
              <a:t>Side effects: </a:t>
            </a:r>
            <a:r>
              <a:rPr lang="en-US" sz="2500">
                <a:ea typeface="+mn-lt"/>
                <a:cs typeface="+mn-lt"/>
              </a:rPr>
              <a:t>Dizziness, headache, flushing, or stomach upset in some cases can lead to being blind</a:t>
            </a:r>
            <a:endParaRPr lang="en-US" sz="2500" b="0">
              <a:ea typeface="+mn-lt"/>
              <a:cs typeface="+mn-lt"/>
            </a:endParaRPr>
          </a:p>
          <a:p>
            <a:pPr marL="457200" indent="-457200" algn="ctr">
              <a:lnSpc>
                <a:spcPct val="90000"/>
              </a:lnSpc>
              <a:buFont typeface="Symbol"/>
              <a:buChar char="•"/>
            </a:pPr>
            <a:r>
              <a:rPr lang="en-US" sz="2500" b="0">
                <a:ea typeface="+mn-lt"/>
                <a:cs typeface="+mn-lt"/>
              </a:rPr>
              <a:t>Sildenafil has no direct relaxant effect on isolated human corpus cavernosum but </a:t>
            </a:r>
            <a:r>
              <a:rPr lang="en-US" sz="2500">
                <a:ea typeface="+mn-lt"/>
                <a:cs typeface="+mn-lt"/>
              </a:rPr>
              <a:t>enhances the effect of nitric oxide (NO) by inhibiting phosphodiesterase type 5 (PDE5), which is responsible for degradation of cGMP in the corpus cavernosum</a:t>
            </a:r>
            <a:r>
              <a:rPr lang="en-US" sz="2500" b="0">
                <a:ea typeface="+mn-lt"/>
                <a:cs typeface="+mn-lt"/>
              </a:rPr>
              <a:t>.</a:t>
            </a:r>
          </a:p>
          <a:p>
            <a:pPr marL="285750" indent="-285750" algn="ctr">
              <a:lnSpc>
                <a:spcPct val="90000"/>
              </a:lnSpc>
              <a:buFont typeface="Symbol"/>
              <a:buChar char="•"/>
            </a:pPr>
            <a:endParaRPr lang="en-US" sz="2500">
              <a:ea typeface="+mn-lt"/>
              <a:cs typeface="+mn-lt"/>
            </a:endParaRPr>
          </a:p>
          <a:p>
            <a:pPr marL="285750" indent="-285750" algn="ctr">
              <a:lnSpc>
                <a:spcPct val="90000"/>
              </a:lnSpc>
              <a:buFont typeface="Symbol"/>
              <a:buChar char="•"/>
            </a:pPr>
            <a:r>
              <a:rPr lang="en-US" sz="2500">
                <a:ea typeface="+mn-lt"/>
                <a:cs typeface="+mn-lt"/>
              </a:rPr>
              <a:t>Synthesis of Viagra----&gt;</a:t>
            </a:r>
          </a:p>
          <a:p>
            <a:pPr algn="ctr">
              <a:lnSpc>
                <a:spcPct val="90000"/>
              </a:lnSpc>
            </a:pPr>
            <a:endParaRPr lang="en-US" sz="2500"/>
          </a:p>
        </p:txBody>
      </p:sp>
      <p:pic>
        <p:nvPicPr>
          <p:cNvPr id="4" name="Picture 4" descr="Diagram&#10;&#10;Description automatically generated">
            <a:extLst>
              <a:ext uri="{FF2B5EF4-FFF2-40B4-BE49-F238E27FC236}">
                <a16:creationId xmlns:a16="http://schemas.microsoft.com/office/drawing/2014/main" id="{6EAE0702-702B-37FD-D3BA-F8D15950CF61}"/>
              </a:ext>
            </a:extLst>
          </p:cNvPr>
          <p:cNvPicPr>
            <a:picLocks noChangeAspect="1"/>
          </p:cNvPicPr>
          <p:nvPr/>
        </p:nvPicPr>
        <p:blipFill>
          <a:blip r:embed="rId2"/>
          <a:stretch>
            <a:fillRect/>
          </a:stretch>
        </p:blipFill>
        <p:spPr>
          <a:xfrm>
            <a:off x="7398752" y="276088"/>
            <a:ext cx="4689781" cy="6033239"/>
          </a:xfrm>
          <a:prstGeom prst="rect">
            <a:avLst/>
          </a:prstGeom>
        </p:spPr>
      </p:pic>
      <p:sp>
        <p:nvSpPr>
          <p:cNvPr id="19" name="Freeform: Shape 12">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5395942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C704-CB30-B8A7-88AC-905AB73B4764}"/>
              </a:ext>
            </a:extLst>
          </p:cNvPr>
          <p:cNvSpPr>
            <a:spLocks noGrp="1"/>
          </p:cNvSpPr>
          <p:nvPr>
            <p:ph type="title"/>
          </p:nvPr>
        </p:nvSpPr>
        <p:spPr/>
        <p:txBody>
          <a:bodyPr/>
          <a:lstStyle/>
          <a:p>
            <a:r>
              <a:rPr lang="en-US"/>
              <a:t>Important research conducted over time</a:t>
            </a:r>
          </a:p>
        </p:txBody>
      </p:sp>
      <p:sp>
        <p:nvSpPr>
          <p:cNvPr id="3" name="Content Placeholder 2">
            <a:extLst>
              <a:ext uri="{FF2B5EF4-FFF2-40B4-BE49-F238E27FC236}">
                <a16:creationId xmlns:a16="http://schemas.microsoft.com/office/drawing/2014/main" id="{4D7643C3-6714-2E3D-D246-5FFCE91E08D9}"/>
              </a:ext>
            </a:extLst>
          </p:cNvPr>
          <p:cNvSpPr>
            <a:spLocks noGrp="1"/>
          </p:cNvSpPr>
          <p:nvPr>
            <p:ph idx="1"/>
          </p:nvPr>
        </p:nvSpPr>
        <p:spPr/>
        <p:txBody>
          <a:bodyPr vert="horz" lIns="91440" tIns="45720" rIns="91440" bIns="45720" rtlCol="0" anchor="t">
            <a:normAutofit/>
          </a:bodyPr>
          <a:lstStyle/>
          <a:p>
            <a:pPr marL="285750" indent="-285750">
              <a:buFont typeface="Symbol"/>
              <a:buChar char="•"/>
            </a:pPr>
            <a:endParaRPr lang="en-US" b="0">
              <a:ea typeface="+mn-lt"/>
              <a:cs typeface="+mn-lt"/>
            </a:endParaRPr>
          </a:p>
          <a:p>
            <a:endParaRPr lang="en-US"/>
          </a:p>
        </p:txBody>
      </p:sp>
      <p:sp>
        <p:nvSpPr>
          <p:cNvPr id="4" name="TextBox 3">
            <a:extLst>
              <a:ext uri="{FF2B5EF4-FFF2-40B4-BE49-F238E27FC236}">
                <a16:creationId xmlns:a16="http://schemas.microsoft.com/office/drawing/2014/main" id="{FE35E92B-4ED1-08E0-88CB-E5584E9D710C}"/>
              </a:ext>
            </a:extLst>
          </p:cNvPr>
          <p:cNvSpPr txBox="1"/>
          <p:nvPr/>
        </p:nvSpPr>
        <p:spPr>
          <a:xfrm>
            <a:off x="1049970" y="2059736"/>
            <a:ext cx="91851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Symbol"/>
              <a:buChar char="•"/>
            </a:pPr>
            <a:r>
              <a:rPr lang="en-US"/>
              <a:t>Viagra</a:t>
            </a:r>
            <a:r>
              <a:rPr lang="en-US">
                <a:ea typeface="+mn-lt"/>
                <a:cs typeface="+mn-lt"/>
              </a:rPr>
              <a:t> was approved by the Food &amp; Drug Administration in 1998 as a therapy for erectile dysfunction (ED), a term for impotence that surfaced in the 1990s. The drug rose swiftly to blockbuster status, achieving sales of $1 billion in its first full year on the market.</a:t>
            </a:r>
            <a:endParaRPr lang="en-US"/>
          </a:p>
          <a:p>
            <a:pPr marL="285750" indent="-285750">
              <a:buFont typeface="Symbol"/>
              <a:buChar char="•"/>
            </a:pPr>
            <a:endParaRPr lang="en-US">
              <a:ea typeface="+mn-lt"/>
              <a:cs typeface="+mn-lt"/>
            </a:endParaRPr>
          </a:p>
          <a:p>
            <a:pPr marL="285750" indent="-285750">
              <a:buFont typeface="Symbol"/>
              <a:buChar char="•"/>
            </a:pPr>
            <a:endParaRPr lang="en-US">
              <a:ea typeface="+mn-lt"/>
              <a:cs typeface="+mn-lt"/>
            </a:endParaRPr>
          </a:p>
          <a:p>
            <a:pPr marL="285750" indent="-285750">
              <a:buFont typeface="Symbol"/>
              <a:buChar char="•"/>
            </a:pPr>
            <a:r>
              <a:rPr lang="en-US">
                <a:ea typeface="+mn-lt"/>
                <a:cs typeface="+mn-lt"/>
              </a:rPr>
              <a:t>Researchers in Ian Osterloh's lab at Pfizer stopped work on developing sildenafil citrate as a therapy for chest pain in men in 1992 following unpromising results in a Phase I angina study. They noticed, however, that some of the men taking 50- and 75-mg doses in the trial reported an increased tendency to get erections, suggesting a surprise "act two" for sildenafil.</a:t>
            </a:r>
          </a:p>
          <a:p>
            <a:pPr algn="l"/>
            <a:endParaRPr lang="en-US"/>
          </a:p>
        </p:txBody>
      </p:sp>
    </p:spTree>
    <p:extLst>
      <p:ext uri="{BB962C8B-B14F-4D97-AF65-F5344CB8AC3E}">
        <p14:creationId xmlns:p14="http://schemas.microsoft.com/office/powerpoint/2010/main" val="69465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0E40C-B759-8242-91CD-6602224270EE}"/>
              </a:ext>
            </a:extLst>
          </p:cNvPr>
          <p:cNvSpPr>
            <a:spLocks noGrp="1"/>
          </p:cNvSpPr>
          <p:nvPr>
            <p:ph type="title"/>
          </p:nvPr>
        </p:nvSpPr>
        <p:spPr>
          <a:xfrm>
            <a:off x="884904" y="974869"/>
            <a:ext cx="3790042" cy="4908263"/>
          </a:xfrm>
        </p:spPr>
        <p:txBody>
          <a:bodyPr>
            <a:normAutofit/>
          </a:bodyPr>
          <a:lstStyle/>
          <a:p>
            <a:pPr algn="ctr"/>
            <a:r>
              <a:rPr lang="en-US"/>
              <a:t>SOURCES</a:t>
            </a:r>
          </a:p>
        </p:txBody>
      </p:sp>
      <p:graphicFrame>
        <p:nvGraphicFramePr>
          <p:cNvPr id="14" name="Content Placeholder 2">
            <a:extLst>
              <a:ext uri="{FF2B5EF4-FFF2-40B4-BE49-F238E27FC236}">
                <a16:creationId xmlns:a16="http://schemas.microsoft.com/office/drawing/2014/main" id="{9F2CFC2B-C5F0-1C7D-15DE-ADEB9D968E49}"/>
              </a:ext>
            </a:extLst>
          </p:cNvPr>
          <p:cNvGraphicFramePr>
            <a:graphicFrameLocks noGrp="1"/>
          </p:cNvGraphicFramePr>
          <p:nvPr>
            <p:ph idx="1"/>
            <p:extLst>
              <p:ext uri="{D42A27DB-BD31-4B8C-83A1-F6EECF244321}">
                <p14:modId xmlns:p14="http://schemas.microsoft.com/office/powerpoint/2010/main" val="3428730645"/>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88591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22F4-7809-E743-876D-23D3219A227A}"/>
              </a:ext>
            </a:extLst>
          </p:cNvPr>
          <p:cNvSpPr>
            <a:spLocks noGrp="1"/>
          </p:cNvSpPr>
          <p:nvPr>
            <p:ph type="title"/>
          </p:nvPr>
        </p:nvSpPr>
        <p:spPr/>
        <p:txBody>
          <a:bodyPr/>
          <a:lstStyle/>
          <a:p>
            <a:r>
              <a:rPr lang="en-US"/>
              <a:t>What is Viagra?</a:t>
            </a:r>
          </a:p>
        </p:txBody>
      </p:sp>
      <p:sp>
        <p:nvSpPr>
          <p:cNvPr id="3" name="Content Placeholder 2">
            <a:extLst>
              <a:ext uri="{FF2B5EF4-FFF2-40B4-BE49-F238E27FC236}">
                <a16:creationId xmlns:a16="http://schemas.microsoft.com/office/drawing/2014/main" id="{292F95B7-CECF-163F-F2D7-E30218B10968}"/>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b="0">
                <a:ea typeface="+mn-lt"/>
                <a:cs typeface="+mn-lt"/>
              </a:rPr>
              <a:t>Viagra, the brand name of the drug </a:t>
            </a:r>
            <a:r>
              <a:rPr lang="en-US">
                <a:ea typeface="+mn-lt"/>
                <a:cs typeface="+mn-lt"/>
              </a:rPr>
              <a:t>sildenafil</a:t>
            </a:r>
            <a:r>
              <a:rPr lang="en-US" b="0">
                <a:ea typeface="+mn-lt"/>
                <a:cs typeface="+mn-lt"/>
              </a:rPr>
              <a:t>, which was the first major erectile dysfunction (ED) medication on the market and is made by Pfizer.</a:t>
            </a:r>
            <a:endParaRPr lang="en-US" b="0"/>
          </a:p>
          <a:p>
            <a:pPr marL="457200" indent="-457200">
              <a:buFont typeface="Arial"/>
              <a:buChar char="•"/>
            </a:pPr>
            <a:r>
              <a:rPr lang="en-US" b="0"/>
              <a:t>It's a vasodilator type drug, which was approved in 1998 </a:t>
            </a:r>
          </a:p>
          <a:p>
            <a:pPr marL="457200" indent="-457200">
              <a:buFont typeface="Arial"/>
              <a:buChar char="•"/>
            </a:pPr>
            <a:r>
              <a:rPr lang="en-US" b="0">
                <a:ea typeface="+mn-lt"/>
                <a:cs typeface="+mn-lt"/>
              </a:rPr>
              <a:t>Viagra works by increasing blood flow to your penis, which helps you have and keep an erection.</a:t>
            </a:r>
            <a:endParaRPr lang="en-US" b="0"/>
          </a:p>
          <a:p>
            <a:pPr marL="457200" indent="-457200">
              <a:buFont typeface="Arial"/>
              <a:buChar char="•"/>
            </a:pPr>
            <a:endParaRPr lang="en-US" b="0"/>
          </a:p>
        </p:txBody>
      </p:sp>
    </p:spTree>
    <p:extLst>
      <p:ext uri="{BB962C8B-B14F-4D97-AF65-F5344CB8AC3E}">
        <p14:creationId xmlns:p14="http://schemas.microsoft.com/office/powerpoint/2010/main" val="862305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C105-B074-C6D3-E9C9-11EFE3357DB6}"/>
              </a:ext>
            </a:extLst>
          </p:cNvPr>
          <p:cNvSpPr>
            <a:spLocks noGrp="1"/>
          </p:cNvSpPr>
          <p:nvPr>
            <p:ph type="title"/>
          </p:nvPr>
        </p:nvSpPr>
        <p:spPr/>
        <p:txBody>
          <a:bodyPr/>
          <a:lstStyle/>
          <a:p>
            <a:r>
              <a:rPr lang="en-US"/>
              <a:t>Viagra's Compound/Formula</a:t>
            </a:r>
          </a:p>
        </p:txBody>
      </p:sp>
      <p:graphicFrame>
        <p:nvGraphicFramePr>
          <p:cNvPr id="6" name="Content Placeholder 2">
            <a:extLst>
              <a:ext uri="{FF2B5EF4-FFF2-40B4-BE49-F238E27FC236}">
                <a16:creationId xmlns:a16="http://schemas.microsoft.com/office/drawing/2014/main" id="{144970D0-1E38-BDE7-65A4-086944239A56}"/>
              </a:ext>
            </a:extLst>
          </p:cNvPr>
          <p:cNvGraphicFramePr>
            <a:graphicFrameLocks noGrp="1"/>
          </p:cNvGraphicFramePr>
          <p:nvPr>
            <p:ph idx="1"/>
          </p:nvPr>
        </p:nvGraphicFramePr>
        <p:xfrm>
          <a:off x="1020726" y="2089298"/>
          <a:ext cx="10333074" cy="3827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a:extLst>
              <a:ext uri="{FF2B5EF4-FFF2-40B4-BE49-F238E27FC236}">
                <a16:creationId xmlns:a16="http://schemas.microsoft.com/office/drawing/2014/main" id="{1F052F4E-755A-67E8-AF27-1567EC253440}"/>
              </a:ext>
            </a:extLst>
          </p:cNvPr>
          <p:cNvPicPr>
            <a:picLocks noChangeAspect="1"/>
          </p:cNvPicPr>
          <p:nvPr/>
        </p:nvPicPr>
        <p:blipFill>
          <a:blip r:embed="rId7"/>
          <a:stretch>
            <a:fillRect/>
          </a:stretch>
        </p:blipFill>
        <p:spPr>
          <a:xfrm>
            <a:off x="1350325" y="1016706"/>
            <a:ext cx="12503677" cy="4385613"/>
          </a:xfrm>
          <a:prstGeom prst="rect">
            <a:avLst/>
          </a:prstGeom>
        </p:spPr>
      </p:pic>
      <p:sp>
        <p:nvSpPr>
          <p:cNvPr id="9" name="TextBox 8">
            <a:extLst>
              <a:ext uri="{FF2B5EF4-FFF2-40B4-BE49-F238E27FC236}">
                <a16:creationId xmlns:a16="http://schemas.microsoft.com/office/drawing/2014/main" id="{550CE64A-76E7-789A-D9AF-C6B374A88564}"/>
              </a:ext>
            </a:extLst>
          </p:cNvPr>
          <p:cNvSpPr txBox="1"/>
          <p:nvPr/>
        </p:nvSpPr>
        <p:spPr>
          <a:xfrm>
            <a:off x="8430252" y="407499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3D chemical compound model</a:t>
            </a:r>
          </a:p>
        </p:txBody>
      </p:sp>
    </p:spTree>
    <p:extLst>
      <p:ext uri="{BB962C8B-B14F-4D97-AF65-F5344CB8AC3E}">
        <p14:creationId xmlns:p14="http://schemas.microsoft.com/office/powerpoint/2010/main" val="3197794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26" name="Rectangle 25">
            <a:extLst>
              <a:ext uri="{FF2B5EF4-FFF2-40B4-BE49-F238E27FC236}">
                <a16:creationId xmlns:a16="http://schemas.microsoft.com/office/drawing/2014/main" id="{83AF9C6E-31D5-480C-AE10-9BA3E4ED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lose up of a molecular model">
            <a:extLst>
              <a:ext uri="{FF2B5EF4-FFF2-40B4-BE49-F238E27FC236}">
                <a16:creationId xmlns:a16="http://schemas.microsoft.com/office/drawing/2014/main" id="{441092C3-E9AA-6654-7B8C-1427C06AAC88}"/>
              </a:ext>
            </a:extLst>
          </p:cNvPr>
          <p:cNvPicPr>
            <a:picLocks noChangeAspect="1"/>
          </p:cNvPicPr>
          <p:nvPr/>
        </p:nvPicPr>
        <p:blipFill rotWithShape="1">
          <a:blip r:embed="rId2"/>
          <a:srcRect t="4126" r="-2" b="20823"/>
          <a:stretch/>
        </p:blipFill>
        <p:spPr>
          <a:xfrm>
            <a:off x="20" y="10"/>
            <a:ext cx="12191979" cy="6857989"/>
          </a:xfrm>
          <a:prstGeom prst="rect">
            <a:avLst/>
          </a:prstGeom>
        </p:spPr>
      </p:pic>
      <p:sp>
        <p:nvSpPr>
          <p:cNvPr id="28" name="Freeform: Shape 27">
            <a:extLst>
              <a:ext uri="{FF2B5EF4-FFF2-40B4-BE49-F238E27FC236}">
                <a16:creationId xmlns:a16="http://schemas.microsoft.com/office/drawing/2014/main" id="{ED1BE14B-C94E-4A1A-B076-39CCA2304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92448" flipH="1" flipV="1">
            <a:off x="399987" y="694217"/>
            <a:ext cx="3909320" cy="5385644"/>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38228"/>
              <a:gd name="connsiteY0" fmla="*/ 552686 h 1342067"/>
              <a:gd name="connsiteX1" fmla="*/ 68141 w 838228"/>
              <a:gd name="connsiteY1" fmla="*/ 421704 h 1342067"/>
              <a:gd name="connsiteX2" fmla="*/ 96954 w 838228"/>
              <a:gd name="connsiteY2" fmla="*/ 145395 h 1342067"/>
              <a:gd name="connsiteX3" fmla="*/ 302731 w 838228"/>
              <a:gd name="connsiteY3" fmla="*/ 383 h 1342067"/>
              <a:gd name="connsiteX4" fmla="*/ 720201 w 838228"/>
              <a:gd name="connsiteY4" fmla="*/ 143248 h 1342067"/>
              <a:gd name="connsiteX5" fmla="*/ 837868 w 838228"/>
              <a:gd name="connsiteY5" fmla="*/ 935854 h 1342067"/>
              <a:gd name="connsiteX6" fmla="*/ 741987 w 838228"/>
              <a:gd name="connsiteY6" fmla="*/ 1276152 h 1342067"/>
              <a:gd name="connsiteX7" fmla="*/ 380221 w 838228"/>
              <a:gd name="connsiteY7" fmla="*/ 1329185 h 1342067"/>
              <a:gd name="connsiteX8" fmla="*/ 177395 w 838228"/>
              <a:gd name="connsiteY8" fmla="*/ 1113958 h 1342067"/>
              <a:gd name="connsiteX9" fmla="*/ 94438 w 838228"/>
              <a:gd name="connsiteY9" fmla="*/ 536082 h 1342067"/>
              <a:gd name="connsiteX10" fmla="*/ 9475 w 838228"/>
              <a:gd name="connsiteY10" fmla="*/ 552686 h 1342067"/>
              <a:gd name="connsiteX0" fmla="*/ 9475 w 838000"/>
              <a:gd name="connsiteY0" fmla="*/ 552686 h 1336588"/>
              <a:gd name="connsiteX1" fmla="*/ 68141 w 838000"/>
              <a:gd name="connsiteY1" fmla="*/ 421704 h 1336588"/>
              <a:gd name="connsiteX2" fmla="*/ 96954 w 838000"/>
              <a:gd name="connsiteY2" fmla="*/ 145395 h 1336588"/>
              <a:gd name="connsiteX3" fmla="*/ 302731 w 838000"/>
              <a:gd name="connsiteY3" fmla="*/ 383 h 1336588"/>
              <a:gd name="connsiteX4" fmla="*/ 720201 w 838000"/>
              <a:gd name="connsiteY4" fmla="*/ 143248 h 1336588"/>
              <a:gd name="connsiteX5" fmla="*/ 837868 w 838000"/>
              <a:gd name="connsiteY5" fmla="*/ 935854 h 1336588"/>
              <a:gd name="connsiteX6" fmla="*/ 734462 w 838000"/>
              <a:gd name="connsiteY6" fmla="*/ 1253581 h 1336588"/>
              <a:gd name="connsiteX7" fmla="*/ 380221 w 838000"/>
              <a:gd name="connsiteY7" fmla="*/ 1329185 h 1336588"/>
              <a:gd name="connsiteX8" fmla="*/ 177395 w 838000"/>
              <a:gd name="connsiteY8" fmla="*/ 1113958 h 1336588"/>
              <a:gd name="connsiteX9" fmla="*/ 94438 w 838000"/>
              <a:gd name="connsiteY9" fmla="*/ 536082 h 1336588"/>
              <a:gd name="connsiteX10" fmla="*/ 9475 w 838000"/>
              <a:gd name="connsiteY10" fmla="*/ 552686 h 1336588"/>
              <a:gd name="connsiteX0" fmla="*/ 9475 w 837882"/>
              <a:gd name="connsiteY0" fmla="*/ 552686 h 1336871"/>
              <a:gd name="connsiteX1" fmla="*/ 68141 w 837882"/>
              <a:gd name="connsiteY1" fmla="*/ 421704 h 1336871"/>
              <a:gd name="connsiteX2" fmla="*/ 96954 w 837882"/>
              <a:gd name="connsiteY2" fmla="*/ 145395 h 1336871"/>
              <a:gd name="connsiteX3" fmla="*/ 302731 w 837882"/>
              <a:gd name="connsiteY3" fmla="*/ 383 h 1336871"/>
              <a:gd name="connsiteX4" fmla="*/ 720201 w 837882"/>
              <a:gd name="connsiteY4" fmla="*/ 143248 h 1336871"/>
              <a:gd name="connsiteX5" fmla="*/ 837868 w 837882"/>
              <a:gd name="connsiteY5" fmla="*/ 935854 h 1336871"/>
              <a:gd name="connsiteX6" fmla="*/ 725336 w 837882"/>
              <a:gd name="connsiteY6" fmla="*/ 1255076 h 1336871"/>
              <a:gd name="connsiteX7" fmla="*/ 380221 w 837882"/>
              <a:gd name="connsiteY7" fmla="*/ 1329185 h 1336871"/>
              <a:gd name="connsiteX8" fmla="*/ 177395 w 837882"/>
              <a:gd name="connsiteY8" fmla="*/ 1113958 h 1336871"/>
              <a:gd name="connsiteX9" fmla="*/ 94438 w 837882"/>
              <a:gd name="connsiteY9" fmla="*/ 536082 h 1336871"/>
              <a:gd name="connsiteX10" fmla="*/ 9475 w 837882"/>
              <a:gd name="connsiteY10" fmla="*/ 552686 h 1336871"/>
              <a:gd name="connsiteX0" fmla="*/ 9475 w 839240"/>
              <a:gd name="connsiteY0" fmla="*/ 552686 h 1331193"/>
              <a:gd name="connsiteX1" fmla="*/ 68141 w 839240"/>
              <a:gd name="connsiteY1" fmla="*/ 421704 h 1331193"/>
              <a:gd name="connsiteX2" fmla="*/ 96954 w 839240"/>
              <a:gd name="connsiteY2" fmla="*/ 145395 h 1331193"/>
              <a:gd name="connsiteX3" fmla="*/ 302731 w 839240"/>
              <a:gd name="connsiteY3" fmla="*/ 383 h 1331193"/>
              <a:gd name="connsiteX4" fmla="*/ 720201 w 839240"/>
              <a:gd name="connsiteY4" fmla="*/ 143248 h 1331193"/>
              <a:gd name="connsiteX5" fmla="*/ 837868 w 839240"/>
              <a:gd name="connsiteY5" fmla="*/ 935854 h 1331193"/>
              <a:gd name="connsiteX6" fmla="*/ 756246 w 839240"/>
              <a:gd name="connsiteY6" fmla="*/ 1205051 h 1331193"/>
              <a:gd name="connsiteX7" fmla="*/ 380221 w 839240"/>
              <a:gd name="connsiteY7" fmla="*/ 1329185 h 1331193"/>
              <a:gd name="connsiteX8" fmla="*/ 177395 w 839240"/>
              <a:gd name="connsiteY8" fmla="*/ 1113958 h 1331193"/>
              <a:gd name="connsiteX9" fmla="*/ 94438 w 839240"/>
              <a:gd name="connsiteY9" fmla="*/ 536082 h 1331193"/>
              <a:gd name="connsiteX10" fmla="*/ 9475 w 839240"/>
              <a:gd name="connsiteY10" fmla="*/ 552686 h 1331193"/>
              <a:gd name="connsiteX0" fmla="*/ 9475 w 838447"/>
              <a:gd name="connsiteY0" fmla="*/ 552686 h 1332254"/>
              <a:gd name="connsiteX1" fmla="*/ 68141 w 838447"/>
              <a:gd name="connsiteY1" fmla="*/ 421704 h 1332254"/>
              <a:gd name="connsiteX2" fmla="*/ 96954 w 838447"/>
              <a:gd name="connsiteY2" fmla="*/ 145395 h 1332254"/>
              <a:gd name="connsiteX3" fmla="*/ 302731 w 838447"/>
              <a:gd name="connsiteY3" fmla="*/ 383 h 1332254"/>
              <a:gd name="connsiteX4" fmla="*/ 720201 w 838447"/>
              <a:gd name="connsiteY4" fmla="*/ 143248 h 1332254"/>
              <a:gd name="connsiteX5" fmla="*/ 837868 w 838447"/>
              <a:gd name="connsiteY5" fmla="*/ 935854 h 1332254"/>
              <a:gd name="connsiteX6" fmla="*/ 746484 w 838447"/>
              <a:gd name="connsiteY6" fmla="*/ 1219874 h 1332254"/>
              <a:gd name="connsiteX7" fmla="*/ 380221 w 838447"/>
              <a:gd name="connsiteY7" fmla="*/ 1329185 h 1332254"/>
              <a:gd name="connsiteX8" fmla="*/ 177395 w 838447"/>
              <a:gd name="connsiteY8" fmla="*/ 1113958 h 1332254"/>
              <a:gd name="connsiteX9" fmla="*/ 94438 w 838447"/>
              <a:gd name="connsiteY9" fmla="*/ 536082 h 1332254"/>
              <a:gd name="connsiteX10" fmla="*/ 9475 w 838447"/>
              <a:gd name="connsiteY10" fmla="*/ 552686 h 1332254"/>
              <a:gd name="connsiteX0" fmla="*/ 9475 w 838410"/>
              <a:gd name="connsiteY0" fmla="*/ 552686 h 1331841"/>
              <a:gd name="connsiteX1" fmla="*/ 68141 w 838410"/>
              <a:gd name="connsiteY1" fmla="*/ 421704 h 1331841"/>
              <a:gd name="connsiteX2" fmla="*/ 96954 w 838410"/>
              <a:gd name="connsiteY2" fmla="*/ 145395 h 1331841"/>
              <a:gd name="connsiteX3" fmla="*/ 302731 w 838410"/>
              <a:gd name="connsiteY3" fmla="*/ 383 h 1331841"/>
              <a:gd name="connsiteX4" fmla="*/ 720201 w 838410"/>
              <a:gd name="connsiteY4" fmla="*/ 143248 h 1331841"/>
              <a:gd name="connsiteX5" fmla="*/ 837868 w 838410"/>
              <a:gd name="connsiteY5" fmla="*/ 935854 h 1331841"/>
              <a:gd name="connsiteX6" fmla="*/ 745826 w 838410"/>
              <a:gd name="connsiteY6" fmla="*/ 1214692 h 1331841"/>
              <a:gd name="connsiteX7" fmla="*/ 380221 w 838410"/>
              <a:gd name="connsiteY7" fmla="*/ 1329185 h 1331841"/>
              <a:gd name="connsiteX8" fmla="*/ 177395 w 838410"/>
              <a:gd name="connsiteY8" fmla="*/ 1113958 h 1331841"/>
              <a:gd name="connsiteX9" fmla="*/ 94438 w 838410"/>
              <a:gd name="connsiteY9" fmla="*/ 536082 h 1331841"/>
              <a:gd name="connsiteX10" fmla="*/ 9475 w 838410"/>
              <a:gd name="connsiteY10" fmla="*/ 552686 h 1331841"/>
              <a:gd name="connsiteX0" fmla="*/ 9475 w 838410"/>
              <a:gd name="connsiteY0" fmla="*/ 552359 h 1331514"/>
              <a:gd name="connsiteX1" fmla="*/ 68141 w 838410"/>
              <a:gd name="connsiteY1" fmla="*/ 421377 h 1331514"/>
              <a:gd name="connsiteX2" fmla="*/ 113639 w 838410"/>
              <a:gd name="connsiteY2" fmla="*/ 138724 h 1331514"/>
              <a:gd name="connsiteX3" fmla="*/ 302731 w 838410"/>
              <a:gd name="connsiteY3" fmla="*/ 56 h 1331514"/>
              <a:gd name="connsiteX4" fmla="*/ 720201 w 838410"/>
              <a:gd name="connsiteY4" fmla="*/ 142921 h 1331514"/>
              <a:gd name="connsiteX5" fmla="*/ 837868 w 838410"/>
              <a:gd name="connsiteY5" fmla="*/ 935527 h 1331514"/>
              <a:gd name="connsiteX6" fmla="*/ 745826 w 838410"/>
              <a:gd name="connsiteY6" fmla="*/ 1214365 h 1331514"/>
              <a:gd name="connsiteX7" fmla="*/ 380221 w 838410"/>
              <a:gd name="connsiteY7" fmla="*/ 1328858 h 1331514"/>
              <a:gd name="connsiteX8" fmla="*/ 177395 w 838410"/>
              <a:gd name="connsiteY8" fmla="*/ 1113631 h 1331514"/>
              <a:gd name="connsiteX9" fmla="*/ 94438 w 838410"/>
              <a:gd name="connsiteY9" fmla="*/ 535755 h 1331514"/>
              <a:gd name="connsiteX10" fmla="*/ 9475 w 838410"/>
              <a:gd name="connsiteY10" fmla="*/ 552359 h 1331514"/>
              <a:gd name="connsiteX0" fmla="*/ 9475 w 838410"/>
              <a:gd name="connsiteY0" fmla="*/ 555370 h 1334525"/>
              <a:gd name="connsiteX1" fmla="*/ 68141 w 838410"/>
              <a:gd name="connsiteY1" fmla="*/ 424388 h 1334525"/>
              <a:gd name="connsiteX2" fmla="*/ 113639 w 838410"/>
              <a:gd name="connsiteY2" fmla="*/ 141735 h 1334525"/>
              <a:gd name="connsiteX3" fmla="*/ 321423 w 838410"/>
              <a:gd name="connsiteY3" fmla="*/ 5 h 1334525"/>
              <a:gd name="connsiteX4" fmla="*/ 720201 w 838410"/>
              <a:gd name="connsiteY4" fmla="*/ 145932 h 1334525"/>
              <a:gd name="connsiteX5" fmla="*/ 837868 w 838410"/>
              <a:gd name="connsiteY5" fmla="*/ 938538 h 1334525"/>
              <a:gd name="connsiteX6" fmla="*/ 745826 w 838410"/>
              <a:gd name="connsiteY6" fmla="*/ 1217376 h 1334525"/>
              <a:gd name="connsiteX7" fmla="*/ 380221 w 838410"/>
              <a:gd name="connsiteY7" fmla="*/ 1331869 h 1334525"/>
              <a:gd name="connsiteX8" fmla="*/ 177395 w 838410"/>
              <a:gd name="connsiteY8" fmla="*/ 1116642 h 1334525"/>
              <a:gd name="connsiteX9" fmla="*/ 94438 w 838410"/>
              <a:gd name="connsiteY9" fmla="*/ 538766 h 1334525"/>
              <a:gd name="connsiteX10" fmla="*/ 9475 w 838410"/>
              <a:gd name="connsiteY10" fmla="*/ 555370 h 1334525"/>
              <a:gd name="connsiteX0" fmla="*/ 9475 w 838410"/>
              <a:gd name="connsiteY0" fmla="*/ 555454 h 1334609"/>
              <a:gd name="connsiteX1" fmla="*/ 68141 w 838410"/>
              <a:gd name="connsiteY1" fmla="*/ 424472 h 1334609"/>
              <a:gd name="connsiteX2" fmla="*/ 113639 w 838410"/>
              <a:gd name="connsiteY2" fmla="*/ 141819 h 1334609"/>
              <a:gd name="connsiteX3" fmla="*/ 321423 w 838410"/>
              <a:gd name="connsiteY3" fmla="*/ 89 h 1334609"/>
              <a:gd name="connsiteX4" fmla="*/ 720201 w 838410"/>
              <a:gd name="connsiteY4" fmla="*/ 146016 h 1334609"/>
              <a:gd name="connsiteX5" fmla="*/ 837868 w 838410"/>
              <a:gd name="connsiteY5" fmla="*/ 938622 h 1334609"/>
              <a:gd name="connsiteX6" fmla="*/ 745826 w 838410"/>
              <a:gd name="connsiteY6" fmla="*/ 1217460 h 1334609"/>
              <a:gd name="connsiteX7" fmla="*/ 380221 w 838410"/>
              <a:gd name="connsiteY7" fmla="*/ 1331953 h 1334609"/>
              <a:gd name="connsiteX8" fmla="*/ 177395 w 838410"/>
              <a:gd name="connsiteY8" fmla="*/ 1116726 h 1334609"/>
              <a:gd name="connsiteX9" fmla="*/ 94438 w 838410"/>
              <a:gd name="connsiteY9" fmla="*/ 538850 h 1334609"/>
              <a:gd name="connsiteX10" fmla="*/ 9475 w 838410"/>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61 h 1334616"/>
              <a:gd name="connsiteX1" fmla="*/ 74950 w 837655"/>
              <a:gd name="connsiteY1" fmla="*/ 421435 h 1334616"/>
              <a:gd name="connsiteX2" fmla="*/ 112884 w 837655"/>
              <a:gd name="connsiteY2" fmla="*/ 141826 h 1334616"/>
              <a:gd name="connsiteX3" fmla="*/ 320668 w 837655"/>
              <a:gd name="connsiteY3" fmla="*/ 96 h 1334616"/>
              <a:gd name="connsiteX4" fmla="*/ 719446 w 837655"/>
              <a:gd name="connsiteY4" fmla="*/ 146023 h 1334616"/>
              <a:gd name="connsiteX5" fmla="*/ 837113 w 837655"/>
              <a:gd name="connsiteY5" fmla="*/ 938629 h 1334616"/>
              <a:gd name="connsiteX6" fmla="*/ 745071 w 837655"/>
              <a:gd name="connsiteY6" fmla="*/ 1217467 h 1334616"/>
              <a:gd name="connsiteX7" fmla="*/ 379466 w 837655"/>
              <a:gd name="connsiteY7" fmla="*/ 1331960 h 1334616"/>
              <a:gd name="connsiteX8" fmla="*/ 176640 w 837655"/>
              <a:gd name="connsiteY8" fmla="*/ 1116733 h 1334616"/>
              <a:gd name="connsiteX9" fmla="*/ 93683 w 837655"/>
              <a:gd name="connsiteY9" fmla="*/ 538857 h 1334616"/>
              <a:gd name="connsiteX10" fmla="*/ 8720 w 837655"/>
              <a:gd name="connsiteY10" fmla="*/ 555461 h 1334616"/>
              <a:gd name="connsiteX0" fmla="*/ 8720 w 837655"/>
              <a:gd name="connsiteY0" fmla="*/ 555385 h 1334540"/>
              <a:gd name="connsiteX1" fmla="*/ 74950 w 837655"/>
              <a:gd name="connsiteY1" fmla="*/ 421359 h 1334540"/>
              <a:gd name="connsiteX2" fmla="*/ 123563 w 837655"/>
              <a:gd name="connsiteY2" fmla="*/ 138195 h 1334540"/>
              <a:gd name="connsiteX3" fmla="*/ 320668 w 837655"/>
              <a:gd name="connsiteY3" fmla="*/ 20 h 1334540"/>
              <a:gd name="connsiteX4" fmla="*/ 719446 w 837655"/>
              <a:gd name="connsiteY4" fmla="*/ 145947 h 1334540"/>
              <a:gd name="connsiteX5" fmla="*/ 837113 w 837655"/>
              <a:gd name="connsiteY5" fmla="*/ 938553 h 1334540"/>
              <a:gd name="connsiteX6" fmla="*/ 745071 w 837655"/>
              <a:gd name="connsiteY6" fmla="*/ 1217391 h 1334540"/>
              <a:gd name="connsiteX7" fmla="*/ 379466 w 837655"/>
              <a:gd name="connsiteY7" fmla="*/ 1331884 h 1334540"/>
              <a:gd name="connsiteX8" fmla="*/ 176640 w 837655"/>
              <a:gd name="connsiteY8" fmla="*/ 1116657 h 1334540"/>
              <a:gd name="connsiteX9" fmla="*/ 93683 w 837655"/>
              <a:gd name="connsiteY9" fmla="*/ 538781 h 1334540"/>
              <a:gd name="connsiteX10" fmla="*/ 8720 w 837655"/>
              <a:gd name="connsiteY10" fmla="*/ 555385 h 1334540"/>
              <a:gd name="connsiteX0" fmla="*/ 8179 w 837114"/>
              <a:gd name="connsiteY0" fmla="*/ 555383 h 1334538"/>
              <a:gd name="connsiteX1" fmla="*/ 80640 w 837114"/>
              <a:gd name="connsiteY1" fmla="*/ 420336 h 1334538"/>
              <a:gd name="connsiteX2" fmla="*/ 123022 w 837114"/>
              <a:gd name="connsiteY2" fmla="*/ 138193 h 1334538"/>
              <a:gd name="connsiteX3" fmla="*/ 320127 w 837114"/>
              <a:gd name="connsiteY3" fmla="*/ 18 h 1334538"/>
              <a:gd name="connsiteX4" fmla="*/ 718905 w 837114"/>
              <a:gd name="connsiteY4" fmla="*/ 145945 h 1334538"/>
              <a:gd name="connsiteX5" fmla="*/ 836572 w 837114"/>
              <a:gd name="connsiteY5" fmla="*/ 938551 h 1334538"/>
              <a:gd name="connsiteX6" fmla="*/ 744530 w 837114"/>
              <a:gd name="connsiteY6" fmla="*/ 1217389 h 1334538"/>
              <a:gd name="connsiteX7" fmla="*/ 378925 w 837114"/>
              <a:gd name="connsiteY7" fmla="*/ 1331882 h 1334538"/>
              <a:gd name="connsiteX8" fmla="*/ 176099 w 837114"/>
              <a:gd name="connsiteY8" fmla="*/ 1116655 h 1334538"/>
              <a:gd name="connsiteX9" fmla="*/ 93142 w 837114"/>
              <a:gd name="connsiteY9" fmla="*/ 538779 h 1334538"/>
              <a:gd name="connsiteX10" fmla="*/ 8179 w 837114"/>
              <a:gd name="connsiteY10" fmla="*/ 555383 h 1334538"/>
              <a:gd name="connsiteX0" fmla="*/ 9690 w 838625"/>
              <a:gd name="connsiteY0" fmla="*/ 555383 h 1334538"/>
              <a:gd name="connsiteX1" fmla="*/ 82151 w 838625"/>
              <a:gd name="connsiteY1" fmla="*/ 420336 h 1334538"/>
              <a:gd name="connsiteX2" fmla="*/ 124533 w 838625"/>
              <a:gd name="connsiteY2" fmla="*/ 138193 h 1334538"/>
              <a:gd name="connsiteX3" fmla="*/ 321638 w 838625"/>
              <a:gd name="connsiteY3" fmla="*/ 18 h 1334538"/>
              <a:gd name="connsiteX4" fmla="*/ 720416 w 838625"/>
              <a:gd name="connsiteY4" fmla="*/ 145945 h 1334538"/>
              <a:gd name="connsiteX5" fmla="*/ 838083 w 838625"/>
              <a:gd name="connsiteY5" fmla="*/ 938551 h 1334538"/>
              <a:gd name="connsiteX6" fmla="*/ 746041 w 838625"/>
              <a:gd name="connsiteY6" fmla="*/ 1217389 h 1334538"/>
              <a:gd name="connsiteX7" fmla="*/ 380436 w 838625"/>
              <a:gd name="connsiteY7" fmla="*/ 1331882 h 1334538"/>
              <a:gd name="connsiteX8" fmla="*/ 177610 w 838625"/>
              <a:gd name="connsiteY8" fmla="*/ 1116655 h 1334538"/>
              <a:gd name="connsiteX9" fmla="*/ 94653 w 838625"/>
              <a:gd name="connsiteY9" fmla="*/ 538779 h 1334538"/>
              <a:gd name="connsiteX10" fmla="*/ 9690 w 838625"/>
              <a:gd name="connsiteY10" fmla="*/ 555383 h 1334538"/>
              <a:gd name="connsiteX0" fmla="*/ 9690 w 838625"/>
              <a:gd name="connsiteY0" fmla="*/ 561266 h 1340421"/>
              <a:gd name="connsiteX1" fmla="*/ 82151 w 838625"/>
              <a:gd name="connsiteY1" fmla="*/ 426219 h 1340421"/>
              <a:gd name="connsiteX2" fmla="*/ 124533 w 838625"/>
              <a:gd name="connsiteY2" fmla="*/ 144076 h 1340421"/>
              <a:gd name="connsiteX3" fmla="*/ 368592 w 838625"/>
              <a:gd name="connsiteY3" fmla="*/ 16 h 1340421"/>
              <a:gd name="connsiteX4" fmla="*/ 720416 w 838625"/>
              <a:gd name="connsiteY4" fmla="*/ 151828 h 1340421"/>
              <a:gd name="connsiteX5" fmla="*/ 838083 w 838625"/>
              <a:gd name="connsiteY5" fmla="*/ 944434 h 1340421"/>
              <a:gd name="connsiteX6" fmla="*/ 746041 w 838625"/>
              <a:gd name="connsiteY6" fmla="*/ 1223272 h 1340421"/>
              <a:gd name="connsiteX7" fmla="*/ 380436 w 838625"/>
              <a:gd name="connsiteY7" fmla="*/ 1337765 h 1340421"/>
              <a:gd name="connsiteX8" fmla="*/ 177610 w 838625"/>
              <a:gd name="connsiteY8" fmla="*/ 1122538 h 1340421"/>
              <a:gd name="connsiteX9" fmla="*/ 94653 w 838625"/>
              <a:gd name="connsiteY9" fmla="*/ 544662 h 1340421"/>
              <a:gd name="connsiteX10" fmla="*/ 9690 w 838625"/>
              <a:gd name="connsiteY10" fmla="*/ 561266 h 1340421"/>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597"/>
              <a:gd name="connsiteY0" fmla="*/ 561272 h 1338938"/>
              <a:gd name="connsiteX1" fmla="*/ 82151 w 838597"/>
              <a:gd name="connsiteY1" fmla="*/ 426225 h 1338938"/>
              <a:gd name="connsiteX2" fmla="*/ 132321 w 838597"/>
              <a:gd name="connsiteY2" fmla="*/ 142806 h 1338938"/>
              <a:gd name="connsiteX3" fmla="*/ 368592 w 838597"/>
              <a:gd name="connsiteY3" fmla="*/ 22 h 1338938"/>
              <a:gd name="connsiteX4" fmla="*/ 720416 w 838597"/>
              <a:gd name="connsiteY4" fmla="*/ 151834 h 1338938"/>
              <a:gd name="connsiteX5" fmla="*/ 838083 w 838597"/>
              <a:gd name="connsiteY5" fmla="*/ 944440 h 1338938"/>
              <a:gd name="connsiteX6" fmla="*/ 746041 w 838597"/>
              <a:gd name="connsiteY6" fmla="*/ 1223278 h 1338938"/>
              <a:gd name="connsiteX7" fmla="*/ 389782 w 838597"/>
              <a:gd name="connsiteY7" fmla="*/ 1336240 h 1338938"/>
              <a:gd name="connsiteX8" fmla="*/ 177610 w 838597"/>
              <a:gd name="connsiteY8" fmla="*/ 1122544 h 1338938"/>
              <a:gd name="connsiteX9" fmla="*/ 94653 w 838597"/>
              <a:gd name="connsiteY9" fmla="*/ 544668 h 1338938"/>
              <a:gd name="connsiteX10" fmla="*/ 9690 w 838597"/>
              <a:gd name="connsiteY10" fmla="*/ 561272 h 1338938"/>
              <a:gd name="connsiteX0" fmla="*/ 9690 w 838176"/>
              <a:gd name="connsiteY0" fmla="*/ 561272 h 1339740"/>
              <a:gd name="connsiteX1" fmla="*/ 82151 w 838176"/>
              <a:gd name="connsiteY1" fmla="*/ 426225 h 1339740"/>
              <a:gd name="connsiteX2" fmla="*/ 132321 w 838176"/>
              <a:gd name="connsiteY2" fmla="*/ 142806 h 1339740"/>
              <a:gd name="connsiteX3" fmla="*/ 368592 w 838176"/>
              <a:gd name="connsiteY3" fmla="*/ 22 h 1339740"/>
              <a:gd name="connsiteX4" fmla="*/ 720416 w 838176"/>
              <a:gd name="connsiteY4" fmla="*/ 151834 h 1339740"/>
              <a:gd name="connsiteX5" fmla="*/ 838083 w 838176"/>
              <a:gd name="connsiteY5" fmla="*/ 944440 h 1339740"/>
              <a:gd name="connsiteX6" fmla="*/ 732921 w 838176"/>
              <a:gd name="connsiteY6" fmla="*/ 1232650 h 1339740"/>
              <a:gd name="connsiteX7" fmla="*/ 389782 w 838176"/>
              <a:gd name="connsiteY7" fmla="*/ 1336240 h 1339740"/>
              <a:gd name="connsiteX8" fmla="*/ 177610 w 838176"/>
              <a:gd name="connsiteY8" fmla="*/ 1122544 h 1339740"/>
              <a:gd name="connsiteX9" fmla="*/ 94653 w 838176"/>
              <a:gd name="connsiteY9" fmla="*/ 544668 h 1339740"/>
              <a:gd name="connsiteX10" fmla="*/ 9690 w 838176"/>
              <a:gd name="connsiteY10" fmla="*/ 561272 h 1339740"/>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4653 w 838100"/>
              <a:gd name="connsiteY9" fmla="*/ 544668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264 w 837674"/>
              <a:gd name="connsiteY0" fmla="*/ 561273 h 1340442"/>
              <a:gd name="connsiteX1" fmla="*/ 85739 w 837674"/>
              <a:gd name="connsiteY1" fmla="*/ 432792 h 1340442"/>
              <a:gd name="connsiteX2" fmla="*/ 131895 w 837674"/>
              <a:gd name="connsiteY2" fmla="*/ 142807 h 1340442"/>
              <a:gd name="connsiteX3" fmla="*/ 368166 w 837674"/>
              <a:gd name="connsiteY3" fmla="*/ 23 h 1340442"/>
              <a:gd name="connsiteX4" fmla="*/ 719990 w 837674"/>
              <a:gd name="connsiteY4" fmla="*/ 151835 h 1340442"/>
              <a:gd name="connsiteX5" fmla="*/ 837657 w 837674"/>
              <a:gd name="connsiteY5" fmla="*/ 944441 h 1340442"/>
              <a:gd name="connsiteX6" fmla="*/ 714028 w 837674"/>
              <a:gd name="connsiteY6" fmla="*/ 1237482 h 1340442"/>
              <a:gd name="connsiteX7" fmla="*/ 389356 w 837674"/>
              <a:gd name="connsiteY7" fmla="*/ 1336241 h 1340442"/>
              <a:gd name="connsiteX8" fmla="*/ 190979 w 837674"/>
              <a:gd name="connsiteY8" fmla="*/ 1118479 h 1340442"/>
              <a:gd name="connsiteX9" fmla="*/ 98690 w 837674"/>
              <a:gd name="connsiteY9" fmla="*/ 554772 h 1340442"/>
              <a:gd name="connsiteX10" fmla="*/ 9264 w 837674"/>
              <a:gd name="connsiteY10" fmla="*/ 561273 h 1340442"/>
              <a:gd name="connsiteX0" fmla="*/ 9264 w 837674"/>
              <a:gd name="connsiteY0" fmla="*/ 561036 h 1340205"/>
              <a:gd name="connsiteX1" fmla="*/ 85739 w 837674"/>
              <a:gd name="connsiteY1" fmla="*/ 432555 h 1340205"/>
              <a:gd name="connsiteX2" fmla="*/ 131895 w 837674"/>
              <a:gd name="connsiteY2" fmla="*/ 142570 h 1340205"/>
              <a:gd name="connsiteX3" fmla="*/ 377737 w 837674"/>
              <a:gd name="connsiteY3" fmla="*/ 24 h 1340205"/>
              <a:gd name="connsiteX4" fmla="*/ 719990 w 837674"/>
              <a:gd name="connsiteY4" fmla="*/ 151598 h 1340205"/>
              <a:gd name="connsiteX5" fmla="*/ 837657 w 837674"/>
              <a:gd name="connsiteY5" fmla="*/ 944204 h 1340205"/>
              <a:gd name="connsiteX6" fmla="*/ 714028 w 837674"/>
              <a:gd name="connsiteY6" fmla="*/ 1237245 h 1340205"/>
              <a:gd name="connsiteX7" fmla="*/ 389356 w 837674"/>
              <a:gd name="connsiteY7" fmla="*/ 1336004 h 1340205"/>
              <a:gd name="connsiteX8" fmla="*/ 190979 w 837674"/>
              <a:gd name="connsiteY8" fmla="*/ 1118242 h 1340205"/>
              <a:gd name="connsiteX9" fmla="*/ 98690 w 837674"/>
              <a:gd name="connsiteY9" fmla="*/ 554535 h 1340205"/>
              <a:gd name="connsiteX10" fmla="*/ 9264 w 837674"/>
              <a:gd name="connsiteY10" fmla="*/ 561036 h 1340205"/>
              <a:gd name="connsiteX0" fmla="*/ 9264 w 837674"/>
              <a:gd name="connsiteY0" fmla="*/ 563179 h 1342348"/>
              <a:gd name="connsiteX1" fmla="*/ 85739 w 837674"/>
              <a:gd name="connsiteY1" fmla="*/ 434698 h 1342348"/>
              <a:gd name="connsiteX2" fmla="*/ 131895 w 837674"/>
              <a:gd name="connsiteY2" fmla="*/ 144713 h 1342348"/>
              <a:gd name="connsiteX3" fmla="*/ 377737 w 837674"/>
              <a:gd name="connsiteY3" fmla="*/ 2167 h 1342348"/>
              <a:gd name="connsiteX4" fmla="*/ 719990 w 837674"/>
              <a:gd name="connsiteY4" fmla="*/ 153741 h 1342348"/>
              <a:gd name="connsiteX5" fmla="*/ 837657 w 837674"/>
              <a:gd name="connsiteY5" fmla="*/ 946347 h 1342348"/>
              <a:gd name="connsiteX6" fmla="*/ 714028 w 837674"/>
              <a:gd name="connsiteY6" fmla="*/ 1239388 h 1342348"/>
              <a:gd name="connsiteX7" fmla="*/ 389356 w 837674"/>
              <a:gd name="connsiteY7" fmla="*/ 1338147 h 1342348"/>
              <a:gd name="connsiteX8" fmla="*/ 190979 w 837674"/>
              <a:gd name="connsiteY8" fmla="*/ 1120385 h 1342348"/>
              <a:gd name="connsiteX9" fmla="*/ 98690 w 837674"/>
              <a:gd name="connsiteY9" fmla="*/ 556678 h 1342348"/>
              <a:gd name="connsiteX10" fmla="*/ 9264 w 837674"/>
              <a:gd name="connsiteY10" fmla="*/ 563179 h 1342348"/>
              <a:gd name="connsiteX0" fmla="*/ 9264 w 837674"/>
              <a:gd name="connsiteY0" fmla="*/ 561106 h 1340275"/>
              <a:gd name="connsiteX1" fmla="*/ 85739 w 837674"/>
              <a:gd name="connsiteY1" fmla="*/ 432625 h 1340275"/>
              <a:gd name="connsiteX2" fmla="*/ 138784 w 837674"/>
              <a:gd name="connsiteY2" fmla="*/ 134289 h 1340275"/>
              <a:gd name="connsiteX3" fmla="*/ 377737 w 837674"/>
              <a:gd name="connsiteY3" fmla="*/ 94 h 1340275"/>
              <a:gd name="connsiteX4" fmla="*/ 719990 w 837674"/>
              <a:gd name="connsiteY4" fmla="*/ 151668 h 1340275"/>
              <a:gd name="connsiteX5" fmla="*/ 837657 w 837674"/>
              <a:gd name="connsiteY5" fmla="*/ 944274 h 1340275"/>
              <a:gd name="connsiteX6" fmla="*/ 714028 w 837674"/>
              <a:gd name="connsiteY6" fmla="*/ 1237315 h 1340275"/>
              <a:gd name="connsiteX7" fmla="*/ 389356 w 837674"/>
              <a:gd name="connsiteY7" fmla="*/ 1336074 h 1340275"/>
              <a:gd name="connsiteX8" fmla="*/ 190979 w 837674"/>
              <a:gd name="connsiteY8" fmla="*/ 1118312 h 1340275"/>
              <a:gd name="connsiteX9" fmla="*/ 98690 w 837674"/>
              <a:gd name="connsiteY9" fmla="*/ 554605 h 1340275"/>
              <a:gd name="connsiteX10" fmla="*/ 9264 w 837674"/>
              <a:gd name="connsiteY10" fmla="*/ 561106 h 1340275"/>
              <a:gd name="connsiteX0" fmla="*/ 9264 w 837674"/>
              <a:gd name="connsiteY0" fmla="*/ 561059 h 1340228"/>
              <a:gd name="connsiteX1" fmla="*/ 85739 w 837674"/>
              <a:gd name="connsiteY1" fmla="*/ 432578 h 1340228"/>
              <a:gd name="connsiteX2" fmla="*/ 142573 w 837674"/>
              <a:gd name="connsiteY2" fmla="*/ 139038 h 1340228"/>
              <a:gd name="connsiteX3" fmla="*/ 377737 w 837674"/>
              <a:gd name="connsiteY3" fmla="*/ 47 h 1340228"/>
              <a:gd name="connsiteX4" fmla="*/ 719990 w 837674"/>
              <a:gd name="connsiteY4" fmla="*/ 151621 h 1340228"/>
              <a:gd name="connsiteX5" fmla="*/ 837657 w 837674"/>
              <a:gd name="connsiteY5" fmla="*/ 944227 h 1340228"/>
              <a:gd name="connsiteX6" fmla="*/ 714028 w 837674"/>
              <a:gd name="connsiteY6" fmla="*/ 1237268 h 1340228"/>
              <a:gd name="connsiteX7" fmla="*/ 389356 w 837674"/>
              <a:gd name="connsiteY7" fmla="*/ 1336027 h 1340228"/>
              <a:gd name="connsiteX8" fmla="*/ 190979 w 837674"/>
              <a:gd name="connsiteY8" fmla="*/ 1118265 h 1340228"/>
              <a:gd name="connsiteX9" fmla="*/ 98690 w 837674"/>
              <a:gd name="connsiteY9" fmla="*/ 554558 h 1340228"/>
              <a:gd name="connsiteX10" fmla="*/ 9264 w 837674"/>
              <a:gd name="connsiteY10" fmla="*/ 561059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674" h="1340228">
                <a:moveTo>
                  <a:pt x="9264" y="561059"/>
                </a:moveTo>
                <a:cubicBezTo>
                  <a:pt x="-23312" y="593730"/>
                  <a:pt x="36711" y="472787"/>
                  <a:pt x="85739" y="432578"/>
                </a:cubicBezTo>
                <a:cubicBezTo>
                  <a:pt x="80658" y="362847"/>
                  <a:pt x="93907" y="211126"/>
                  <a:pt x="142573" y="139038"/>
                </a:cubicBezTo>
                <a:cubicBezTo>
                  <a:pt x="191239" y="66950"/>
                  <a:pt x="281501" y="-2050"/>
                  <a:pt x="377737" y="47"/>
                </a:cubicBezTo>
                <a:cubicBezTo>
                  <a:pt x="473973" y="2144"/>
                  <a:pt x="643337" y="-5742"/>
                  <a:pt x="719990" y="151621"/>
                </a:cubicBezTo>
                <a:cubicBezTo>
                  <a:pt x="796643" y="308984"/>
                  <a:pt x="838651" y="763286"/>
                  <a:pt x="837657" y="944227"/>
                </a:cubicBezTo>
                <a:cubicBezTo>
                  <a:pt x="836663" y="1125168"/>
                  <a:pt x="788745" y="1171968"/>
                  <a:pt x="714028" y="1237268"/>
                </a:cubicBezTo>
                <a:cubicBezTo>
                  <a:pt x="639311" y="1302568"/>
                  <a:pt x="476531" y="1355861"/>
                  <a:pt x="389356" y="1336027"/>
                </a:cubicBezTo>
                <a:cubicBezTo>
                  <a:pt x="302181" y="1316193"/>
                  <a:pt x="230371" y="1224871"/>
                  <a:pt x="190979" y="1118265"/>
                </a:cubicBezTo>
                <a:cubicBezTo>
                  <a:pt x="91511" y="819657"/>
                  <a:pt x="131486" y="610119"/>
                  <a:pt x="98690" y="554558"/>
                </a:cubicBezTo>
                <a:cubicBezTo>
                  <a:pt x="61556" y="528899"/>
                  <a:pt x="20789" y="549629"/>
                  <a:pt x="9264" y="561059"/>
                </a:cubicBezTo>
                <a:close/>
              </a:path>
            </a:pathLst>
          </a:custGeom>
          <a:solidFill>
            <a:schemeClr val="bg1"/>
          </a:solidFill>
          <a:ln w="19050" cap="flat">
            <a:noFill/>
            <a:prstDash val="solid"/>
            <a:miter/>
          </a:ln>
        </p:spPr>
        <p:txBody>
          <a:bodyPr rtlCol="0" anchor="ctr"/>
          <a:lstStyle/>
          <a:p>
            <a:endParaRPr lang="en-US">
              <a:ln>
                <a:solidFill>
                  <a:srgbClr val="000000"/>
                </a:solidFill>
              </a:ln>
              <a:solidFill>
                <a:srgbClr val="000000"/>
              </a:solidFill>
            </a:endParaRPr>
          </a:p>
        </p:txBody>
      </p:sp>
      <p:sp>
        <p:nvSpPr>
          <p:cNvPr id="2" name="Title 1">
            <a:extLst>
              <a:ext uri="{FF2B5EF4-FFF2-40B4-BE49-F238E27FC236}">
                <a16:creationId xmlns:a16="http://schemas.microsoft.com/office/drawing/2014/main" id="{311A3AF9-4ECD-5215-AE0E-F25A9DA56F68}"/>
              </a:ext>
            </a:extLst>
          </p:cNvPr>
          <p:cNvSpPr>
            <a:spLocks noGrp="1"/>
          </p:cNvSpPr>
          <p:nvPr>
            <p:ph type="title"/>
          </p:nvPr>
        </p:nvSpPr>
        <p:spPr>
          <a:xfrm>
            <a:off x="940119" y="1190036"/>
            <a:ext cx="2515263" cy="2946277"/>
          </a:xfrm>
        </p:spPr>
        <p:txBody>
          <a:bodyPr vert="horz" lIns="91440" tIns="45720" rIns="91440" bIns="45720" rtlCol="0" anchor="b">
            <a:normAutofit/>
          </a:bodyPr>
          <a:lstStyle/>
          <a:p>
            <a:pPr algn="ctr"/>
            <a:r>
              <a:rPr lang="en-US"/>
              <a:t>Molecular level</a:t>
            </a:r>
          </a:p>
        </p:txBody>
      </p:sp>
      <p:sp>
        <p:nvSpPr>
          <p:cNvPr id="30" name="Freeform: Shape 29">
            <a:extLst>
              <a:ext uri="{FF2B5EF4-FFF2-40B4-BE49-F238E27FC236}">
                <a16:creationId xmlns:a16="http://schemas.microsoft.com/office/drawing/2014/main" id="{504BBA99-27AB-4A46-A679-B01BBAC68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92448" flipH="1" flipV="1">
            <a:off x="435574" y="669191"/>
            <a:ext cx="3909320" cy="5385644"/>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38228"/>
              <a:gd name="connsiteY0" fmla="*/ 552686 h 1342067"/>
              <a:gd name="connsiteX1" fmla="*/ 68141 w 838228"/>
              <a:gd name="connsiteY1" fmla="*/ 421704 h 1342067"/>
              <a:gd name="connsiteX2" fmla="*/ 96954 w 838228"/>
              <a:gd name="connsiteY2" fmla="*/ 145395 h 1342067"/>
              <a:gd name="connsiteX3" fmla="*/ 302731 w 838228"/>
              <a:gd name="connsiteY3" fmla="*/ 383 h 1342067"/>
              <a:gd name="connsiteX4" fmla="*/ 720201 w 838228"/>
              <a:gd name="connsiteY4" fmla="*/ 143248 h 1342067"/>
              <a:gd name="connsiteX5" fmla="*/ 837868 w 838228"/>
              <a:gd name="connsiteY5" fmla="*/ 935854 h 1342067"/>
              <a:gd name="connsiteX6" fmla="*/ 741987 w 838228"/>
              <a:gd name="connsiteY6" fmla="*/ 1276152 h 1342067"/>
              <a:gd name="connsiteX7" fmla="*/ 380221 w 838228"/>
              <a:gd name="connsiteY7" fmla="*/ 1329185 h 1342067"/>
              <a:gd name="connsiteX8" fmla="*/ 177395 w 838228"/>
              <a:gd name="connsiteY8" fmla="*/ 1113958 h 1342067"/>
              <a:gd name="connsiteX9" fmla="*/ 94438 w 838228"/>
              <a:gd name="connsiteY9" fmla="*/ 536082 h 1342067"/>
              <a:gd name="connsiteX10" fmla="*/ 9475 w 838228"/>
              <a:gd name="connsiteY10" fmla="*/ 552686 h 1342067"/>
              <a:gd name="connsiteX0" fmla="*/ 9475 w 838000"/>
              <a:gd name="connsiteY0" fmla="*/ 552686 h 1336588"/>
              <a:gd name="connsiteX1" fmla="*/ 68141 w 838000"/>
              <a:gd name="connsiteY1" fmla="*/ 421704 h 1336588"/>
              <a:gd name="connsiteX2" fmla="*/ 96954 w 838000"/>
              <a:gd name="connsiteY2" fmla="*/ 145395 h 1336588"/>
              <a:gd name="connsiteX3" fmla="*/ 302731 w 838000"/>
              <a:gd name="connsiteY3" fmla="*/ 383 h 1336588"/>
              <a:gd name="connsiteX4" fmla="*/ 720201 w 838000"/>
              <a:gd name="connsiteY4" fmla="*/ 143248 h 1336588"/>
              <a:gd name="connsiteX5" fmla="*/ 837868 w 838000"/>
              <a:gd name="connsiteY5" fmla="*/ 935854 h 1336588"/>
              <a:gd name="connsiteX6" fmla="*/ 734462 w 838000"/>
              <a:gd name="connsiteY6" fmla="*/ 1253581 h 1336588"/>
              <a:gd name="connsiteX7" fmla="*/ 380221 w 838000"/>
              <a:gd name="connsiteY7" fmla="*/ 1329185 h 1336588"/>
              <a:gd name="connsiteX8" fmla="*/ 177395 w 838000"/>
              <a:gd name="connsiteY8" fmla="*/ 1113958 h 1336588"/>
              <a:gd name="connsiteX9" fmla="*/ 94438 w 838000"/>
              <a:gd name="connsiteY9" fmla="*/ 536082 h 1336588"/>
              <a:gd name="connsiteX10" fmla="*/ 9475 w 838000"/>
              <a:gd name="connsiteY10" fmla="*/ 552686 h 1336588"/>
              <a:gd name="connsiteX0" fmla="*/ 9475 w 837882"/>
              <a:gd name="connsiteY0" fmla="*/ 552686 h 1336871"/>
              <a:gd name="connsiteX1" fmla="*/ 68141 w 837882"/>
              <a:gd name="connsiteY1" fmla="*/ 421704 h 1336871"/>
              <a:gd name="connsiteX2" fmla="*/ 96954 w 837882"/>
              <a:gd name="connsiteY2" fmla="*/ 145395 h 1336871"/>
              <a:gd name="connsiteX3" fmla="*/ 302731 w 837882"/>
              <a:gd name="connsiteY3" fmla="*/ 383 h 1336871"/>
              <a:gd name="connsiteX4" fmla="*/ 720201 w 837882"/>
              <a:gd name="connsiteY4" fmla="*/ 143248 h 1336871"/>
              <a:gd name="connsiteX5" fmla="*/ 837868 w 837882"/>
              <a:gd name="connsiteY5" fmla="*/ 935854 h 1336871"/>
              <a:gd name="connsiteX6" fmla="*/ 725336 w 837882"/>
              <a:gd name="connsiteY6" fmla="*/ 1255076 h 1336871"/>
              <a:gd name="connsiteX7" fmla="*/ 380221 w 837882"/>
              <a:gd name="connsiteY7" fmla="*/ 1329185 h 1336871"/>
              <a:gd name="connsiteX8" fmla="*/ 177395 w 837882"/>
              <a:gd name="connsiteY8" fmla="*/ 1113958 h 1336871"/>
              <a:gd name="connsiteX9" fmla="*/ 94438 w 837882"/>
              <a:gd name="connsiteY9" fmla="*/ 536082 h 1336871"/>
              <a:gd name="connsiteX10" fmla="*/ 9475 w 837882"/>
              <a:gd name="connsiteY10" fmla="*/ 552686 h 1336871"/>
              <a:gd name="connsiteX0" fmla="*/ 9475 w 839240"/>
              <a:gd name="connsiteY0" fmla="*/ 552686 h 1331193"/>
              <a:gd name="connsiteX1" fmla="*/ 68141 w 839240"/>
              <a:gd name="connsiteY1" fmla="*/ 421704 h 1331193"/>
              <a:gd name="connsiteX2" fmla="*/ 96954 w 839240"/>
              <a:gd name="connsiteY2" fmla="*/ 145395 h 1331193"/>
              <a:gd name="connsiteX3" fmla="*/ 302731 w 839240"/>
              <a:gd name="connsiteY3" fmla="*/ 383 h 1331193"/>
              <a:gd name="connsiteX4" fmla="*/ 720201 w 839240"/>
              <a:gd name="connsiteY4" fmla="*/ 143248 h 1331193"/>
              <a:gd name="connsiteX5" fmla="*/ 837868 w 839240"/>
              <a:gd name="connsiteY5" fmla="*/ 935854 h 1331193"/>
              <a:gd name="connsiteX6" fmla="*/ 756246 w 839240"/>
              <a:gd name="connsiteY6" fmla="*/ 1205051 h 1331193"/>
              <a:gd name="connsiteX7" fmla="*/ 380221 w 839240"/>
              <a:gd name="connsiteY7" fmla="*/ 1329185 h 1331193"/>
              <a:gd name="connsiteX8" fmla="*/ 177395 w 839240"/>
              <a:gd name="connsiteY8" fmla="*/ 1113958 h 1331193"/>
              <a:gd name="connsiteX9" fmla="*/ 94438 w 839240"/>
              <a:gd name="connsiteY9" fmla="*/ 536082 h 1331193"/>
              <a:gd name="connsiteX10" fmla="*/ 9475 w 839240"/>
              <a:gd name="connsiteY10" fmla="*/ 552686 h 1331193"/>
              <a:gd name="connsiteX0" fmla="*/ 9475 w 838447"/>
              <a:gd name="connsiteY0" fmla="*/ 552686 h 1332254"/>
              <a:gd name="connsiteX1" fmla="*/ 68141 w 838447"/>
              <a:gd name="connsiteY1" fmla="*/ 421704 h 1332254"/>
              <a:gd name="connsiteX2" fmla="*/ 96954 w 838447"/>
              <a:gd name="connsiteY2" fmla="*/ 145395 h 1332254"/>
              <a:gd name="connsiteX3" fmla="*/ 302731 w 838447"/>
              <a:gd name="connsiteY3" fmla="*/ 383 h 1332254"/>
              <a:gd name="connsiteX4" fmla="*/ 720201 w 838447"/>
              <a:gd name="connsiteY4" fmla="*/ 143248 h 1332254"/>
              <a:gd name="connsiteX5" fmla="*/ 837868 w 838447"/>
              <a:gd name="connsiteY5" fmla="*/ 935854 h 1332254"/>
              <a:gd name="connsiteX6" fmla="*/ 746484 w 838447"/>
              <a:gd name="connsiteY6" fmla="*/ 1219874 h 1332254"/>
              <a:gd name="connsiteX7" fmla="*/ 380221 w 838447"/>
              <a:gd name="connsiteY7" fmla="*/ 1329185 h 1332254"/>
              <a:gd name="connsiteX8" fmla="*/ 177395 w 838447"/>
              <a:gd name="connsiteY8" fmla="*/ 1113958 h 1332254"/>
              <a:gd name="connsiteX9" fmla="*/ 94438 w 838447"/>
              <a:gd name="connsiteY9" fmla="*/ 536082 h 1332254"/>
              <a:gd name="connsiteX10" fmla="*/ 9475 w 838447"/>
              <a:gd name="connsiteY10" fmla="*/ 552686 h 1332254"/>
              <a:gd name="connsiteX0" fmla="*/ 9475 w 838410"/>
              <a:gd name="connsiteY0" fmla="*/ 552686 h 1331841"/>
              <a:gd name="connsiteX1" fmla="*/ 68141 w 838410"/>
              <a:gd name="connsiteY1" fmla="*/ 421704 h 1331841"/>
              <a:gd name="connsiteX2" fmla="*/ 96954 w 838410"/>
              <a:gd name="connsiteY2" fmla="*/ 145395 h 1331841"/>
              <a:gd name="connsiteX3" fmla="*/ 302731 w 838410"/>
              <a:gd name="connsiteY3" fmla="*/ 383 h 1331841"/>
              <a:gd name="connsiteX4" fmla="*/ 720201 w 838410"/>
              <a:gd name="connsiteY4" fmla="*/ 143248 h 1331841"/>
              <a:gd name="connsiteX5" fmla="*/ 837868 w 838410"/>
              <a:gd name="connsiteY5" fmla="*/ 935854 h 1331841"/>
              <a:gd name="connsiteX6" fmla="*/ 745826 w 838410"/>
              <a:gd name="connsiteY6" fmla="*/ 1214692 h 1331841"/>
              <a:gd name="connsiteX7" fmla="*/ 380221 w 838410"/>
              <a:gd name="connsiteY7" fmla="*/ 1329185 h 1331841"/>
              <a:gd name="connsiteX8" fmla="*/ 177395 w 838410"/>
              <a:gd name="connsiteY8" fmla="*/ 1113958 h 1331841"/>
              <a:gd name="connsiteX9" fmla="*/ 94438 w 838410"/>
              <a:gd name="connsiteY9" fmla="*/ 536082 h 1331841"/>
              <a:gd name="connsiteX10" fmla="*/ 9475 w 838410"/>
              <a:gd name="connsiteY10" fmla="*/ 552686 h 1331841"/>
              <a:gd name="connsiteX0" fmla="*/ 9475 w 838410"/>
              <a:gd name="connsiteY0" fmla="*/ 552359 h 1331514"/>
              <a:gd name="connsiteX1" fmla="*/ 68141 w 838410"/>
              <a:gd name="connsiteY1" fmla="*/ 421377 h 1331514"/>
              <a:gd name="connsiteX2" fmla="*/ 113639 w 838410"/>
              <a:gd name="connsiteY2" fmla="*/ 138724 h 1331514"/>
              <a:gd name="connsiteX3" fmla="*/ 302731 w 838410"/>
              <a:gd name="connsiteY3" fmla="*/ 56 h 1331514"/>
              <a:gd name="connsiteX4" fmla="*/ 720201 w 838410"/>
              <a:gd name="connsiteY4" fmla="*/ 142921 h 1331514"/>
              <a:gd name="connsiteX5" fmla="*/ 837868 w 838410"/>
              <a:gd name="connsiteY5" fmla="*/ 935527 h 1331514"/>
              <a:gd name="connsiteX6" fmla="*/ 745826 w 838410"/>
              <a:gd name="connsiteY6" fmla="*/ 1214365 h 1331514"/>
              <a:gd name="connsiteX7" fmla="*/ 380221 w 838410"/>
              <a:gd name="connsiteY7" fmla="*/ 1328858 h 1331514"/>
              <a:gd name="connsiteX8" fmla="*/ 177395 w 838410"/>
              <a:gd name="connsiteY8" fmla="*/ 1113631 h 1331514"/>
              <a:gd name="connsiteX9" fmla="*/ 94438 w 838410"/>
              <a:gd name="connsiteY9" fmla="*/ 535755 h 1331514"/>
              <a:gd name="connsiteX10" fmla="*/ 9475 w 838410"/>
              <a:gd name="connsiteY10" fmla="*/ 552359 h 1331514"/>
              <a:gd name="connsiteX0" fmla="*/ 9475 w 838410"/>
              <a:gd name="connsiteY0" fmla="*/ 555370 h 1334525"/>
              <a:gd name="connsiteX1" fmla="*/ 68141 w 838410"/>
              <a:gd name="connsiteY1" fmla="*/ 424388 h 1334525"/>
              <a:gd name="connsiteX2" fmla="*/ 113639 w 838410"/>
              <a:gd name="connsiteY2" fmla="*/ 141735 h 1334525"/>
              <a:gd name="connsiteX3" fmla="*/ 321423 w 838410"/>
              <a:gd name="connsiteY3" fmla="*/ 5 h 1334525"/>
              <a:gd name="connsiteX4" fmla="*/ 720201 w 838410"/>
              <a:gd name="connsiteY4" fmla="*/ 145932 h 1334525"/>
              <a:gd name="connsiteX5" fmla="*/ 837868 w 838410"/>
              <a:gd name="connsiteY5" fmla="*/ 938538 h 1334525"/>
              <a:gd name="connsiteX6" fmla="*/ 745826 w 838410"/>
              <a:gd name="connsiteY6" fmla="*/ 1217376 h 1334525"/>
              <a:gd name="connsiteX7" fmla="*/ 380221 w 838410"/>
              <a:gd name="connsiteY7" fmla="*/ 1331869 h 1334525"/>
              <a:gd name="connsiteX8" fmla="*/ 177395 w 838410"/>
              <a:gd name="connsiteY8" fmla="*/ 1116642 h 1334525"/>
              <a:gd name="connsiteX9" fmla="*/ 94438 w 838410"/>
              <a:gd name="connsiteY9" fmla="*/ 538766 h 1334525"/>
              <a:gd name="connsiteX10" fmla="*/ 9475 w 838410"/>
              <a:gd name="connsiteY10" fmla="*/ 555370 h 1334525"/>
              <a:gd name="connsiteX0" fmla="*/ 9475 w 838410"/>
              <a:gd name="connsiteY0" fmla="*/ 555454 h 1334609"/>
              <a:gd name="connsiteX1" fmla="*/ 68141 w 838410"/>
              <a:gd name="connsiteY1" fmla="*/ 424472 h 1334609"/>
              <a:gd name="connsiteX2" fmla="*/ 113639 w 838410"/>
              <a:gd name="connsiteY2" fmla="*/ 141819 h 1334609"/>
              <a:gd name="connsiteX3" fmla="*/ 321423 w 838410"/>
              <a:gd name="connsiteY3" fmla="*/ 89 h 1334609"/>
              <a:gd name="connsiteX4" fmla="*/ 720201 w 838410"/>
              <a:gd name="connsiteY4" fmla="*/ 146016 h 1334609"/>
              <a:gd name="connsiteX5" fmla="*/ 837868 w 838410"/>
              <a:gd name="connsiteY5" fmla="*/ 938622 h 1334609"/>
              <a:gd name="connsiteX6" fmla="*/ 745826 w 838410"/>
              <a:gd name="connsiteY6" fmla="*/ 1217460 h 1334609"/>
              <a:gd name="connsiteX7" fmla="*/ 380221 w 838410"/>
              <a:gd name="connsiteY7" fmla="*/ 1331953 h 1334609"/>
              <a:gd name="connsiteX8" fmla="*/ 177395 w 838410"/>
              <a:gd name="connsiteY8" fmla="*/ 1116726 h 1334609"/>
              <a:gd name="connsiteX9" fmla="*/ 94438 w 838410"/>
              <a:gd name="connsiteY9" fmla="*/ 538850 h 1334609"/>
              <a:gd name="connsiteX10" fmla="*/ 9475 w 838410"/>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54 h 1334609"/>
              <a:gd name="connsiteX1" fmla="*/ 74950 w 837655"/>
              <a:gd name="connsiteY1" fmla="*/ 421428 h 1334609"/>
              <a:gd name="connsiteX2" fmla="*/ 112884 w 837655"/>
              <a:gd name="connsiteY2" fmla="*/ 141819 h 1334609"/>
              <a:gd name="connsiteX3" fmla="*/ 320668 w 837655"/>
              <a:gd name="connsiteY3" fmla="*/ 89 h 1334609"/>
              <a:gd name="connsiteX4" fmla="*/ 719446 w 837655"/>
              <a:gd name="connsiteY4" fmla="*/ 146016 h 1334609"/>
              <a:gd name="connsiteX5" fmla="*/ 837113 w 837655"/>
              <a:gd name="connsiteY5" fmla="*/ 938622 h 1334609"/>
              <a:gd name="connsiteX6" fmla="*/ 745071 w 837655"/>
              <a:gd name="connsiteY6" fmla="*/ 1217460 h 1334609"/>
              <a:gd name="connsiteX7" fmla="*/ 379466 w 837655"/>
              <a:gd name="connsiteY7" fmla="*/ 1331953 h 1334609"/>
              <a:gd name="connsiteX8" fmla="*/ 176640 w 837655"/>
              <a:gd name="connsiteY8" fmla="*/ 1116726 h 1334609"/>
              <a:gd name="connsiteX9" fmla="*/ 93683 w 837655"/>
              <a:gd name="connsiteY9" fmla="*/ 538850 h 1334609"/>
              <a:gd name="connsiteX10" fmla="*/ 8720 w 837655"/>
              <a:gd name="connsiteY10" fmla="*/ 555454 h 1334609"/>
              <a:gd name="connsiteX0" fmla="*/ 8720 w 837655"/>
              <a:gd name="connsiteY0" fmla="*/ 555461 h 1334616"/>
              <a:gd name="connsiteX1" fmla="*/ 74950 w 837655"/>
              <a:gd name="connsiteY1" fmla="*/ 421435 h 1334616"/>
              <a:gd name="connsiteX2" fmla="*/ 112884 w 837655"/>
              <a:gd name="connsiteY2" fmla="*/ 141826 h 1334616"/>
              <a:gd name="connsiteX3" fmla="*/ 320668 w 837655"/>
              <a:gd name="connsiteY3" fmla="*/ 96 h 1334616"/>
              <a:gd name="connsiteX4" fmla="*/ 719446 w 837655"/>
              <a:gd name="connsiteY4" fmla="*/ 146023 h 1334616"/>
              <a:gd name="connsiteX5" fmla="*/ 837113 w 837655"/>
              <a:gd name="connsiteY5" fmla="*/ 938629 h 1334616"/>
              <a:gd name="connsiteX6" fmla="*/ 745071 w 837655"/>
              <a:gd name="connsiteY6" fmla="*/ 1217467 h 1334616"/>
              <a:gd name="connsiteX7" fmla="*/ 379466 w 837655"/>
              <a:gd name="connsiteY7" fmla="*/ 1331960 h 1334616"/>
              <a:gd name="connsiteX8" fmla="*/ 176640 w 837655"/>
              <a:gd name="connsiteY8" fmla="*/ 1116733 h 1334616"/>
              <a:gd name="connsiteX9" fmla="*/ 93683 w 837655"/>
              <a:gd name="connsiteY9" fmla="*/ 538857 h 1334616"/>
              <a:gd name="connsiteX10" fmla="*/ 8720 w 837655"/>
              <a:gd name="connsiteY10" fmla="*/ 555461 h 1334616"/>
              <a:gd name="connsiteX0" fmla="*/ 8720 w 837655"/>
              <a:gd name="connsiteY0" fmla="*/ 555385 h 1334540"/>
              <a:gd name="connsiteX1" fmla="*/ 74950 w 837655"/>
              <a:gd name="connsiteY1" fmla="*/ 421359 h 1334540"/>
              <a:gd name="connsiteX2" fmla="*/ 123563 w 837655"/>
              <a:gd name="connsiteY2" fmla="*/ 138195 h 1334540"/>
              <a:gd name="connsiteX3" fmla="*/ 320668 w 837655"/>
              <a:gd name="connsiteY3" fmla="*/ 20 h 1334540"/>
              <a:gd name="connsiteX4" fmla="*/ 719446 w 837655"/>
              <a:gd name="connsiteY4" fmla="*/ 145947 h 1334540"/>
              <a:gd name="connsiteX5" fmla="*/ 837113 w 837655"/>
              <a:gd name="connsiteY5" fmla="*/ 938553 h 1334540"/>
              <a:gd name="connsiteX6" fmla="*/ 745071 w 837655"/>
              <a:gd name="connsiteY6" fmla="*/ 1217391 h 1334540"/>
              <a:gd name="connsiteX7" fmla="*/ 379466 w 837655"/>
              <a:gd name="connsiteY7" fmla="*/ 1331884 h 1334540"/>
              <a:gd name="connsiteX8" fmla="*/ 176640 w 837655"/>
              <a:gd name="connsiteY8" fmla="*/ 1116657 h 1334540"/>
              <a:gd name="connsiteX9" fmla="*/ 93683 w 837655"/>
              <a:gd name="connsiteY9" fmla="*/ 538781 h 1334540"/>
              <a:gd name="connsiteX10" fmla="*/ 8720 w 837655"/>
              <a:gd name="connsiteY10" fmla="*/ 555385 h 1334540"/>
              <a:gd name="connsiteX0" fmla="*/ 8179 w 837114"/>
              <a:gd name="connsiteY0" fmla="*/ 555383 h 1334538"/>
              <a:gd name="connsiteX1" fmla="*/ 80640 w 837114"/>
              <a:gd name="connsiteY1" fmla="*/ 420336 h 1334538"/>
              <a:gd name="connsiteX2" fmla="*/ 123022 w 837114"/>
              <a:gd name="connsiteY2" fmla="*/ 138193 h 1334538"/>
              <a:gd name="connsiteX3" fmla="*/ 320127 w 837114"/>
              <a:gd name="connsiteY3" fmla="*/ 18 h 1334538"/>
              <a:gd name="connsiteX4" fmla="*/ 718905 w 837114"/>
              <a:gd name="connsiteY4" fmla="*/ 145945 h 1334538"/>
              <a:gd name="connsiteX5" fmla="*/ 836572 w 837114"/>
              <a:gd name="connsiteY5" fmla="*/ 938551 h 1334538"/>
              <a:gd name="connsiteX6" fmla="*/ 744530 w 837114"/>
              <a:gd name="connsiteY6" fmla="*/ 1217389 h 1334538"/>
              <a:gd name="connsiteX7" fmla="*/ 378925 w 837114"/>
              <a:gd name="connsiteY7" fmla="*/ 1331882 h 1334538"/>
              <a:gd name="connsiteX8" fmla="*/ 176099 w 837114"/>
              <a:gd name="connsiteY8" fmla="*/ 1116655 h 1334538"/>
              <a:gd name="connsiteX9" fmla="*/ 93142 w 837114"/>
              <a:gd name="connsiteY9" fmla="*/ 538779 h 1334538"/>
              <a:gd name="connsiteX10" fmla="*/ 8179 w 837114"/>
              <a:gd name="connsiteY10" fmla="*/ 555383 h 1334538"/>
              <a:gd name="connsiteX0" fmla="*/ 9690 w 838625"/>
              <a:gd name="connsiteY0" fmla="*/ 555383 h 1334538"/>
              <a:gd name="connsiteX1" fmla="*/ 82151 w 838625"/>
              <a:gd name="connsiteY1" fmla="*/ 420336 h 1334538"/>
              <a:gd name="connsiteX2" fmla="*/ 124533 w 838625"/>
              <a:gd name="connsiteY2" fmla="*/ 138193 h 1334538"/>
              <a:gd name="connsiteX3" fmla="*/ 321638 w 838625"/>
              <a:gd name="connsiteY3" fmla="*/ 18 h 1334538"/>
              <a:gd name="connsiteX4" fmla="*/ 720416 w 838625"/>
              <a:gd name="connsiteY4" fmla="*/ 145945 h 1334538"/>
              <a:gd name="connsiteX5" fmla="*/ 838083 w 838625"/>
              <a:gd name="connsiteY5" fmla="*/ 938551 h 1334538"/>
              <a:gd name="connsiteX6" fmla="*/ 746041 w 838625"/>
              <a:gd name="connsiteY6" fmla="*/ 1217389 h 1334538"/>
              <a:gd name="connsiteX7" fmla="*/ 380436 w 838625"/>
              <a:gd name="connsiteY7" fmla="*/ 1331882 h 1334538"/>
              <a:gd name="connsiteX8" fmla="*/ 177610 w 838625"/>
              <a:gd name="connsiteY8" fmla="*/ 1116655 h 1334538"/>
              <a:gd name="connsiteX9" fmla="*/ 94653 w 838625"/>
              <a:gd name="connsiteY9" fmla="*/ 538779 h 1334538"/>
              <a:gd name="connsiteX10" fmla="*/ 9690 w 838625"/>
              <a:gd name="connsiteY10" fmla="*/ 555383 h 1334538"/>
              <a:gd name="connsiteX0" fmla="*/ 9690 w 838625"/>
              <a:gd name="connsiteY0" fmla="*/ 561266 h 1340421"/>
              <a:gd name="connsiteX1" fmla="*/ 82151 w 838625"/>
              <a:gd name="connsiteY1" fmla="*/ 426219 h 1340421"/>
              <a:gd name="connsiteX2" fmla="*/ 124533 w 838625"/>
              <a:gd name="connsiteY2" fmla="*/ 144076 h 1340421"/>
              <a:gd name="connsiteX3" fmla="*/ 368592 w 838625"/>
              <a:gd name="connsiteY3" fmla="*/ 16 h 1340421"/>
              <a:gd name="connsiteX4" fmla="*/ 720416 w 838625"/>
              <a:gd name="connsiteY4" fmla="*/ 151828 h 1340421"/>
              <a:gd name="connsiteX5" fmla="*/ 838083 w 838625"/>
              <a:gd name="connsiteY5" fmla="*/ 944434 h 1340421"/>
              <a:gd name="connsiteX6" fmla="*/ 746041 w 838625"/>
              <a:gd name="connsiteY6" fmla="*/ 1223272 h 1340421"/>
              <a:gd name="connsiteX7" fmla="*/ 380436 w 838625"/>
              <a:gd name="connsiteY7" fmla="*/ 1337765 h 1340421"/>
              <a:gd name="connsiteX8" fmla="*/ 177610 w 838625"/>
              <a:gd name="connsiteY8" fmla="*/ 1122538 h 1340421"/>
              <a:gd name="connsiteX9" fmla="*/ 94653 w 838625"/>
              <a:gd name="connsiteY9" fmla="*/ 544662 h 1340421"/>
              <a:gd name="connsiteX10" fmla="*/ 9690 w 838625"/>
              <a:gd name="connsiteY10" fmla="*/ 561266 h 1340421"/>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625"/>
              <a:gd name="connsiteY0" fmla="*/ 561272 h 1340427"/>
              <a:gd name="connsiteX1" fmla="*/ 82151 w 838625"/>
              <a:gd name="connsiteY1" fmla="*/ 426225 h 1340427"/>
              <a:gd name="connsiteX2" fmla="*/ 132321 w 838625"/>
              <a:gd name="connsiteY2" fmla="*/ 142806 h 1340427"/>
              <a:gd name="connsiteX3" fmla="*/ 368592 w 838625"/>
              <a:gd name="connsiteY3" fmla="*/ 22 h 1340427"/>
              <a:gd name="connsiteX4" fmla="*/ 720416 w 838625"/>
              <a:gd name="connsiteY4" fmla="*/ 151834 h 1340427"/>
              <a:gd name="connsiteX5" fmla="*/ 838083 w 838625"/>
              <a:gd name="connsiteY5" fmla="*/ 944440 h 1340427"/>
              <a:gd name="connsiteX6" fmla="*/ 746041 w 838625"/>
              <a:gd name="connsiteY6" fmla="*/ 1223278 h 1340427"/>
              <a:gd name="connsiteX7" fmla="*/ 380436 w 838625"/>
              <a:gd name="connsiteY7" fmla="*/ 1337771 h 1340427"/>
              <a:gd name="connsiteX8" fmla="*/ 177610 w 838625"/>
              <a:gd name="connsiteY8" fmla="*/ 1122544 h 1340427"/>
              <a:gd name="connsiteX9" fmla="*/ 94653 w 838625"/>
              <a:gd name="connsiteY9" fmla="*/ 544668 h 1340427"/>
              <a:gd name="connsiteX10" fmla="*/ 9690 w 838625"/>
              <a:gd name="connsiteY10" fmla="*/ 561272 h 1340427"/>
              <a:gd name="connsiteX0" fmla="*/ 9690 w 838597"/>
              <a:gd name="connsiteY0" fmla="*/ 561272 h 1338938"/>
              <a:gd name="connsiteX1" fmla="*/ 82151 w 838597"/>
              <a:gd name="connsiteY1" fmla="*/ 426225 h 1338938"/>
              <a:gd name="connsiteX2" fmla="*/ 132321 w 838597"/>
              <a:gd name="connsiteY2" fmla="*/ 142806 h 1338938"/>
              <a:gd name="connsiteX3" fmla="*/ 368592 w 838597"/>
              <a:gd name="connsiteY3" fmla="*/ 22 h 1338938"/>
              <a:gd name="connsiteX4" fmla="*/ 720416 w 838597"/>
              <a:gd name="connsiteY4" fmla="*/ 151834 h 1338938"/>
              <a:gd name="connsiteX5" fmla="*/ 838083 w 838597"/>
              <a:gd name="connsiteY5" fmla="*/ 944440 h 1338938"/>
              <a:gd name="connsiteX6" fmla="*/ 746041 w 838597"/>
              <a:gd name="connsiteY6" fmla="*/ 1223278 h 1338938"/>
              <a:gd name="connsiteX7" fmla="*/ 389782 w 838597"/>
              <a:gd name="connsiteY7" fmla="*/ 1336240 h 1338938"/>
              <a:gd name="connsiteX8" fmla="*/ 177610 w 838597"/>
              <a:gd name="connsiteY8" fmla="*/ 1122544 h 1338938"/>
              <a:gd name="connsiteX9" fmla="*/ 94653 w 838597"/>
              <a:gd name="connsiteY9" fmla="*/ 544668 h 1338938"/>
              <a:gd name="connsiteX10" fmla="*/ 9690 w 838597"/>
              <a:gd name="connsiteY10" fmla="*/ 561272 h 1338938"/>
              <a:gd name="connsiteX0" fmla="*/ 9690 w 838176"/>
              <a:gd name="connsiteY0" fmla="*/ 561272 h 1339740"/>
              <a:gd name="connsiteX1" fmla="*/ 82151 w 838176"/>
              <a:gd name="connsiteY1" fmla="*/ 426225 h 1339740"/>
              <a:gd name="connsiteX2" fmla="*/ 132321 w 838176"/>
              <a:gd name="connsiteY2" fmla="*/ 142806 h 1339740"/>
              <a:gd name="connsiteX3" fmla="*/ 368592 w 838176"/>
              <a:gd name="connsiteY3" fmla="*/ 22 h 1339740"/>
              <a:gd name="connsiteX4" fmla="*/ 720416 w 838176"/>
              <a:gd name="connsiteY4" fmla="*/ 151834 h 1339740"/>
              <a:gd name="connsiteX5" fmla="*/ 838083 w 838176"/>
              <a:gd name="connsiteY5" fmla="*/ 944440 h 1339740"/>
              <a:gd name="connsiteX6" fmla="*/ 732921 w 838176"/>
              <a:gd name="connsiteY6" fmla="*/ 1232650 h 1339740"/>
              <a:gd name="connsiteX7" fmla="*/ 389782 w 838176"/>
              <a:gd name="connsiteY7" fmla="*/ 1336240 h 1339740"/>
              <a:gd name="connsiteX8" fmla="*/ 177610 w 838176"/>
              <a:gd name="connsiteY8" fmla="*/ 1122544 h 1339740"/>
              <a:gd name="connsiteX9" fmla="*/ 94653 w 838176"/>
              <a:gd name="connsiteY9" fmla="*/ 544668 h 1339740"/>
              <a:gd name="connsiteX10" fmla="*/ 9690 w 838176"/>
              <a:gd name="connsiteY10" fmla="*/ 561272 h 1339740"/>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228"/>
              <a:gd name="connsiteX1" fmla="*/ 82151 w 838100"/>
              <a:gd name="connsiteY1" fmla="*/ 426225 h 1340228"/>
              <a:gd name="connsiteX2" fmla="*/ 132321 w 838100"/>
              <a:gd name="connsiteY2" fmla="*/ 142806 h 1340228"/>
              <a:gd name="connsiteX3" fmla="*/ 368592 w 838100"/>
              <a:gd name="connsiteY3" fmla="*/ 22 h 1340228"/>
              <a:gd name="connsiteX4" fmla="*/ 720416 w 838100"/>
              <a:gd name="connsiteY4" fmla="*/ 151834 h 1340228"/>
              <a:gd name="connsiteX5" fmla="*/ 838083 w 838100"/>
              <a:gd name="connsiteY5" fmla="*/ 944440 h 1340228"/>
              <a:gd name="connsiteX6" fmla="*/ 714454 w 838100"/>
              <a:gd name="connsiteY6" fmla="*/ 1237481 h 1340228"/>
              <a:gd name="connsiteX7" fmla="*/ 389782 w 838100"/>
              <a:gd name="connsiteY7" fmla="*/ 1336240 h 1340228"/>
              <a:gd name="connsiteX8" fmla="*/ 177610 w 838100"/>
              <a:gd name="connsiteY8" fmla="*/ 1122544 h 1340228"/>
              <a:gd name="connsiteX9" fmla="*/ 94653 w 838100"/>
              <a:gd name="connsiteY9" fmla="*/ 544668 h 1340228"/>
              <a:gd name="connsiteX10" fmla="*/ 9690 w 838100"/>
              <a:gd name="connsiteY10" fmla="*/ 561272 h 1340228"/>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387"/>
              <a:gd name="connsiteX1" fmla="*/ 82151 w 838100"/>
              <a:gd name="connsiteY1" fmla="*/ 426225 h 1340387"/>
              <a:gd name="connsiteX2" fmla="*/ 132321 w 838100"/>
              <a:gd name="connsiteY2" fmla="*/ 142806 h 1340387"/>
              <a:gd name="connsiteX3" fmla="*/ 368592 w 838100"/>
              <a:gd name="connsiteY3" fmla="*/ 22 h 1340387"/>
              <a:gd name="connsiteX4" fmla="*/ 720416 w 838100"/>
              <a:gd name="connsiteY4" fmla="*/ 151834 h 1340387"/>
              <a:gd name="connsiteX5" fmla="*/ 838083 w 838100"/>
              <a:gd name="connsiteY5" fmla="*/ 944440 h 1340387"/>
              <a:gd name="connsiteX6" fmla="*/ 714454 w 838100"/>
              <a:gd name="connsiteY6" fmla="*/ 1237481 h 1340387"/>
              <a:gd name="connsiteX7" fmla="*/ 389782 w 838100"/>
              <a:gd name="connsiteY7" fmla="*/ 1336240 h 1340387"/>
              <a:gd name="connsiteX8" fmla="*/ 185174 w 838100"/>
              <a:gd name="connsiteY8" fmla="*/ 1119499 h 1340387"/>
              <a:gd name="connsiteX9" fmla="*/ 94653 w 838100"/>
              <a:gd name="connsiteY9" fmla="*/ 544668 h 1340387"/>
              <a:gd name="connsiteX10" fmla="*/ 9690 w 838100"/>
              <a:gd name="connsiteY10" fmla="*/ 561272 h 1340387"/>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4653 w 838100"/>
              <a:gd name="connsiteY9" fmla="*/ 544668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690 w 838100"/>
              <a:gd name="connsiteY0" fmla="*/ 561272 h 1340441"/>
              <a:gd name="connsiteX1" fmla="*/ 82151 w 838100"/>
              <a:gd name="connsiteY1" fmla="*/ 426225 h 1340441"/>
              <a:gd name="connsiteX2" fmla="*/ 132321 w 838100"/>
              <a:gd name="connsiteY2" fmla="*/ 142806 h 1340441"/>
              <a:gd name="connsiteX3" fmla="*/ 368592 w 838100"/>
              <a:gd name="connsiteY3" fmla="*/ 22 h 1340441"/>
              <a:gd name="connsiteX4" fmla="*/ 720416 w 838100"/>
              <a:gd name="connsiteY4" fmla="*/ 151834 h 1340441"/>
              <a:gd name="connsiteX5" fmla="*/ 838083 w 838100"/>
              <a:gd name="connsiteY5" fmla="*/ 944440 h 1340441"/>
              <a:gd name="connsiteX6" fmla="*/ 714454 w 838100"/>
              <a:gd name="connsiteY6" fmla="*/ 1237481 h 1340441"/>
              <a:gd name="connsiteX7" fmla="*/ 389782 w 838100"/>
              <a:gd name="connsiteY7" fmla="*/ 1336240 h 1340441"/>
              <a:gd name="connsiteX8" fmla="*/ 191405 w 838100"/>
              <a:gd name="connsiteY8" fmla="*/ 1118478 h 1340441"/>
              <a:gd name="connsiteX9" fmla="*/ 99116 w 838100"/>
              <a:gd name="connsiteY9" fmla="*/ 554771 h 1340441"/>
              <a:gd name="connsiteX10" fmla="*/ 9690 w 838100"/>
              <a:gd name="connsiteY10" fmla="*/ 561272 h 1340441"/>
              <a:gd name="connsiteX0" fmla="*/ 9264 w 837674"/>
              <a:gd name="connsiteY0" fmla="*/ 561273 h 1340442"/>
              <a:gd name="connsiteX1" fmla="*/ 85739 w 837674"/>
              <a:gd name="connsiteY1" fmla="*/ 432792 h 1340442"/>
              <a:gd name="connsiteX2" fmla="*/ 131895 w 837674"/>
              <a:gd name="connsiteY2" fmla="*/ 142807 h 1340442"/>
              <a:gd name="connsiteX3" fmla="*/ 368166 w 837674"/>
              <a:gd name="connsiteY3" fmla="*/ 23 h 1340442"/>
              <a:gd name="connsiteX4" fmla="*/ 719990 w 837674"/>
              <a:gd name="connsiteY4" fmla="*/ 151835 h 1340442"/>
              <a:gd name="connsiteX5" fmla="*/ 837657 w 837674"/>
              <a:gd name="connsiteY5" fmla="*/ 944441 h 1340442"/>
              <a:gd name="connsiteX6" fmla="*/ 714028 w 837674"/>
              <a:gd name="connsiteY6" fmla="*/ 1237482 h 1340442"/>
              <a:gd name="connsiteX7" fmla="*/ 389356 w 837674"/>
              <a:gd name="connsiteY7" fmla="*/ 1336241 h 1340442"/>
              <a:gd name="connsiteX8" fmla="*/ 190979 w 837674"/>
              <a:gd name="connsiteY8" fmla="*/ 1118479 h 1340442"/>
              <a:gd name="connsiteX9" fmla="*/ 98690 w 837674"/>
              <a:gd name="connsiteY9" fmla="*/ 554772 h 1340442"/>
              <a:gd name="connsiteX10" fmla="*/ 9264 w 837674"/>
              <a:gd name="connsiteY10" fmla="*/ 561273 h 1340442"/>
              <a:gd name="connsiteX0" fmla="*/ 9264 w 837674"/>
              <a:gd name="connsiteY0" fmla="*/ 561036 h 1340205"/>
              <a:gd name="connsiteX1" fmla="*/ 85739 w 837674"/>
              <a:gd name="connsiteY1" fmla="*/ 432555 h 1340205"/>
              <a:gd name="connsiteX2" fmla="*/ 131895 w 837674"/>
              <a:gd name="connsiteY2" fmla="*/ 142570 h 1340205"/>
              <a:gd name="connsiteX3" fmla="*/ 377737 w 837674"/>
              <a:gd name="connsiteY3" fmla="*/ 24 h 1340205"/>
              <a:gd name="connsiteX4" fmla="*/ 719990 w 837674"/>
              <a:gd name="connsiteY4" fmla="*/ 151598 h 1340205"/>
              <a:gd name="connsiteX5" fmla="*/ 837657 w 837674"/>
              <a:gd name="connsiteY5" fmla="*/ 944204 h 1340205"/>
              <a:gd name="connsiteX6" fmla="*/ 714028 w 837674"/>
              <a:gd name="connsiteY6" fmla="*/ 1237245 h 1340205"/>
              <a:gd name="connsiteX7" fmla="*/ 389356 w 837674"/>
              <a:gd name="connsiteY7" fmla="*/ 1336004 h 1340205"/>
              <a:gd name="connsiteX8" fmla="*/ 190979 w 837674"/>
              <a:gd name="connsiteY8" fmla="*/ 1118242 h 1340205"/>
              <a:gd name="connsiteX9" fmla="*/ 98690 w 837674"/>
              <a:gd name="connsiteY9" fmla="*/ 554535 h 1340205"/>
              <a:gd name="connsiteX10" fmla="*/ 9264 w 837674"/>
              <a:gd name="connsiteY10" fmla="*/ 561036 h 1340205"/>
              <a:gd name="connsiteX0" fmla="*/ 9264 w 837674"/>
              <a:gd name="connsiteY0" fmla="*/ 563179 h 1342348"/>
              <a:gd name="connsiteX1" fmla="*/ 85739 w 837674"/>
              <a:gd name="connsiteY1" fmla="*/ 434698 h 1342348"/>
              <a:gd name="connsiteX2" fmla="*/ 131895 w 837674"/>
              <a:gd name="connsiteY2" fmla="*/ 144713 h 1342348"/>
              <a:gd name="connsiteX3" fmla="*/ 377737 w 837674"/>
              <a:gd name="connsiteY3" fmla="*/ 2167 h 1342348"/>
              <a:gd name="connsiteX4" fmla="*/ 719990 w 837674"/>
              <a:gd name="connsiteY4" fmla="*/ 153741 h 1342348"/>
              <a:gd name="connsiteX5" fmla="*/ 837657 w 837674"/>
              <a:gd name="connsiteY5" fmla="*/ 946347 h 1342348"/>
              <a:gd name="connsiteX6" fmla="*/ 714028 w 837674"/>
              <a:gd name="connsiteY6" fmla="*/ 1239388 h 1342348"/>
              <a:gd name="connsiteX7" fmla="*/ 389356 w 837674"/>
              <a:gd name="connsiteY7" fmla="*/ 1338147 h 1342348"/>
              <a:gd name="connsiteX8" fmla="*/ 190979 w 837674"/>
              <a:gd name="connsiteY8" fmla="*/ 1120385 h 1342348"/>
              <a:gd name="connsiteX9" fmla="*/ 98690 w 837674"/>
              <a:gd name="connsiteY9" fmla="*/ 556678 h 1342348"/>
              <a:gd name="connsiteX10" fmla="*/ 9264 w 837674"/>
              <a:gd name="connsiteY10" fmla="*/ 563179 h 1342348"/>
              <a:gd name="connsiteX0" fmla="*/ 9264 w 837674"/>
              <a:gd name="connsiteY0" fmla="*/ 561106 h 1340275"/>
              <a:gd name="connsiteX1" fmla="*/ 85739 w 837674"/>
              <a:gd name="connsiteY1" fmla="*/ 432625 h 1340275"/>
              <a:gd name="connsiteX2" fmla="*/ 138784 w 837674"/>
              <a:gd name="connsiteY2" fmla="*/ 134289 h 1340275"/>
              <a:gd name="connsiteX3" fmla="*/ 377737 w 837674"/>
              <a:gd name="connsiteY3" fmla="*/ 94 h 1340275"/>
              <a:gd name="connsiteX4" fmla="*/ 719990 w 837674"/>
              <a:gd name="connsiteY4" fmla="*/ 151668 h 1340275"/>
              <a:gd name="connsiteX5" fmla="*/ 837657 w 837674"/>
              <a:gd name="connsiteY5" fmla="*/ 944274 h 1340275"/>
              <a:gd name="connsiteX6" fmla="*/ 714028 w 837674"/>
              <a:gd name="connsiteY6" fmla="*/ 1237315 h 1340275"/>
              <a:gd name="connsiteX7" fmla="*/ 389356 w 837674"/>
              <a:gd name="connsiteY7" fmla="*/ 1336074 h 1340275"/>
              <a:gd name="connsiteX8" fmla="*/ 190979 w 837674"/>
              <a:gd name="connsiteY8" fmla="*/ 1118312 h 1340275"/>
              <a:gd name="connsiteX9" fmla="*/ 98690 w 837674"/>
              <a:gd name="connsiteY9" fmla="*/ 554605 h 1340275"/>
              <a:gd name="connsiteX10" fmla="*/ 9264 w 837674"/>
              <a:gd name="connsiteY10" fmla="*/ 561106 h 1340275"/>
              <a:gd name="connsiteX0" fmla="*/ 9264 w 837674"/>
              <a:gd name="connsiteY0" fmla="*/ 561059 h 1340228"/>
              <a:gd name="connsiteX1" fmla="*/ 85739 w 837674"/>
              <a:gd name="connsiteY1" fmla="*/ 432578 h 1340228"/>
              <a:gd name="connsiteX2" fmla="*/ 142573 w 837674"/>
              <a:gd name="connsiteY2" fmla="*/ 139038 h 1340228"/>
              <a:gd name="connsiteX3" fmla="*/ 377737 w 837674"/>
              <a:gd name="connsiteY3" fmla="*/ 47 h 1340228"/>
              <a:gd name="connsiteX4" fmla="*/ 719990 w 837674"/>
              <a:gd name="connsiteY4" fmla="*/ 151621 h 1340228"/>
              <a:gd name="connsiteX5" fmla="*/ 837657 w 837674"/>
              <a:gd name="connsiteY5" fmla="*/ 944227 h 1340228"/>
              <a:gd name="connsiteX6" fmla="*/ 714028 w 837674"/>
              <a:gd name="connsiteY6" fmla="*/ 1237268 h 1340228"/>
              <a:gd name="connsiteX7" fmla="*/ 389356 w 837674"/>
              <a:gd name="connsiteY7" fmla="*/ 1336027 h 1340228"/>
              <a:gd name="connsiteX8" fmla="*/ 190979 w 837674"/>
              <a:gd name="connsiteY8" fmla="*/ 1118265 h 1340228"/>
              <a:gd name="connsiteX9" fmla="*/ 98690 w 837674"/>
              <a:gd name="connsiteY9" fmla="*/ 554558 h 1340228"/>
              <a:gd name="connsiteX10" fmla="*/ 9264 w 837674"/>
              <a:gd name="connsiteY10" fmla="*/ 561059 h 134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674" h="1340228">
                <a:moveTo>
                  <a:pt x="9264" y="561059"/>
                </a:moveTo>
                <a:cubicBezTo>
                  <a:pt x="-23312" y="593730"/>
                  <a:pt x="36711" y="472787"/>
                  <a:pt x="85739" y="432578"/>
                </a:cubicBezTo>
                <a:cubicBezTo>
                  <a:pt x="80658" y="362847"/>
                  <a:pt x="93907" y="211126"/>
                  <a:pt x="142573" y="139038"/>
                </a:cubicBezTo>
                <a:cubicBezTo>
                  <a:pt x="191239" y="66950"/>
                  <a:pt x="281501" y="-2050"/>
                  <a:pt x="377737" y="47"/>
                </a:cubicBezTo>
                <a:cubicBezTo>
                  <a:pt x="473973" y="2144"/>
                  <a:pt x="643337" y="-5742"/>
                  <a:pt x="719990" y="151621"/>
                </a:cubicBezTo>
                <a:cubicBezTo>
                  <a:pt x="796643" y="308984"/>
                  <a:pt x="838651" y="763286"/>
                  <a:pt x="837657" y="944227"/>
                </a:cubicBezTo>
                <a:cubicBezTo>
                  <a:pt x="836663" y="1125168"/>
                  <a:pt x="788745" y="1171968"/>
                  <a:pt x="714028" y="1237268"/>
                </a:cubicBezTo>
                <a:cubicBezTo>
                  <a:pt x="639311" y="1302568"/>
                  <a:pt x="476531" y="1355861"/>
                  <a:pt x="389356" y="1336027"/>
                </a:cubicBezTo>
                <a:cubicBezTo>
                  <a:pt x="302181" y="1316193"/>
                  <a:pt x="230371" y="1224871"/>
                  <a:pt x="190979" y="1118265"/>
                </a:cubicBezTo>
                <a:cubicBezTo>
                  <a:pt x="91511" y="819657"/>
                  <a:pt x="131486" y="610119"/>
                  <a:pt x="98690" y="554558"/>
                </a:cubicBezTo>
                <a:cubicBezTo>
                  <a:pt x="61556" y="528899"/>
                  <a:pt x="20789" y="549629"/>
                  <a:pt x="9264" y="561059"/>
                </a:cubicBezTo>
                <a:close/>
              </a:path>
            </a:pathLst>
          </a:custGeom>
          <a:noFill/>
          <a:ln w="19050" cap="flat">
            <a:solidFill>
              <a:schemeClr val="tx1"/>
            </a:solidFill>
            <a:prstDash val="solid"/>
            <a:miter/>
          </a:ln>
        </p:spPr>
        <p:txBody>
          <a:bodyPr rtlCol="0" anchor="ctr"/>
          <a:lstStyle/>
          <a:p>
            <a:endParaRPr lang="en-US">
              <a:ln>
                <a:solidFill>
                  <a:srgbClr val="000000"/>
                </a:solidFill>
              </a:ln>
              <a:solidFill>
                <a:srgbClr val="000000"/>
              </a:solidFill>
            </a:endParaRPr>
          </a:p>
        </p:txBody>
      </p:sp>
    </p:spTree>
    <p:extLst>
      <p:ext uri="{BB962C8B-B14F-4D97-AF65-F5344CB8AC3E}">
        <p14:creationId xmlns:p14="http://schemas.microsoft.com/office/powerpoint/2010/main" val="579594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8FF6271-3265-454B-8C05-E3A079E34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74"/>
            <a:ext cx="6400801" cy="6860574"/>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 name="connsiteX0" fmla="*/ 7430701 w 7520786"/>
              <a:gd name="connsiteY0" fmla="*/ 6858000 h 6858000"/>
              <a:gd name="connsiteX1" fmla="*/ 0 w 7520786"/>
              <a:gd name="connsiteY1" fmla="*/ 6858000 h 6858000"/>
              <a:gd name="connsiteX2" fmla="*/ 0 w 7520786"/>
              <a:gd name="connsiteY2" fmla="*/ 0 h 6858000"/>
              <a:gd name="connsiteX3" fmla="*/ 7505795 w 7520786"/>
              <a:gd name="connsiteY3" fmla="*/ 0 h 6858000"/>
              <a:gd name="connsiteX4" fmla="*/ 7520785 w 7520786"/>
              <a:gd name="connsiteY4" fmla="*/ 379063 h 6858000"/>
              <a:gd name="connsiteX5" fmla="*/ 7433327 w 7520786"/>
              <a:gd name="connsiteY5" fmla="*/ 6803646 h 6858000"/>
              <a:gd name="connsiteX6" fmla="*/ 7430701 w 75207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786" h="6858000">
                <a:moveTo>
                  <a:pt x="7430701" y="6858000"/>
                </a:moveTo>
                <a:lnTo>
                  <a:pt x="0" y="6858000"/>
                </a:lnTo>
                <a:lnTo>
                  <a:pt x="0" y="0"/>
                </a:lnTo>
                <a:lnTo>
                  <a:pt x="7505795" y="0"/>
                </a:lnTo>
                <a:lnTo>
                  <a:pt x="7520785" y="379063"/>
                </a:lnTo>
                <a:cubicBezTo>
                  <a:pt x="7384101" y="2164699"/>
                  <a:pt x="7521128" y="5461844"/>
                  <a:pt x="7433327" y="6803646"/>
                </a:cubicBezTo>
                <a:lnTo>
                  <a:pt x="7430701" y="6858000"/>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8BBF676-DD2A-4CF7-A89A-C20DF1324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6812047" y="691418"/>
            <a:ext cx="4798360"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D87A418-9F7A-1A4F-3E8E-5D18AC918A34}"/>
              </a:ext>
            </a:extLst>
          </p:cNvPr>
          <p:cNvSpPr>
            <a:spLocks noGrp="1"/>
          </p:cNvSpPr>
          <p:nvPr>
            <p:ph type="title"/>
          </p:nvPr>
        </p:nvSpPr>
        <p:spPr>
          <a:xfrm>
            <a:off x="7078007" y="968749"/>
            <a:ext cx="4371060" cy="1590260"/>
          </a:xfrm>
        </p:spPr>
        <p:txBody>
          <a:bodyPr>
            <a:normAutofit/>
          </a:bodyPr>
          <a:lstStyle/>
          <a:p>
            <a:pPr algn="ctr"/>
            <a:r>
              <a:rPr lang="en-US"/>
              <a:t>Molecular mass of Viagra</a:t>
            </a:r>
          </a:p>
        </p:txBody>
      </p:sp>
      <p:pic>
        <p:nvPicPr>
          <p:cNvPr id="4" name="Picture 4" descr="Diagram, engineering drawing&#10;&#10;Description automatically generated">
            <a:extLst>
              <a:ext uri="{FF2B5EF4-FFF2-40B4-BE49-F238E27FC236}">
                <a16:creationId xmlns:a16="http://schemas.microsoft.com/office/drawing/2014/main" id="{457367F4-9BB9-747C-6065-1510B3969279}"/>
              </a:ext>
            </a:extLst>
          </p:cNvPr>
          <p:cNvPicPr>
            <a:picLocks noChangeAspect="1"/>
          </p:cNvPicPr>
          <p:nvPr/>
        </p:nvPicPr>
        <p:blipFill>
          <a:blip r:embed="rId2"/>
          <a:stretch>
            <a:fillRect/>
          </a:stretch>
        </p:blipFill>
        <p:spPr>
          <a:xfrm>
            <a:off x="58925" y="650564"/>
            <a:ext cx="6249727" cy="3471430"/>
          </a:xfrm>
          <a:prstGeom prst="rect">
            <a:avLst/>
          </a:prstGeom>
        </p:spPr>
      </p:pic>
      <p:sp>
        <p:nvSpPr>
          <p:cNvPr id="29" name="Freeform: Shape 28">
            <a:extLst>
              <a:ext uri="{FF2B5EF4-FFF2-40B4-BE49-F238E27FC236}">
                <a16:creationId xmlns:a16="http://schemas.microsoft.com/office/drawing/2014/main" id="{05D9F2FB-1814-467D-A608-A6F63BCB6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6881090" y="648159"/>
            <a:ext cx="4798360"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noFill/>
          <a:ln w="19050" cap="flat">
            <a:solidFill>
              <a:schemeClr val="tx1"/>
            </a:solidFill>
            <a:prstDash val="solid"/>
            <a:miter/>
          </a:ln>
        </p:spPr>
        <p:txBody>
          <a:bodyPr rtlCol="0" anchor="ctr"/>
          <a:lstStyle/>
          <a:p>
            <a:endParaRPr lang="en-US"/>
          </a:p>
        </p:txBody>
      </p:sp>
      <p:pic>
        <p:nvPicPr>
          <p:cNvPr id="7" name="Picture 7" descr="Chart, diagram, schematic&#10;&#10;Description automatically generated">
            <a:extLst>
              <a:ext uri="{FF2B5EF4-FFF2-40B4-BE49-F238E27FC236}">
                <a16:creationId xmlns:a16="http://schemas.microsoft.com/office/drawing/2014/main" id="{7DA6FA0A-7F5E-5590-AB5D-7DE014F1F5DB}"/>
              </a:ext>
            </a:extLst>
          </p:cNvPr>
          <p:cNvPicPr>
            <a:picLocks noChangeAspect="1"/>
          </p:cNvPicPr>
          <p:nvPr/>
        </p:nvPicPr>
        <p:blipFill>
          <a:blip r:embed="rId3"/>
          <a:stretch>
            <a:fillRect/>
          </a:stretch>
        </p:blipFill>
        <p:spPr>
          <a:xfrm>
            <a:off x="325980" y="4062205"/>
            <a:ext cx="5788055" cy="2789521"/>
          </a:xfrm>
          <a:prstGeom prst="rect">
            <a:avLst/>
          </a:prstGeom>
        </p:spPr>
      </p:pic>
      <p:sp>
        <p:nvSpPr>
          <p:cNvPr id="3" name="Content Placeholder 2">
            <a:extLst>
              <a:ext uri="{FF2B5EF4-FFF2-40B4-BE49-F238E27FC236}">
                <a16:creationId xmlns:a16="http://schemas.microsoft.com/office/drawing/2014/main" id="{72FF3DB0-1C2D-67CF-0352-998600950774}"/>
              </a:ext>
            </a:extLst>
          </p:cNvPr>
          <p:cNvSpPr>
            <a:spLocks noGrp="1"/>
          </p:cNvSpPr>
          <p:nvPr>
            <p:ph idx="1"/>
          </p:nvPr>
        </p:nvSpPr>
        <p:spPr>
          <a:xfrm>
            <a:off x="7110919" y="3227650"/>
            <a:ext cx="4302291" cy="3030029"/>
          </a:xfrm>
        </p:spPr>
        <p:txBody>
          <a:bodyPr vert="horz" lIns="91440" tIns="45720" rIns="91440" bIns="45720" rtlCol="0" anchor="t">
            <a:normAutofit/>
          </a:bodyPr>
          <a:lstStyle/>
          <a:p>
            <a:pPr algn="ctr"/>
            <a:r>
              <a:rPr lang="en-US" b="0">
                <a:ea typeface="+mn-lt"/>
                <a:cs typeface="+mn-lt"/>
              </a:rPr>
              <a:t>474.6 g/mol </a:t>
            </a:r>
            <a:r>
              <a:rPr lang="en-US" b="0"/>
              <a:t>Sildenafil</a:t>
            </a:r>
          </a:p>
          <a:p>
            <a:pPr algn="ctr"/>
            <a:r>
              <a:rPr lang="en-US" b="0">
                <a:ea typeface="+mn-lt"/>
                <a:cs typeface="+mn-lt"/>
              </a:rPr>
              <a:t>666.7 </a:t>
            </a:r>
            <a:r>
              <a:rPr lang="en-US" b="0"/>
              <a:t>g/mol Sildenafil citrate</a:t>
            </a:r>
            <a:endParaRPr lang="en-US"/>
          </a:p>
          <a:p>
            <a:pPr algn="ctr"/>
            <a:r>
              <a:rPr lang="en-US" b="0"/>
              <a:t>The citrate is used to make salt, so our body absorbs the medicine therefore making the drug more effective.</a:t>
            </a:r>
          </a:p>
          <a:p>
            <a:pPr algn="ctr"/>
            <a:endParaRPr lang="en-US" b="0">
              <a:ea typeface="+mn-lt"/>
              <a:cs typeface="+mn-lt"/>
            </a:endParaRPr>
          </a:p>
          <a:p>
            <a:pPr algn="ctr"/>
            <a:endParaRPr lang="en-US" b="0">
              <a:ea typeface="+mn-lt"/>
              <a:cs typeface="+mn-lt"/>
            </a:endParaRPr>
          </a:p>
          <a:p>
            <a:pPr algn="ctr"/>
            <a:endParaRPr lang="en-US" b="0">
              <a:ea typeface="+mn-lt"/>
              <a:cs typeface="+mn-lt"/>
            </a:endParaRPr>
          </a:p>
        </p:txBody>
      </p:sp>
      <p:sp>
        <p:nvSpPr>
          <p:cNvPr id="5" name="TextBox 4">
            <a:extLst>
              <a:ext uri="{FF2B5EF4-FFF2-40B4-BE49-F238E27FC236}">
                <a16:creationId xmlns:a16="http://schemas.microsoft.com/office/drawing/2014/main" id="{48A119A4-9C8D-3BA9-F903-9812E63D02C9}"/>
              </a:ext>
            </a:extLst>
          </p:cNvPr>
          <p:cNvSpPr txBox="1"/>
          <p:nvPr/>
        </p:nvSpPr>
        <p:spPr>
          <a:xfrm>
            <a:off x="8345179" y="6079635"/>
            <a:ext cx="24568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212121"/>
              </a:solidFill>
              <a:latin typeface="-apple-system"/>
            </a:endParaRPr>
          </a:p>
        </p:txBody>
      </p:sp>
      <p:sp>
        <p:nvSpPr>
          <p:cNvPr id="8" name="TextBox 7">
            <a:extLst>
              <a:ext uri="{FF2B5EF4-FFF2-40B4-BE49-F238E27FC236}">
                <a16:creationId xmlns:a16="http://schemas.microsoft.com/office/drawing/2014/main" id="{D3FB4616-6A53-B2B5-0493-8C4CC6E3649C}"/>
              </a:ext>
            </a:extLst>
          </p:cNvPr>
          <p:cNvSpPr txBox="1"/>
          <p:nvPr/>
        </p:nvSpPr>
        <p:spPr>
          <a:xfrm>
            <a:off x="4991995" y="5934486"/>
            <a:ext cx="9328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Citric acid</a:t>
            </a:r>
          </a:p>
          <a:p>
            <a:r>
              <a:rPr lang="en-US">
                <a:ea typeface="+mn-lt"/>
                <a:cs typeface="+mn-lt"/>
              </a:rPr>
              <a:t>192.12 g/mol</a:t>
            </a:r>
            <a:endParaRPr lang="en-US"/>
          </a:p>
        </p:txBody>
      </p:sp>
      <p:sp>
        <p:nvSpPr>
          <p:cNvPr id="10" name="TextBox 9">
            <a:extLst>
              <a:ext uri="{FF2B5EF4-FFF2-40B4-BE49-F238E27FC236}">
                <a16:creationId xmlns:a16="http://schemas.microsoft.com/office/drawing/2014/main" id="{0B894FB0-C14E-A6F4-22A8-7FF08F7E680C}"/>
              </a:ext>
            </a:extLst>
          </p:cNvPr>
          <p:cNvSpPr txBox="1"/>
          <p:nvPr/>
        </p:nvSpPr>
        <p:spPr>
          <a:xfrm>
            <a:off x="2427853" y="279932"/>
            <a:ext cx="15107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Sildenafil 474.6 g/mol  </a:t>
            </a:r>
          </a:p>
        </p:txBody>
      </p:sp>
    </p:spTree>
    <p:extLst>
      <p:ext uri="{BB962C8B-B14F-4D97-AF65-F5344CB8AC3E}">
        <p14:creationId xmlns:p14="http://schemas.microsoft.com/office/powerpoint/2010/main" val="34256973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E380B-27C1-A743-0823-D7F7DEBB9175}"/>
              </a:ext>
            </a:extLst>
          </p:cNvPr>
          <p:cNvSpPr>
            <a:spLocks noGrp="1"/>
          </p:cNvSpPr>
          <p:nvPr>
            <p:ph type="title"/>
          </p:nvPr>
        </p:nvSpPr>
        <p:spPr>
          <a:xfrm>
            <a:off x="910146" y="604801"/>
            <a:ext cx="5071553" cy="1693899"/>
          </a:xfrm>
        </p:spPr>
        <p:txBody>
          <a:bodyPr>
            <a:normAutofit/>
          </a:bodyPr>
          <a:lstStyle/>
          <a:p>
            <a:pPr algn="ctr"/>
            <a:r>
              <a:rPr lang="en-US"/>
              <a:t>HOW DOES VIAGRA WORK WITH THE BODY?</a:t>
            </a:r>
          </a:p>
        </p:txBody>
      </p:sp>
      <p:sp>
        <p:nvSpPr>
          <p:cNvPr id="3" name="Content Placeholder 2">
            <a:extLst>
              <a:ext uri="{FF2B5EF4-FFF2-40B4-BE49-F238E27FC236}">
                <a16:creationId xmlns:a16="http://schemas.microsoft.com/office/drawing/2014/main" id="{5B725720-1C85-65F4-AF08-CD1E27024715}"/>
              </a:ext>
            </a:extLst>
          </p:cNvPr>
          <p:cNvSpPr>
            <a:spLocks noGrp="1"/>
          </p:cNvSpPr>
          <p:nvPr>
            <p:ph idx="1"/>
          </p:nvPr>
        </p:nvSpPr>
        <p:spPr>
          <a:xfrm>
            <a:off x="910146" y="2578100"/>
            <a:ext cx="5071553" cy="3492500"/>
          </a:xfrm>
        </p:spPr>
        <p:txBody>
          <a:bodyPr vert="horz" lIns="91440" tIns="45720" rIns="91440" bIns="45720" rtlCol="0">
            <a:normAutofit/>
          </a:bodyPr>
          <a:lstStyle/>
          <a:p>
            <a:pPr marL="285750" indent="-285750" algn="ctr">
              <a:lnSpc>
                <a:spcPct val="90000"/>
              </a:lnSpc>
              <a:buFont typeface="Symbol"/>
              <a:buChar char="•"/>
            </a:pPr>
            <a:r>
              <a:rPr lang="en-US" sz="2200" b="0">
                <a:ea typeface="+mn-lt"/>
                <a:cs typeface="+mn-lt"/>
              </a:rPr>
              <a:t>Physically, Viagra works by inhibiting an enzyme called phosphodiesterase type 5 (PDE5), which normally cleaves cyclic guanosine monophosphate (cGMP), a compound that promotes smooth-muscle relaxation in the corpus cavernosum, thus enhancing blood flow. This enhances the effect of nitric oxide, a chemical released in response to sexual stimulation. Nitric oxide activates guanylate cyclase, an enzyme that boosts levels of cGMP. Cialis, marketed jointly by Eli Lilly &amp; Co. and Icos, and Bayer Pharmaceutical's Levitra are also PDE5 inhibitors.</a:t>
            </a:r>
          </a:p>
          <a:p>
            <a:pPr algn="ctr">
              <a:lnSpc>
                <a:spcPct val="90000"/>
              </a:lnSpc>
            </a:pPr>
            <a:endParaRPr lang="en-US" sz="2200"/>
          </a:p>
        </p:txBody>
      </p:sp>
      <p:sp>
        <p:nvSpPr>
          <p:cNvPr id="11" name="Freeform: Shape 10">
            <a:extLst>
              <a:ext uri="{FF2B5EF4-FFF2-40B4-BE49-F238E27FC236}">
                <a16:creationId xmlns:a16="http://schemas.microsoft.com/office/drawing/2014/main" id="{759E7E4E-81AC-4FFE-A96F-B398ED3E9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6307066" y="796793"/>
            <a:ext cx="5689735" cy="511795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BFD6B65-6A90-4C50-9533-D82D69013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6379954" y="821227"/>
            <a:ext cx="5689735" cy="5117957"/>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sp>
        <p:nvSpPr>
          <p:cNvPr id="6" name="TextBox 5">
            <a:extLst>
              <a:ext uri="{FF2B5EF4-FFF2-40B4-BE49-F238E27FC236}">
                <a16:creationId xmlns:a16="http://schemas.microsoft.com/office/drawing/2014/main" id="{06D38EC7-4927-DFE2-E97B-6905B09588BD}"/>
              </a:ext>
            </a:extLst>
          </p:cNvPr>
          <p:cNvSpPr txBox="1"/>
          <p:nvPr/>
        </p:nvSpPr>
        <p:spPr>
          <a:xfrm>
            <a:off x="8352226" y="625272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Viagra Basic chemical compound</a:t>
            </a:r>
          </a:p>
        </p:txBody>
      </p:sp>
      <p:sp>
        <p:nvSpPr>
          <p:cNvPr id="5" name="TextBox 4">
            <a:extLst>
              <a:ext uri="{FF2B5EF4-FFF2-40B4-BE49-F238E27FC236}">
                <a16:creationId xmlns:a16="http://schemas.microsoft.com/office/drawing/2014/main" id="{3E6F9305-FFB4-175D-9130-256B93A76EA2}"/>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7" name="Picture 7">
            <a:extLst>
              <a:ext uri="{FF2B5EF4-FFF2-40B4-BE49-F238E27FC236}">
                <a16:creationId xmlns:a16="http://schemas.microsoft.com/office/drawing/2014/main" id="{0428AEA9-7FCD-906A-D6DA-859F311927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04205" y="597359"/>
            <a:ext cx="4657493" cy="5570356"/>
          </a:xfrm>
          <a:prstGeom prst="rect">
            <a:avLst/>
          </a:prstGeom>
        </p:spPr>
      </p:pic>
    </p:spTree>
    <p:extLst>
      <p:ext uri="{BB962C8B-B14F-4D97-AF65-F5344CB8AC3E}">
        <p14:creationId xmlns:p14="http://schemas.microsoft.com/office/powerpoint/2010/main" val="1836833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180A6F47-89E7-7A61-8A63-0D0EA2AF3208}"/>
              </a:ext>
            </a:extLst>
          </p:cNvPr>
          <p:cNvPicPr>
            <a:picLocks noGrp="1" noChangeAspect="1"/>
          </p:cNvPicPr>
          <p:nvPr>
            <p:ph idx="1"/>
          </p:nvPr>
        </p:nvPicPr>
        <p:blipFill rotWithShape="1">
          <a:blip r:embed="rId2"/>
          <a:srcRect t="10088" r="-1" b="7793"/>
          <a:stretch/>
        </p:blipFill>
        <p:spPr>
          <a:xfrm>
            <a:off x="357120" y="391301"/>
            <a:ext cx="7238696" cy="5847184"/>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p:spPr>
      </p:pic>
      <p:sp>
        <p:nvSpPr>
          <p:cNvPr id="19" name="Freeform: Shape 11">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57119" y="391300"/>
            <a:ext cx="7228863" cy="584718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1979858C-A26E-4B53-9728-5EC82E0E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92712" flipH="1">
            <a:off x="6869718" y="475165"/>
            <a:ext cx="4895008" cy="5648873"/>
          </a:xfrm>
          <a:custGeom>
            <a:avLst/>
            <a:gdLst>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70634 w 4877237"/>
              <a:gd name="connsiteY8" fmla="*/ 5225757 h 5641553"/>
              <a:gd name="connsiteX9" fmla="*/ 3515258 w 4877237"/>
              <a:gd name="connsiteY9" fmla="*/ 5243754 h 5641553"/>
              <a:gd name="connsiteX10" fmla="*/ 3510127 w 4877237"/>
              <a:gd name="connsiteY10" fmla="*/ 5288400 h 5641553"/>
              <a:gd name="connsiteX11" fmla="*/ 3658238 w 4877237"/>
              <a:gd name="connsiteY11" fmla="*/ 5641549 h 5641553"/>
              <a:gd name="connsiteX12" fmla="*/ 2845674 w 4877237"/>
              <a:gd name="connsiteY12" fmla="*/ 5290843 h 5641553"/>
              <a:gd name="connsiteX13" fmla="*/ 2820308 w 4877237"/>
              <a:gd name="connsiteY13" fmla="*/ 5261823 h 5641553"/>
              <a:gd name="connsiteX14" fmla="*/ 2722542 w 4877237"/>
              <a:gd name="connsiteY14" fmla="*/ 5265294 h 5641553"/>
              <a:gd name="connsiteX15" fmla="*/ 1770504 w 4877237"/>
              <a:gd name="connsiteY15" fmla="*/ 5261011 h 5641553"/>
              <a:gd name="connsiteX16" fmla="*/ 815940 w 4877237"/>
              <a:gd name="connsiteY16" fmla="*/ 5009663 h 5641553"/>
              <a:gd name="connsiteX17" fmla="*/ 117267 w 4877237"/>
              <a:gd name="connsiteY17" fmla="*/ 3779919 h 5641553"/>
              <a:gd name="connsiteX18" fmla="*/ 1702 w 4877237"/>
              <a:gd name="connsiteY18" fmla="*/ 1784971 h 5641553"/>
              <a:gd name="connsiteX19" fmla="*/ 336804 w 4877237"/>
              <a:gd name="connsiteY19" fmla="*/ 369690 h 5641553"/>
              <a:gd name="connsiteX20" fmla="*/ 1687022 w 4877237"/>
              <a:gd name="connsiteY20"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15258 w 4877237"/>
              <a:gd name="connsiteY8" fmla="*/ 5243754 h 5641553"/>
              <a:gd name="connsiteX9" fmla="*/ 3510127 w 4877237"/>
              <a:gd name="connsiteY9" fmla="*/ 5288400 h 5641553"/>
              <a:gd name="connsiteX10" fmla="*/ 3658238 w 4877237"/>
              <a:gd name="connsiteY10" fmla="*/ 5641549 h 5641553"/>
              <a:gd name="connsiteX11" fmla="*/ 2845674 w 4877237"/>
              <a:gd name="connsiteY11" fmla="*/ 5290843 h 5641553"/>
              <a:gd name="connsiteX12" fmla="*/ 2820308 w 4877237"/>
              <a:gd name="connsiteY12" fmla="*/ 5261823 h 5641553"/>
              <a:gd name="connsiteX13" fmla="*/ 2722542 w 4877237"/>
              <a:gd name="connsiteY13" fmla="*/ 5265294 h 5641553"/>
              <a:gd name="connsiteX14" fmla="*/ 1770504 w 4877237"/>
              <a:gd name="connsiteY14" fmla="*/ 5261011 h 5641553"/>
              <a:gd name="connsiteX15" fmla="*/ 815940 w 4877237"/>
              <a:gd name="connsiteY15" fmla="*/ 5009663 h 5641553"/>
              <a:gd name="connsiteX16" fmla="*/ 117267 w 4877237"/>
              <a:gd name="connsiteY16" fmla="*/ 3779919 h 5641553"/>
              <a:gd name="connsiteX17" fmla="*/ 1702 w 4877237"/>
              <a:gd name="connsiteY17" fmla="*/ 1784971 h 5641553"/>
              <a:gd name="connsiteX18" fmla="*/ 336804 w 4877237"/>
              <a:gd name="connsiteY18" fmla="*/ 369690 h 5641553"/>
              <a:gd name="connsiteX19" fmla="*/ 1687022 w 4877237"/>
              <a:gd name="connsiteY19"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15258 w 4877237"/>
              <a:gd name="connsiteY7" fmla="*/ 5243754 h 5641553"/>
              <a:gd name="connsiteX8" fmla="*/ 3510127 w 4877237"/>
              <a:gd name="connsiteY8" fmla="*/ 5288400 h 5641553"/>
              <a:gd name="connsiteX9" fmla="*/ 3658238 w 4877237"/>
              <a:gd name="connsiteY9" fmla="*/ 5641549 h 5641553"/>
              <a:gd name="connsiteX10" fmla="*/ 2845674 w 4877237"/>
              <a:gd name="connsiteY10" fmla="*/ 5290843 h 5641553"/>
              <a:gd name="connsiteX11" fmla="*/ 2820308 w 4877237"/>
              <a:gd name="connsiteY11" fmla="*/ 5261823 h 5641553"/>
              <a:gd name="connsiteX12" fmla="*/ 2722542 w 4877237"/>
              <a:gd name="connsiteY12" fmla="*/ 5265294 h 5641553"/>
              <a:gd name="connsiteX13" fmla="*/ 1770504 w 4877237"/>
              <a:gd name="connsiteY13" fmla="*/ 5261011 h 5641553"/>
              <a:gd name="connsiteX14" fmla="*/ 815940 w 4877237"/>
              <a:gd name="connsiteY14" fmla="*/ 5009663 h 5641553"/>
              <a:gd name="connsiteX15" fmla="*/ 117267 w 4877237"/>
              <a:gd name="connsiteY15" fmla="*/ 3779919 h 5641553"/>
              <a:gd name="connsiteX16" fmla="*/ 1702 w 4877237"/>
              <a:gd name="connsiteY16" fmla="*/ 1784971 h 5641553"/>
              <a:gd name="connsiteX17" fmla="*/ 336804 w 4877237"/>
              <a:gd name="connsiteY17" fmla="*/ 369690 h 5641553"/>
              <a:gd name="connsiteX18" fmla="*/ 1687022 w 4877237"/>
              <a:gd name="connsiteY18"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515258 w 4877237"/>
              <a:gd name="connsiteY6" fmla="*/ 5243754 h 5641553"/>
              <a:gd name="connsiteX7" fmla="*/ 3510127 w 4877237"/>
              <a:gd name="connsiteY7" fmla="*/ 5288400 h 5641553"/>
              <a:gd name="connsiteX8" fmla="*/ 3658238 w 4877237"/>
              <a:gd name="connsiteY8" fmla="*/ 5641549 h 5641553"/>
              <a:gd name="connsiteX9" fmla="*/ 2845674 w 4877237"/>
              <a:gd name="connsiteY9" fmla="*/ 5290843 h 5641553"/>
              <a:gd name="connsiteX10" fmla="*/ 2820308 w 4877237"/>
              <a:gd name="connsiteY10" fmla="*/ 5261823 h 5641553"/>
              <a:gd name="connsiteX11" fmla="*/ 2722542 w 4877237"/>
              <a:gd name="connsiteY11" fmla="*/ 5265294 h 5641553"/>
              <a:gd name="connsiteX12" fmla="*/ 1770504 w 4877237"/>
              <a:gd name="connsiteY12" fmla="*/ 5261011 h 5641553"/>
              <a:gd name="connsiteX13" fmla="*/ 815940 w 4877237"/>
              <a:gd name="connsiteY13" fmla="*/ 5009663 h 5641553"/>
              <a:gd name="connsiteX14" fmla="*/ 117267 w 4877237"/>
              <a:gd name="connsiteY14" fmla="*/ 3779919 h 5641553"/>
              <a:gd name="connsiteX15" fmla="*/ 1702 w 4877237"/>
              <a:gd name="connsiteY15" fmla="*/ 1784971 h 5641553"/>
              <a:gd name="connsiteX16" fmla="*/ 336804 w 4877237"/>
              <a:gd name="connsiteY16" fmla="*/ 369690 h 5641553"/>
              <a:gd name="connsiteX17" fmla="*/ 1687022 w 4877237"/>
              <a:gd name="connsiteY17" fmla="*/ 50 h 564155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116764 w 4876734"/>
              <a:gd name="connsiteY14" fmla="*/ 3787239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770001 w 4876734"/>
              <a:gd name="connsiteY11" fmla="*/ 526833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08332 w 4876734"/>
              <a:gd name="connsiteY12" fmla="*/ 4953947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95008"/>
              <a:gd name="connsiteY0" fmla="*/ 7370 h 5648873"/>
              <a:gd name="connsiteX1" fmla="*/ 3318681 w 4895008"/>
              <a:gd name="connsiteY1" fmla="*/ 170365 h 5648873"/>
              <a:gd name="connsiteX2" fmla="*/ 4548748 w 4895008"/>
              <a:gd name="connsiteY2" fmla="*/ 751552 h 5648873"/>
              <a:gd name="connsiteX3" fmla="*/ 4808142 w 4895008"/>
              <a:gd name="connsiteY3" fmla="*/ 1668523 h 5648873"/>
              <a:gd name="connsiteX4" fmla="*/ 4706317 w 4895008"/>
              <a:gd name="connsiteY4" fmla="*/ 4248850 h 5648873"/>
              <a:gd name="connsiteX5" fmla="*/ 3514755 w 4895008"/>
              <a:gd name="connsiteY5" fmla="*/ 5251074 h 5648873"/>
              <a:gd name="connsiteX6" fmla="*/ 3509624 w 4895008"/>
              <a:gd name="connsiteY6" fmla="*/ 5295720 h 5648873"/>
              <a:gd name="connsiteX7" fmla="*/ 3657735 w 4895008"/>
              <a:gd name="connsiteY7" fmla="*/ 5648869 h 5648873"/>
              <a:gd name="connsiteX8" fmla="*/ 2845171 w 4895008"/>
              <a:gd name="connsiteY8" fmla="*/ 5298163 h 5648873"/>
              <a:gd name="connsiteX9" fmla="*/ 2819805 w 4895008"/>
              <a:gd name="connsiteY9" fmla="*/ 5269143 h 5648873"/>
              <a:gd name="connsiteX10" fmla="*/ 1868109 w 4895008"/>
              <a:gd name="connsiteY10" fmla="*/ 5289191 h 5648873"/>
              <a:gd name="connsiteX11" fmla="*/ 808332 w 4895008"/>
              <a:gd name="connsiteY11" fmla="*/ 4953947 h 5648873"/>
              <a:gd name="connsiteX12" fmla="*/ 91972 w 4895008"/>
              <a:gd name="connsiteY12" fmla="*/ 3785123 h 5648873"/>
              <a:gd name="connsiteX13" fmla="*/ 1199 w 4895008"/>
              <a:gd name="connsiteY13" fmla="*/ 1792291 h 5648873"/>
              <a:gd name="connsiteX14" fmla="*/ 445748 w 4895008"/>
              <a:gd name="connsiteY14" fmla="*/ 411323 h 5648873"/>
              <a:gd name="connsiteX15" fmla="*/ 1686519 w 4895008"/>
              <a:gd name="connsiteY15" fmla="*/ 7370 h 56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008" h="5648873">
                <a:moveTo>
                  <a:pt x="1686519" y="7370"/>
                </a:moveTo>
                <a:cubicBezTo>
                  <a:pt x="2165341" y="-32790"/>
                  <a:pt x="2948273" y="101042"/>
                  <a:pt x="3318681" y="170365"/>
                </a:cubicBezTo>
                <a:cubicBezTo>
                  <a:pt x="4323032" y="354108"/>
                  <a:pt x="4382005" y="411920"/>
                  <a:pt x="4548748" y="751552"/>
                </a:cubicBezTo>
                <a:cubicBezTo>
                  <a:pt x="4697049" y="1163453"/>
                  <a:pt x="4708493" y="1199701"/>
                  <a:pt x="4808142" y="1668523"/>
                </a:cubicBezTo>
                <a:cubicBezTo>
                  <a:pt x="4948374" y="2755090"/>
                  <a:pt x="4921881" y="3651758"/>
                  <a:pt x="4706317" y="4248850"/>
                </a:cubicBezTo>
                <a:cubicBezTo>
                  <a:pt x="4490753" y="4845942"/>
                  <a:pt x="3714204" y="5076596"/>
                  <a:pt x="3514755" y="5251074"/>
                </a:cubicBezTo>
                <a:lnTo>
                  <a:pt x="3509624" y="5295720"/>
                </a:lnTo>
                <a:cubicBezTo>
                  <a:pt x="3554663" y="5575558"/>
                  <a:pt x="3702470" y="5648392"/>
                  <a:pt x="3657735" y="5648869"/>
                </a:cubicBezTo>
                <a:cubicBezTo>
                  <a:pt x="3549823" y="5650021"/>
                  <a:pt x="3002334" y="5450329"/>
                  <a:pt x="2845171" y="5298163"/>
                </a:cubicBezTo>
                <a:lnTo>
                  <a:pt x="2819805" y="5269143"/>
                </a:lnTo>
                <a:cubicBezTo>
                  <a:pt x="2502573" y="5275826"/>
                  <a:pt x="2203354" y="5341724"/>
                  <a:pt x="1868109" y="5289191"/>
                </a:cubicBezTo>
                <a:cubicBezTo>
                  <a:pt x="1532864" y="5236658"/>
                  <a:pt x="1104355" y="5204625"/>
                  <a:pt x="808332" y="4953947"/>
                </a:cubicBezTo>
                <a:cubicBezTo>
                  <a:pt x="512309" y="4703269"/>
                  <a:pt x="308594" y="4469411"/>
                  <a:pt x="91972" y="3785123"/>
                </a:cubicBezTo>
                <a:cubicBezTo>
                  <a:pt x="-34378" y="3125130"/>
                  <a:pt x="8985" y="2549529"/>
                  <a:pt x="1199" y="1792291"/>
                </a:cubicBezTo>
                <a:cubicBezTo>
                  <a:pt x="-23043" y="890799"/>
                  <a:pt x="327087" y="612546"/>
                  <a:pt x="445748" y="411323"/>
                </a:cubicBezTo>
                <a:cubicBezTo>
                  <a:pt x="628194" y="125556"/>
                  <a:pt x="1207697" y="47530"/>
                  <a:pt x="1686519" y="737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5">
            <a:extLst>
              <a:ext uri="{FF2B5EF4-FFF2-40B4-BE49-F238E27FC236}">
                <a16:creationId xmlns:a16="http://schemas.microsoft.com/office/drawing/2014/main" id="{3F73B9C9-A160-4E92-89A0-667A53CD7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92712" flipH="1">
            <a:off x="6891488" y="428517"/>
            <a:ext cx="4895008" cy="5648873"/>
          </a:xfrm>
          <a:custGeom>
            <a:avLst/>
            <a:gdLst>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70634 w 4877237"/>
              <a:gd name="connsiteY8" fmla="*/ 5225757 h 5641553"/>
              <a:gd name="connsiteX9" fmla="*/ 3515258 w 4877237"/>
              <a:gd name="connsiteY9" fmla="*/ 5243754 h 5641553"/>
              <a:gd name="connsiteX10" fmla="*/ 3510127 w 4877237"/>
              <a:gd name="connsiteY10" fmla="*/ 5288400 h 5641553"/>
              <a:gd name="connsiteX11" fmla="*/ 3658238 w 4877237"/>
              <a:gd name="connsiteY11" fmla="*/ 5641549 h 5641553"/>
              <a:gd name="connsiteX12" fmla="*/ 2845674 w 4877237"/>
              <a:gd name="connsiteY12" fmla="*/ 5290843 h 5641553"/>
              <a:gd name="connsiteX13" fmla="*/ 2820308 w 4877237"/>
              <a:gd name="connsiteY13" fmla="*/ 5261823 h 5641553"/>
              <a:gd name="connsiteX14" fmla="*/ 2722542 w 4877237"/>
              <a:gd name="connsiteY14" fmla="*/ 5265294 h 5641553"/>
              <a:gd name="connsiteX15" fmla="*/ 1770504 w 4877237"/>
              <a:gd name="connsiteY15" fmla="*/ 5261011 h 5641553"/>
              <a:gd name="connsiteX16" fmla="*/ 815940 w 4877237"/>
              <a:gd name="connsiteY16" fmla="*/ 5009663 h 5641553"/>
              <a:gd name="connsiteX17" fmla="*/ 117267 w 4877237"/>
              <a:gd name="connsiteY17" fmla="*/ 3779919 h 5641553"/>
              <a:gd name="connsiteX18" fmla="*/ 1702 w 4877237"/>
              <a:gd name="connsiteY18" fmla="*/ 1784971 h 5641553"/>
              <a:gd name="connsiteX19" fmla="*/ 336804 w 4877237"/>
              <a:gd name="connsiteY19" fmla="*/ 369690 h 5641553"/>
              <a:gd name="connsiteX20" fmla="*/ 1687022 w 4877237"/>
              <a:gd name="connsiteY20"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15258 w 4877237"/>
              <a:gd name="connsiteY8" fmla="*/ 5243754 h 5641553"/>
              <a:gd name="connsiteX9" fmla="*/ 3510127 w 4877237"/>
              <a:gd name="connsiteY9" fmla="*/ 5288400 h 5641553"/>
              <a:gd name="connsiteX10" fmla="*/ 3658238 w 4877237"/>
              <a:gd name="connsiteY10" fmla="*/ 5641549 h 5641553"/>
              <a:gd name="connsiteX11" fmla="*/ 2845674 w 4877237"/>
              <a:gd name="connsiteY11" fmla="*/ 5290843 h 5641553"/>
              <a:gd name="connsiteX12" fmla="*/ 2820308 w 4877237"/>
              <a:gd name="connsiteY12" fmla="*/ 5261823 h 5641553"/>
              <a:gd name="connsiteX13" fmla="*/ 2722542 w 4877237"/>
              <a:gd name="connsiteY13" fmla="*/ 5265294 h 5641553"/>
              <a:gd name="connsiteX14" fmla="*/ 1770504 w 4877237"/>
              <a:gd name="connsiteY14" fmla="*/ 5261011 h 5641553"/>
              <a:gd name="connsiteX15" fmla="*/ 815940 w 4877237"/>
              <a:gd name="connsiteY15" fmla="*/ 5009663 h 5641553"/>
              <a:gd name="connsiteX16" fmla="*/ 117267 w 4877237"/>
              <a:gd name="connsiteY16" fmla="*/ 3779919 h 5641553"/>
              <a:gd name="connsiteX17" fmla="*/ 1702 w 4877237"/>
              <a:gd name="connsiteY17" fmla="*/ 1784971 h 5641553"/>
              <a:gd name="connsiteX18" fmla="*/ 336804 w 4877237"/>
              <a:gd name="connsiteY18" fmla="*/ 369690 h 5641553"/>
              <a:gd name="connsiteX19" fmla="*/ 1687022 w 4877237"/>
              <a:gd name="connsiteY19"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15258 w 4877237"/>
              <a:gd name="connsiteY7" fmla="*/ 5243754 h 5641553"/>
              <a:gd name="connsiteX8" fmla="*/ 3510127 w 4877237"/>
              <a:gd name="connsiteY8" fmla="*/ 5288400 h 5641553"/>
              <a:gd name="connsiteX9" fmla="*/ 3658238 w 4877237"/>
              <a:gd name="connsiteY9" fmla="*/ 5641549 h 5641553"/>
              <a:gd name="connsiteX10" fmla="*/ 2845674 w 4877237"/>
              <a:gd name="connsiteY10" fmla="*/ 5290843 h 5641553"/>
              <a:gd name="connsiteX11" fmla="*/ 2820308 w 4877237"/>
              <a:gd name="connsiteY11" fmla="*/ 5261823 h 5641553"/>
              <a:gd name="connsiteX12" fmla="*/ 2722542 w 4877237"/>
              <a:gd name="connsiteY12" fmla="*/ 5265294 h 5641553"/>
              <a:gd name="connsiteX13" fmla="*/ 1770504 w 4877237"/>
              <a:gd name="connsiteY13" fmla="*/ 5261011 h 5641553"/>
              <a:gd name="connsiteX14" fmla="*/ 815940 w 4877237"/>
              <a:gd name="connsiteY14" fmla="*/ 5009663 h 5641553"/>
              <a:gd name="connsiteX15" fmla="*/ 117267 w 4877237"/>
              <a:gd name="connsiteY15" fmla="*/ 3779919 h 5641553"/>
              <a:gd name="connsiteX16" fmla="*/ 1702 w 4877237"/>
              <a:gd name="connsiteY16" fmla="*/ 1784971 h 5641553"/>
              <a:gd name="connsiteX17" fmla="*/ 336804 w 4877237"/>
              <a:gd name="connsiteY17" fmla="*/ 369690 h 5641553"/>
              <a:gd name="connsiteX18" fmla="*/ 1687022 w 4877237"/>
              <a:gd name="connsiteY18"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515258 w 4877237"/>
              <a:gd name="connsiteY6" fmla="*/ 5243754 h 5641553"/>
              <a:gd name="connsiteX7" fmla="*/ 3510127 w 4877237"/>
              <a:gd name="connsiteY7" fmla="*/ 5288400 h 5641553"/>
              <a:gd name="connsiteX8" fmla="*/ 3658238 w 4877237"/>
              <a:gd name="connsiteY8" fmla="*/ 5641549 h 5641553"/>
              <a:gd name="connsiteX9" fmla="*/ 2845674 w 4877237"/>
              <a:gd name="connsiteY9" fmla="*/ 5290843 h 5641553"/>
              <a:gd name="connsiteX10" fmla="*/ 2820308 w 4877237"/>
              <a:gd name="connsiteY10" fmla="*/ 5261823 h 5641553"/>
              <a:gd name="connsiteX11" fmla="*/ 2722542 w 4877237"/>
              <a:gd name="connsiteY11" fmla="*/ 5265294 h 5641553"/>
              <a:gd name="connsiteX12" fmla="*/ 1770504 w 4877237"/>
              <a:gd name="connsiteY12" fmla="*/ 5261011 h 5641553"/>
              <a:gd name="connsiteX13" fmla="*/ 815940 w 4877237"/>
              <a:gd name="connsiteY13" fmla="*/ 5009663 h 5641553"/>
              <a:gd name="connsiteX14" fmla="*/ 117267 w 4877237"/>
              <a:gd name="connsiteY14" fmla="*/ 3779919 h 5641553"/>
              <a:gd name="connsiteX15" fmla="*/ 1702 w 4877237"/>
              <a:gd name="connsiteY15" fmla="*/ 1784971 h 5641553"/>
              <a:gd name="connsiteX16" fmla="*/ 336804 w 4877237"/>
              <a:gd name="connsiteY16" fmla="*/ 369690 h 5641553"/>
              <a:gd name="connsiteX17" fmla="*/ 1687022 w 4877237"/>
              <a:gd name="connsiteY17" fmla="*/ 50 h 564155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116764 w 4876734"/>
              <a:gd name="connsiteY14" fmla="*/ 3787239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770001 w 4876734"/>
              <a:gd name="connsiteY11" fmla="*/ 526833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08332 w 4876734"/>
              <a:gd name="connsiteY12" fmla="*/ 4953947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95008"/>
              <a:gd name="connsiteY0" fmla="*/ 7370 h 5648873"/>
              <a:gd name="connsiteX1" fmla="*/ 3318681 w 4895008"/>
              <a:gd name="connsiteY1" fmla="*/ 170365 h 5648873"/>
              <a:gd name="connsiteX2" fmla="*/ 4548748 w 4895008"/>
              <a:gd name="connsiteY2" fmla="*/ 751552 h 5648873"/>
              <a:gd name="connsiteX3" fmla="*/ 4808142 w 4895008"/>
              <a:gd name="connsiteY3" fmla="*/ 1668523 h 5648873"/>
              <a:gd name="connsiteX4" fmla="*/ 4706317 w 4895008"/>
              <a:gd name="connsiteY4" fmla="*/ 4248850 h 5648873"/>
              <a:gd name="connsiteX5" fmla="*/ 3514755 w 4895008"/>
              <a:gd name="connsiteY5" fmla="*/ 5251074 h 5648873"/>
              <a:gd name="connsiteX6" fmla="*/ 3509624 w 4895008"/>
              <a:gd name="connsiteY6" fmla="*/ 5295720 h 5648873"/>
              <a:gd name="connsiteX7" fmla="*/ 3657735 w 4895008"/>
              <a:gd name="connsiteY7" fmla="*/ 5648869 h 5648873"/>
              <a:gd name="connsiteX8" fmla="*/ 2845171 w 4895008"/>
              <a:gd name="connsiteY8" fmla="*/ 5298163 h 5648873"/>
              <a:gd name="connsiteX9" fmla="*/ 2819805 w 4895008"/>
              <a:gd name="connsiteY9" fmla="*/ 5269143 h 5648873"/>
              <a:gd name="connsiteX10" fmla="*/ 1868109 w 4895008"/>
              <a:gd name="connsiteY10" fmla="*/ 5289191 h 5648873"/>
              <a:gd name="connsiteX11" fmla="*/ 808332 w 4895008"/>
              <a:gd name="connsiteY11" fmla="*/ 4953947 h 5648873"/>
              <a:gd name="connsiteX12" fmla="*/ 91972 w 4895008"/>
              <a:gd name="connsiteY12" fmla="*/ 3785123 h 5648873"/>
              <a:gd name="connsiteX13" fmla="*/ 1199 w 4895008"/>
              <a:gd name="connsiteY13" fmla="*/ 1792291 h 5648873"/>
              <a:gd name="connsiteX14" fmla="*/ 445748 w 4895008"/>
              <a:gd name="connsiteY14" fmla="*/ 411323 h 5648873"/>
              <a:gd name="connsiteX15" fmla="*/ 1686519 w 4895008"/>
              <a:gd name="connsiteY15" fmla="*/ 7370 h 56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008" h="5648873">
                <a:moveTo>
                  <a:pt x="1686519" y="7370"/>
                </a:moveTo>
                <a:cubicBezTo>
                  <a:pt x="2165341" y="-32790"/>
                  <a:pt x="2948273" y="101042"/>
                  <a:pt x="3318681" y="170365"/>
                </a:cubicBezTo>
                <a:cubicBezTo>
                  <a:pt x="4323032" y="354108"/>
                  <a:pt x="4382005" y="411920"/>
                  <a:pt x="4548748" y="751552"/>
                </a:cubicBezTo>
                <a:cubicBezTo>
                  <a:pt x="4697049" y="1163453"/>
                  <a:pt x="4708493" y="1199701"/>
                  <a:pt x="4808142" y="1668523"/>
                </a:cubicBezTo>
                <a:cubicBezTo>
                  <a:pt x="4948374" y="2755090"/>
                  <a:pt x="4921881" y="3651758"/>
                  <a:pt x="4706317" y="4248850"/>
                </a:cubicBezTo>
                <a:cubicBezTo>
                  <a:pt x="4490753" y="4845942"/>
                  <a:pt x="3714204" y="5076596"/>
                  <a:pt x="3514755" y="5251074"/>
                </a:cubicBezTo>
                <a:lnTo>
                  <a:pt x="3509624" y="5295720"/>
                </a:lnTo>
                <a:cubicBezTo>
                  <a:pt x="3554663" y="5575558"/>
                  <a:pt x="3702470" y="5648392"/>
                  <a:pt x="3657735" y="5648869"/>
                </a:cubicBezTo>
                <a:cubicBezTo>
                  <a:pt x="3549823" y="5650021"/>
                  <a:pt x="3002334" y="5450329"/>
                  <a:pt x="2845171" y="5298163"/>
                </a:cubicBezTo>
                <a:lnTo>
                  <a:pt x="2819805" y="5269143"/>
                </a:lnTo>
                <a:cubicBezTo>
                  <a:pt x="2502573" y="5275826"/>
                  <a:pt x="2203354" y="5341724"/>
                  <a:pt x="1868109" y="5289191"/>
                </a:cubicBezTo>
                <a:cubicBezTo>
                  <a:pt x="1532864" y="5236658"/>
                  <a:pt x="1104355" y="5204625"/>
                  <a:pt x="808332" y="4953947"/>
                </a:cubicBezTo>
                <a:cubicBezTo>
                  <a:pt x="512309" y="4703269"/>
                  <a:pt x="308594" y="4469411"/>
                  <a:pt x="91972" y="3785123"/>
                </a:cubicBezTo>
                <a:cubicBezTo>
                  <a:pt x="-34378" y="3125130"/>
                  <a:pt x="8985" y="2549529"/>
                  <a:pt x="1199" y="1792291"/>
                </a:cubicBezTo>
                <a:cubicBezTo>
                  <a:pt x="-23043" y="890799"/>
                  <a:pt x="327087" y="612546"/>
                  <a:pt x="445748" y="411323"/>
                </a:cubicBezTo>
                <a:cubicBezTo>
                  <a:pt x="628194" y="125556"/>
                  <a:pt x="1207697" y="47530"/>
                  <a:pt x="1686519" y="737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538490-CCC7-8B72-4056-C8039A81833E}"/>
              </a:ext>
            </a:extLst>
          </p:cNvPr>
          <p:cNvSpPr>
            <a:spLocks noGrp="1"/>
          </p:cNvSpPr>
          <p:nvPr>
            <p:ph type="title"/>
          </p:nvPr>
        </p:nvSpPr>
        <p:spPr>
          <a:xfrm>
            <a:off x="7301630" y="1052938"/>
            <a:ext cx="4085972" cy="1635235"/>
          </a:xfrm>
        </p:spPr>
        <p:txBody>
          <a:bodyPr vert="horz" lIns="91440" tIns="45720" rIns="91440" bIns="45720" rtlCol="0" anchor="ctr">
            <a:normAutofit/>
          </a:bodyPr>
          <a:lstStyle/>
          <a:p>
            <a:pPr algn="ctr">
              <a:lnSpc>
                <a:spcPct val="90000"/>
              </a:lnSpc>
            </a:pPr>
            <a:r>
              <a:rPr lang="en-US" sz="4100" b="1" kern="1200" spc="100" baseline="0">
                <a:solidFill>
                  <a:schemeClr val="tx1"/>
                </a:solidFill>
                <a:latin typeface="+mj-lt"/>
                <a:ea typeface="+mj-ea"/>
                <a:cs typeface="+mj-cs"/>
              </a:rPr>
              <a:t>Sildenafil: how it treats Erectile Disfunction</a:t>
            </a:r>
          </a:p>
        </p:txBody>
      </p:sp>
      <p:sp>
        <p:nvSpPr>
          <p:cNvPr id="5" name="TextBox 4">
            <a:extLst>
              <a:ext uri="{FF2B5EF4-FFF2-40B4-BE49-F238E27FC236}">
                <a16:creationId xmlns:a16="http://schemas.microsoft.com/office/drawing/2014/main" id="{462AAA25-6FEE-7FE0-C4E0-D0C0821F9CA7}"/>
              </a:ext>
            </a:extLst>
          </p:cNvPr>
          <p:cNvSpPr txBox="1"/>
          <p:nvPr/>
        </p:nvSpPr>
        <p:spPr>
          <a:xfrm>
            <a:off x="7488107" y="2731305"/>
            <a:ext cx="3713019" cy="269289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spcAft>
                <a:spcPts val="600"/>
              </a:spcAft>
            </a:pPr>
            <a:r>
              <a:rPr lang="en-US" b="1" spc="50"/>
              <a:t>This picture shows that if the sexual stimulation doesn't activate nerve messages that are supposed to stimulate that stimulate the penis impulses from the brain and local nerves cause the muscles of the corpora cavernosa to relax, allowing blood to flow in and fill the open spaces. Causing an Erection but with the case of ED this does not happen therefore using Viagra this process is back to normal but with the same circumstances of needing sexual stimulation.</a:t>
            </a:r>
          </a:p>
        </p:txBody>
      </p:sp>
    </p:spTree>
    <p:extLst>
      <p:ext uri="{BB962C8B-B14F-4D97-AF65-F5344CB8AC3E}">
        <p14:creationId xmlns:p14="http://schemas.microsoft.com/office/powerpoint/2010/main" val="6338796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9" name="Rectangle 42">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4">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46707" y="17769"/>
            <a:ext cx="5929950" cy="678282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4C4783C-B0B7-0E91-25B9-597A946CF37B}"/>
              </a:ext>
            </a:extLst>
          </p:cNvPr>
          <p:cNvSpPr>
            <a:spLocks noGrp="1"/>
          </p:cNvSpPr>
          <p:nvPr>
            <p:ph type="title"/>
          </p:nvPr>
        </p:nvSpPr>
        <p:spPr>
          <a:xfrm>
            <a:off x="1075765" y="604801"/>
            <a:ext cx="5329187" cy="1531089"/>
          </a:xfrm>
        </p:spPr>
        <p:txBody>
          <a:bodyPr>
            <a:normAutofit/>
          </a:bodyPr>
          <a:lstStyle/>
          <a:p>
            <a:pPr algn="ctr"/>
            <a:r>
              <a:rPr lang="en-US"/>
              <a:t>Viagra's enzymes</a:t>
            </a:r>
          </a:p>
        </p:txBody>
      </p:sp>
      <p:pic>
        <p:nvPicPr>
          <p:cNvPr id="22" name="Picture 23" descr="A screenshot of a computer&#10;&#10;Description automatically generated">
            <a:extLst>
              <a:ext uri="{FF2B5EF4-FFF2-40B4-BE49-F238E27FC236}">
                <a16:creationId xmlns:a16="http://schemas.microsoft.com/office/drawing/2014/main" id="{7977622E-4422-65A9-CBD2-0D47273BFF53}"/>
              </a:ext>
            </a:extLst>
          </p:cNvPr>
          <p:cNvPicPr>
            <a:picLocks noChangeAspect="1"/>
          </p:cNvPicPr>
          <p:nvPr/>
        </p:nvPicPr>
        <p:blipFill rotWithShape="1">
          <a:blip r:embed="rId2"/>
          <a:srcRect l="16843" t="19383" r="36207" b="26101"/>
          <a:stretch/>
        </p:blipFill>
        <p:spPr>
          <a:xfrm>
            <a:off x="7009550" y="43178"/>
            <a:ext cx="5178886" cy="3188705"/>
          </a:xfrm>
          <a:prstGeom prst="rect">
            <a:avLst/>
          </a:prstGeom>
        </p:spPr>
      </p:pic>
      <p:pic>
        <p:nvPicPr>
          <p:cNvPr id="18" name="Picture 18" descr="A picture containing text&#10;&#10;Description automatically generated">
            <a:extLst>
              <a:ext uri="{FF2B5EF4-FFF2-40B4-BE49-F238E27FC236}">
                <a16:creationId xmlns:a16="http://schemas.microsoft.com/office/drawing/2014/main" id="{F879BC59-C8C6-D63C-63CE-86A45850F59D}"/>
              </a:ext>
            </a:extLst>
          </p:cNvPr>
          <p:cNvPicPr>
            <a:picLocks noChangeAspect="1"/>
          </p:cNvPicPr>
          <p:nvPr/>
        </p:nvPicPr>
        <p:blipFill rotWithShape="1">
          <a:blip r:embed="rId3"/>
          <a:srcRect l="18659" t="46239" r="48851" b="-1578"/>
          <a:stretch/>
        </p:blipFill>
        <p:spPr>
          <a:xfrm>
            <a:off x="7016277" y="3719477"/>
            <a:ext cx="5171630" cy="3213486"/>
          </a:xfrm>
          <a:prstGeom prst="rect">
            <a:avLst/>
          </a:prstGeom>
        </p:spPr>
      </p:pic>
      <p:sp>
        <p:nvSpPr>
          <p:cNvPr id="51" name="Freeform: Shape 46">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94272" y="-12268"/>
            <a:ext cx="5929950" cy="6782822"/>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graphicFrame>
        <p:nvGraphicFramePr>
          <p:cNvPr id="5" name="Content Placeholder 2">
            <a:extLst>
              <a:ext uri="{FF2B5EF4-FFF2-40B4-BE49-F238E27FC236}">
                <a16:creationId xmlns:a16="http://schemas.microsoft.com/office/drawing/2014/main" id="{7AEC8CCB-9BC6-7C7D-4BAD-4797BC744C5C}"/>
              </a:ext>
            </a:extLst>
          </p:cNvPr>
          <p:cNvGraphicFramePr>
            <a:graphicFrameLocks noGrp="1"/>
          </p:cNvGraphicFramePr>
          <p:nvPr>
            <p:ph idx="1"/>
            <p:extLst>
              <p:ext uri="{D42A27DB-BD31-4B8C-83A1-F6EECF244321}">
                <p14:modId xmlns:p14="http://schemas.microsoft.com/office/powerpoint/2010/main" val="3353941869"/>
              </p:ext>
            </p:extLst>
          </p:nvPr>
        </p:nvGraphicFramePr>
        <p:xfrm>
          <a:off x="1151068" y="2311400"/>
          <a:ext cx="5092476" cy="3652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364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26" name="Rectangle 25">
            <a:extLst>
              <a:ext uri="{FF2B5EF4-FFF2-40B4-BE49-F238E27FC236}">
                <a16:creationId xmlns:a16="http://schemas.microsoft.com/office/drawing/2014/main" id="{76FB0F23-3B45-4057-92D7-60A175991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D695C-2030-9D43-7564-60963396708A}"/>
              </a:ext>
            </a:extLst>
          </p:cNvPr>
          <p:cNvSpPr>
            <a:spLocks noGrp="1"/>
          </p:cNvSpPr>
          <p:nvPr>
            <p:ph type="title"/>
          </p:nvPr>
        </p:nvSpPr>
        <p:spPr>
          <a:xfrm>
            <a:off x="766940" y="4670830"/>
            <a:ext cx="10658121" cy="985152"/>
          </a:xfrm>
        </p:spPr>
        <p:txBody>
          <a:bodyPr vert="horz" lIns="91440" tIns="45720" rIns="91440" bIns="45720" rtlCol="0" anchor="b">
            <a:normAutofit/>
          </a:bodyPr>
          <a:lstStyle/>
          <a:p>
            <a:pPr algn="ctr"/>
            <a:r>
              <a:rPr lang="en-US"/>
              <a:t>Intermolecular interaction at the catalytic site of PDE5</a:t>
            </a:r>
          </a:p>
        </p:txBody>
      </p:sp>
      <p:sp>
        <p:nvSpPr>
          <p:cNvPr id="28" name="Freeform: Shape 27">
            <a:extLst>
              <a:ext uri="{FF2B5EF4-FFF2-40B4-BE49-F238E27FC236}">
                <a16:creationId xmlns:a16="http://schemas.microsoft.com/office/drawing/2014/main" id="{19953613-5A5A-4383-B8C2-6A202946F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291217"/>
          </a:xfrm>
          <a:custGeom>
            <a:avLst/>
            <a:gdLst>
              <a:gd name="connsiteX0" fmla="*/ 11939278 w 12192000"/>
              <a:gd name="connsiteY0" fmla="*/ 4505678 h 4505788"/>
              <a:gd name="connsiteX1" fmla="*/ 11424827 w 12192000"/>
              <a:gd name="connsiteY1" fmla="*/ 4495007 h 4505788"/>
              <a:gd name="connsiteX2" fmla="*/ 10611484 w 12192000"/>
              <a:gd name="connsiteY2" fmla="*/ 4501297 h 4505788"/>
              <a:gd name="connsiteX3" fmla="*/ 1537138 w 12192000"/>
              <a:gd name="connsiteY3" fmla="*/ 4479019 h 4505788"/>
              <a:gd name="connsiteX4" fmla="*/ 113174 w 12192000"/>
              <a:gd name="connsiteY4" fmla="*/ 4461702 h 4505788"/>
              <a:gd name="connsiteX5" fmla="*/ 0 w 12192000"/>
              <a:gd name="connsiteY5" fmla="*/ 4459468 h 4505788"/>
              <a:gd name="connsiteX6" fmla="*/ 0 w 12192000"/>
              <a:gd name="connsiteY6" fmla="*/ 0 h 4505788"/>
              <a:gd name="connsiteX7" fmla="*/ 12192000 w 12192000"/>
              <a:gd name="connsiteY7" fmla="*/ 0 h 4505788"/>
              <a:gd name="connsiteX8" fmla="*/ 12192000 w 12192000"/>
              <a:gd name="connsiteY8" fmla="*/ 4499412 h 4505788"/>
              <a:gd name="connsiteX9" fmla="*/ 12183330 w 12192000"/>
              <a:gd name="connsiteY9" fmla="*/ 4500309 h 4505788"/>
              <a:gd name="connsiteX10" fmla="*/ 11983621 w 12192000"/>
              <a:gd name="connsiteY10" fmla="*/ 4505604 h 4505788"/>
              <a:gd name="connsiteX11" fmla="*/ 11939278 w 12192000"/>
              <a:gd name="connsiteY11" fmla="*/ 4505678 h 450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05788">
                <a:moveTo>
                  <a:pt x="11939278" y="4505678"/>
                </a:moveTo>
                <a:cubicBezTo>
                  <a:pt x="11817135" y="4504551"/>
                  <a:pt x="11574433" y="4495156"/>
                  <a:pt x="11424827" y="4495007"/>
                </a:cubicBezTo>
                <a:cubicBezTo>
                  <a:pt x="11139862" y="4494723"/>
                  <a:pt x="10930345" y="4504998"/>
                  <a:pt x="10611484" y="4501297"/>
                </a:cubicBezTo>
                <a:cubicBezTo>
                  <a:pt x="8176893" y="4532664"/>
                  <a:pt x="4168459" y="4370065"/>
                  <a:pt x="1537138" y="4479019"/>
                </a:cubicBezTo>
                <a:cubicBezTo>
                  <a:pt x="755355" y="4495523"/>
                  <a:pt x="519578" y="4472425"/>
                  <a:pt x="113174" y="4461702"/>
                </a:cubicBezTo>
                <a:lnTo>
                  <a:pt x="0" y="4459468"/>
                </a:lnTo>
                <a:lnTo>
                  <a:pt x="0" y="0"/>
                </a:lnTo>
                <a:lnTo>
                  <a:pt x="12192000" y="0"/>
                </a:lnTo>
                <a:lnTo>
                  <a:pt x="12192000" y="4499412"/>
                </a:lnTo>
                <a:lnTo>
                  <a:pt x="12183330" y="4500309"/>
                </a:lnTo>
                <a:cubicBezTo>
                  <a:pt x="12145326" y="4501926"/>
                  <a:pt x="12084089" y="4500034"/>
                  <a:pt x="11983621" y="4505604"/>
                </a:cubicBezTo>
                <a:cubicBezTo>
                  <a:pt x="11971715" y="4505831"/>
                  <a:pt x="11956727" y="4505839"/>
                  <a:pt x="11939278" y="4505678"/>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Diagram&#10;&#10;Description automatically generated">
            <a:extLst>
              <a:ext uri="{FF2B5EF4-FFF2-40B4-BE49-F238E27FC236}">
                <a16:creationId xmlns:a16="http://schemas.microsoft.com/office/drawing/2014/main" id="{AF682EAD-AC24-3A38-A78E-83620CFB4A34}"/>
              </a:ext>
            </a:extLst>
          </p:cNvPr>
          <p:cNvPicPr>
            <a:picLocks noGrp="1" noChangeAspect="1"/>
          </p:cNvPicPr>
          <p:nvPr>
            <p:ph idx="1"/>
          </p:nvPr>
        </p:nvPicPr>
        <p:blipFill>
          <a:blip r:embed="rId2"/>
          <a:stretch>
            <a:fillRect/>
          </a:stretch>
        </p:blipFill>
        <p:spPr>
          <a:xfrm>
            <a:off x="-1739" y="-887"/>
            <a:ext cx="6102413" cy="4243583"/>
          </a:xfrm>
          <a:prstGeom prst="rect">
            <a:avLst/>
          </a:prstGeom>
        </p:spPr>
      </p:pic>
      <p:pic>
        <p:nvPicPr>
          <p:cNvPr id="6" name="Picture 6" descr="Diagram&#10;&#10;Description automatically generated">
            <a:extLst>
              <a:ext uri="{FF2B5EF4-FFF2-40B4-BE49-F238E27FC236}">
                <a16:creationId xmlns:a16="http://schemas.microsoft.com/office/drawing/2014/main" id="{D25B2E82-B9D2-915A-6099-885404A2A212}"/>
              </a:ext>
            </a:extLst>
          </p:cNvPr>
          <p:cNvPicPr>
            <a:picLocks noChangeAspect="1"/>
          </p:cNvPicPr>
          <p:nvPr/>
        </p:nvPicPr>
        <p:blipFill>
          <a:blip r:embed="rId3"/>
          <a:stretch>
            <a:fillRect/>
          </a:stretch>
        </p:blipFill>
        <p:spPr>
          <a:xfrm>
            <a:off x="6157745" y="-5308"/>
            <a:ext cx="6035078" cy="4253595"/>
          </a:xfrm>
          <a:prstGeom prst="rect">
            <a:avLst/>
          </a:prstGeom>
        </p:spPr>
      </p:pic>
    </p:spTree>
    <p:extLst>
      <p:ext uri="{BB962C8B-B14F-4D97-AF65-F5344CB8AC3E}">
        <p14:creationId xmlns:p14="http://schemas.microsoft.com/office/powerpoint/2010/main" val="3405924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830</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vt:lpstr>
      <vt:lpstr>Arial</vt:lpstr>
      <vt:lpstr>Bahnschrift SemiBold Condensed</vt:lpstr>
      <vt:lpstr>Symbol</vt:lpstr>
      <vt:lpstr>The Hand</vt:lpstr>
      <vt:lpstr>The Serif Hand</vt:lpstr>
      <vt:lpstr>ChitchatVTI</vt:lpstr>
      <vt:lpstr>Viagra: The little blue pill </vt:lpstr>
      <vt:lpstr>What is Viagra?</vt:lpstr>
      <vt:lpstr>Viagra's Compound/Formula</vt:lpstr>
      <vt:lpstr>Molecular level</vt:lpstr>
      <vt:lpstr>Molecular mass of Viagra</vt:lpstr>
      <vt:lpstr>HOW DOES VIAGRA WORK WITH THE BODY?</vt:lpstr>
      <vt:lpstr>Sildenafil: how it treats Erectile Disfunction</vt:lpstr>
      <vt:lpstr>Viagra's enzymes</vt:lpstr>
      <vt:lpstr>Intermolecular interaction at the catalytic site of PDE5</vt:lpstr>
      <vt:lpstr>Pharmacokinetics of Viagra </vt:lpstr>
      <vt:lpstr>Pharmacophore   </vt:lpstr>
      <vt:lpstr>Side Effects AND SYNTHESIS</vt:lpstr>
      <vt:lpstr>Important research conducted over time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Nada Saab</cp:lastModifiedBy>
  <cp:revision>2</cp:revision>
  <dcterms:created xsi:type="dcterms:W3CDTF">2013-07-15T20:26:40Z</dcterms:created>
  <dcterms:modified xsi:type="dcterms:W3CDTF">2022-05-25T14:37:04Z</dcterms:modified>
</cp:coreProperties>
</file>