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5"/>
  </p:notesMasterIdLst>
  <p:handoutMasterIdLst>
    <p:handoutMasterId r:id="rId16"/>
  </p:handoutMasterIdLst>
  <p:sldIdLst>
    <p:sldId id="256" r:id="rId5"/>
    <p:sldId id="257" r:id="rId6"/>
    <p:sldId id="258" r:id="rId7"/>
    <p:sldId id="261" r:id="rId8"/>
    <p:sldId id="259" r:id="rId9"/>
    <p:sldId id="262" r:id="rId10"/>
    <p:sldId id="263"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CC42C-6DDD-4900-A27E-5F438863594B}" v="33" dt="2022-05-13T14:38:28.503"/>
    <p1510:client id="{74864C2F-6215-9EFC-4345-B76D9BABF27F}" v="2" dt="2022-05-11T15:16:53.643"/>
    <p1510:client id="{944D52B7-F118-4359-9555-B65151FA2FE9}" v="66" dt="2022-05-12T15:12:13.075"/>
    <p1510:client id="{AB8539A5-A0CB-47C2-B192-DE6B5CEDBF0A}" v="37" dt="2022-05-16T15:13:31.275"/>
    <p1510:client id="{DEA8EB22-0E10-D275-2C8E-67319EA596B3}" v="7" dt="2022-05-26T15:09:38.793"/>
    <p1510:client id="{E6A2610B-DC6A-4792-A6B9-CA3BD73BA1A3}" v="91" dt="2022-05-19T15:17:30.744"/>
    <p1510:client id="{FFABF9A1-A96F-4C24-90DF-6029762B3D6B}" v="58" dt="2022-05-11T15:13:06.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100" d="100"/>
          <a:sy n="100" d="100"/>
        </p:scale>
        <p:origin x="-120" y="-40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6F12D-2985-47C3-A07C-9F03DD159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F83A19-1DC2-46DB-B3A1-ECF7C417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19E1-43AC-4CED-9500-DF4C100BDBF7}" type="datetimeFigureOut">
              <a:rPr lang="en-US" smtClean="0"/>
              <a:t>5/26/2022</a:t>
            </a:fld>
            <a:endParaRPr lang="en-US"/>
          </a:p>
        </p:txBody>
      </p:sp>
      <p:sp>
        <p:nvSpPr>
          <p:cNvPr id="4" name="Footer Placeholder 3">
            <a:extLst>
              <a:ext uri="{FF2B5EF4-FFF2-40B4-BE49-F238E27FC236}">
                <a16:creationId xmlns:a16="http://schemas.microsoft.com/office/drawing/2014/main" id="{6A3D6289-F1C3-4041-A186-E428808BD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17ECA2-D3CC-4290-9914-977FED6D3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98A85-43CB-4CDC-8FF1-647F52B29F1B}" type="slidenum">
              <a:rPr lang="en-US" smtClean="0"/>
              <a:t>‹#›</a:t>
            </a:fld>
            <a:endParaRPr lang="en-US"/>
          </a:p>
        </p:txBody>
      </p:sp>
    </p:spTree>
    <p:extLst>
      <p:ext uri="{BB962C8B-B14F-4D97-AF65-F5344CB8AC3E}">
        <p14:creationId xmlns:p14="http://schemas.microsoft.com/office/powerpoint/2010/main" val="2821091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B7A66-B7EB-42C9-B5DD-873741A09959}"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B4569-3B6E-468D-B981-DA515F47BCE4}" type="slidenum">
              <a:rPr lang="en-US" smtClean="0"/>
              <a:t>‹#›</a:t>
            </a:fld>
            <a:endParaRPr lang="en-US"/>
          </a:p>
        </p:txBody>
      </p:sp>
    </p:spTree>
    <p:extLst>
      <p:ext uri="{BB962C8B-B14F-4D97-AF65-F5344CB8AC3E}">
        <p14:creationId xmlns:p14="http://schemas.microsoft.com/office/powerpoint/2010/main" val="233820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B4569-3B6E-468D-B981-DA515F47BCE4}" type="slidenum">
              <a:rPr lang="en-US" smtClean="0"/>
              <a:t>1</a:t>
            </a:fld>
            <a:endParaRPr lang="en-US"/>
          </a:p>
        </p:txBody>
      </p:sp>
    </p:spTree>
    <p:extLst>
      <p:ext uri="{BB962C8B-B14F-4D97-AF65-F5344CB8AC3E}">
        <p14:creationId xmlns:p14="http://schemas.microsoft.com/office/powerpoint/2010/main" val="34065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5/26/2022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76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5/26/2022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7969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5/26/2022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5464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5/26/2022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7289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5/26/2022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261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5/26/2022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0031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5/26/2022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0615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5/26/2022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2240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5/26/2022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845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5/26/2022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5653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5/26/2022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8926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5/26/2022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00395483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ng.com/ck/a?!&amp;&amp;p=63d30c2229631e2233d638bf5ce64151024adc1fa421f63c558f009ce9d08d80JmltdHM9MTY1MzU3NzU5NSZpZ3VpZD1mMTI1YTI0MC00Mzg4LTQ3NjYtOTlkNy03ZmM0YjgzMzdhZDEmaW5zaWQ9NTE3Nw&amp;ptn=3&amp;fclid=6ee4386b-dd05-11ec-90c6-524b6cf28253&amp;u=a1aHR0cHM6Ly93d3cucmNzYi5vcmcv&amp;ntb=1"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itn.hms.harvard.edu/flash/2018/vaccines-worlds-deadly-infectious-diseases-unlikel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am.ac.uk/research/news/focus-on-covid-19-deaths-in-under-65s-for-better-insights-into-infection-rates-across-populations" TargetMode="External"/><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picpedia.org/highway-signs/v/vaccine.html" TargetMode="External"/><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edical">
            <a:extLst>
              <a:ext uri="{FF2B5EF4-FFF2-40B4-BE49-F238E27FC236}">
                <a16:creationId xmlns:a16="http://schemas.microsoft.com/office/drawing/2014/main" id="{2BB476B7-BE3A-8475-77D8-54002F343414}"/>
              </a:ext>
            </a:extLst>
          </p:cNvPr>
          <p:cNvPicPr>
            <a:picLocks noChangeAspect="1"/>
          </p:cNvPicPr>
          <p:nvPr/>
        </p:nvPicPr>
        <p:blipFill rotWithShape="1">
          <a:blip r:embed="rId3"/>
          <a:srcRect l="9330" r="6297" b="-1"/>
          <a:stretch/>
        </p:blipFill>
        <p:spPr>
          <a:xfrm>
            <a:off x="3523488" y="10"/>
            <a:ext cx="8668512" cy="6857990"/>
          </a:xfrm>
          <a:prstGeom prst="rect">
            <a:avLst/>
          </a:prstGeom>
        </p:spPr>
      </p:pic>
      <p:sp>
        <p:nvSpPr>
          <p:cNvPr id="46" name="Rectangle 45">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477981" y="1122363"/>
            <a:ext cx="4023360" cy="3204134"/>
          </a:xfrm>
        </p:spPr>
        <p:txBody>
          <a:bodyPr anchor="b">
            <a:normAutofit/>
          </a:bodyPr>
          <a:lstStyle/>
          <a:p>
            <a:r>
              <a:rPr lang="en-US" sz="4800"/>
              <a:t>Vaccines</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477980" y="4872922"/>
            <a:ext cx="4023359" cy="1208141"/>
          </a:xfrm>
        </p:spPr>
        <p:txBody>
          <a:bodyPr vert="horz" lIns="91440" tIns="0" rIns="91440" bIns="45720" rtlCol="0">
            <a:normAutofit/>
          </a:bodyPr>
          <a:lstStyle/>
          <a:p>
            <a:r>
              <a:rPr lang="en-US" sz="2000"/>
              <a:t>By: Ashley Lainez</a:t>
            </a:r>
          </a:p>
        </p:txBody>
      </p:sp>
      <p:sp>
        <p:nvSpPr>
          <p:cNvPr id="48" name="Rectangle 4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8684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3EED-355C-D254-DC3A-46E08A6A44C7}"/>
              </a:ext>
            </a:extLst>
          </p:cNvPr>
          <p:cNvSpPr>
            <a:spLocks noGrp="1"/>
          </p:cNvSpPr>
          <p:nvPr>
            <p:ph type="title"/>
          </p:nvPr>
        </p:nvSpPr>
        <p:spPr/>
        <p:txBody>
          <a:bodyPr>
            <a:normAutofit/>
          </a:bodyPr>
          <a:lstStyle/>
          <a:p>
            <a:r>
              <a:rPr lang="en-US" b="0" dirty="0">
                <a:ea typeface="+mj-lt"/>
                <a:cs typeface="+mj-lt"/>
              </a:rPr>
              <a:t>Illustration: </a:t>
            </a:r>
            <a:endParaRPr lang="en-US" b="0" dirty="0"/>
          </a:p>
        </p:txBody>
      </p:sp>
      <p:pic>
        <p:nvPicPr>
          <p:cNvPr id="5" name="Picture 5" descr="A picture containing cake, indoor, birthday, decorated&#10;&#10;Description automatically generated">
            <a:extLst>
              <a:ext uri="{FF2B5EF4-FFF2-40B4-BE49-F238E27FC236}">
                <a16:creationId xmlns:a16="http://schemas.microsoft.com/office/drawing/2014/main" id="{9C42577B-D152-12C6-0D9D-9B7123382D5F}"/>
              </a:ext>
            </a:extLst>
          </p:cNvPr>
          <p:cNvPicPr>
            <a:picLocks noGrp="1" noChangeAspect="1"/>
          </p:cNvPicPr>
          <p:nvPr>
            <p:ph idx="1"/>
          </p:nvPr>
        </p:nvPicPr>
        <p:blipFill>
          <a:blip r:embed="rId2"/>
          <a:stretch>
            <a:fillRect/>
          </a:stretch>
        </p:blipFill>
        <p:spPr>
          <a:xfrm>
            <a:off x="4881637" y="1628311"/>
            <a:ext cx="6667500" cy="3857625"/>
          </a:xfrm>
        </p:spPr>
      </p:pic>
      <p:sp>
        <p:nvSpPr>
          <p:cNvPr id="4" name="Text Placeholder 3">
            <a:extLst>
              <a:ext uri="{FF2B5EF4-FFF2-40B4-BE49-F238E27FC236}">
                <a16:creationId xmlns:a16="http://schemas.microsoft.com/office/drawing/2014/main" id="{6B31523E-8301-D10F-5F6F-85C4C4A08912}"/>
              </a:ext>
            </a:extLst>
          </p:cNvPr>
          <p:cNvSpPr>
            <a:spLocks noGrp="1"/>
          </p:cNvSpPr>
          <p:nvPr>
            <p:ph type="body" sz="half" idx="2"/>
          </p:nvPr>
        </p:nvSpPr>
        <p:spPr/>
        <p:txBody>
          <a:bodyPr vert="horz" lIns="91440" tIns="45720" rIns="91440" bIns="45720" rtlCol="0" anchor="t">
            <a:normAutofit fontScale="92500" lnSpcReduction="20000"/>
          </a:bodyPr>
          <a:lstStyle/>
          <a:p>
            <a:r>
              <a:rPr lang="en-US" dirty="0">
                <a:ea typeface="+mn-lt"/>
                <a:cs typeface="+mn-lt"/>
              </a:rPr>
              <a:t>Coronavirus before and during soap action. </a:t>
            </a:r>
          </a:p>
          <a:p>
            <a:endParaRPr lang="en-US" dirty="0"/>
          </a:p>
          <a:p>
            <a:r>
              <a:rPr lang="en-US" dirty="0">
                <a:ea typeface="+mn-lt"/>
                <a:cs typeface="+mn-lt"/>
              </a:rPr>
              <a:t>Open links in new tab</a:t>
            </a:r>
            <a:endParaRPr lang="en-US" dirty="0"/>
          </a:p>
          <a:p>
            <a:endParaRPr lang="en-US"/>
          </a:p>
          <a:p>
            <a:r>
              <a:rPr lang="en-US" dirty="0">
                <a:hlinkClick r:id="rId3"/>
              </a:rPr>
              <a:t>RCSB PDB: Homepage</a:t>
            </a:r>
            <a:endParaRPr lang="en-US"/>
          </a:p>
          <a:p>
            <a:endParaRPr lang="en-US" dirty="0"/>
          </a:p>
          <a:p>
            <a:endParaRPr lang="en-US" dirty="0"/>
          </a:p>
        </p:txBody>
      </p:sp>
    </p:spTree>
    <p:extLst>
      <p:ext uri="{BB962C8B-B14F-4D97-AF65-F5344CB8AC3E}">
        <p14:creationId xmlns:p14="http://schemas.microsoft.com/office/powerpoint/2010/main" val="354616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Rectangle 4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4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6F1D84-CA81-081F-F787-26C60CA8CBBB}"/>
              </a:ext>
            </a:extLst>
          </p:cNvPr>
          <p:cNvPicPr>
            <a:picLocks noChangeAspect="1"/>
          </p:cNvPicPr>
          <p:nvPr/>
        </p:nvPicPr>
        <p:blipFill rotWithShape="1">
          <a:blip r:embed="rId2"/>
          <a:srcRect t="12561" r="-2" b="2822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8">
            <a:extLst>
              <a:ext uri="{FF2B5EF4-FFF2-40B4-BE49-F238E27FC236}">
                <a16:creationId xmlns:a16="http://schemas.microsoft.com/office/drawing/2014/main" id="{BF7894AC-48BC-C5FB-D9C6-F37DA2CA5C8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50" r="-2" b="1095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50" name="Freeform: Shape 4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2" name="Freeform: Shape 5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9DE39D-8C73-EE77-1655-F6A968D9FA7D}"/>
              </a:ext>
            </a:extLst>
          </p:cNvPr>
          <p:cNvSpPr txBox="1"/>
          <p:nvPr/>
        </p:nvSpPr>
        <p:spPr>
          <a:xfrm>
            <a:off x="438912" y="2512611"/>
            <a:ext cx="4832803" cy="366435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10000"/>
              </a:lnSpc>
              <a:spcAft>
                <a:spcPts val="600"/>
              </a:spcAft>
              <a:buFont typeface="Arial" panose="020B0604020202020204" pitchFamily="34" charset="0"/>
              <a:buChar char="•"/>
            </a:pPr>
            <a:r>
              <a:rPr lang="en-US" dirty="0"/>
              <a:t>Every day, it seems, there are news reports or rumors suggesting that vaccines may cause death or autism or myriad other unfortunate results.</a:t>
            </a:r>
          </a:p>
          <a:p>
            <a:pPr indent="-228600" defTabSz="914400">
              <a:lnSpc>
                <a:spcPct val="110000"/>
              </a:lnSpc>
              <a:spcAft>
                <a:spcPts val="600"/>
              </a:spcAft>
              <a:buFont typeface="Arial" panose="020B0604020202020204" pitchFamily="34" charset="0"/>
              <a:buChar char="•"/>
            </a:pPr>
            <a:r>
              <a:rPr lang="en-US" dirty="0">
                <a:ea typeface="+mn-lt"/>
                <a:cs typeface="+mn-lt"/>
              </a:rPr>
              <a:t>And as they hold their children to receive shots or vaccine boosters, parents know that their child is at some risk. </a:t>
            </a:r>
            <a:endParaRPr lang="en-US" dirty="0"/>
          </a:p>
        </p:txBody>
      </p:sp>
      <p:sp>
        <p:nvSpPr>
          <p:cNvPr id="9" name="TextBox 8">
            <a:extLst>
              <a:ext uri="{FF2B5EF4-FFF2-40B4-BE49-F238E27FC236}">
                <a16:creationId xmlns:a16="http://schemas.microsoft.com/office/drawing/2014/main" id="{5AFE6CA3-645E-2C7C-0C86-647029260531}"/>
              </a:ext>
            </a:extLst>
          </p:cNvPr>
          <p:cNvSpPr txBox="1"/>
          <p:nvPr/>
        </p:nvSpPr>
        <p:spPr>
          <a:xfrm>
            <a:off x="9359173" y="6657945"/>
            <a:ext cx="283282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42649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5">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6" name="Rectangle 27">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29">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3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olyp, coelenterate&#10;&#10;Description automatically generated">
            <a:extLst>
              <a:ext uri="{FF2B5EF4-FFF2-40B4-BE49-F238E27FC236}">
                <a16:creationId xmlns:a16="http://schemas.microsoft.com/office/drawing/2014/main" id="{5ECB46D8-B1CC-229F-7942-7F4657D0C57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545" r="20827" b="-1"/>
          <a:stretch/>
        </p:blipFill>
        <p:spPr>
          <a:xfrm>
            <a:off x="3522468" y="10"/>
            <a:ext cx="8669532" cy="6857990"/>
          </a:xfrm>
          <a:prstGeom prst="rect">
            <a:avLst/>
          </a:prstGeom>
        </p:spPr>
      </p:pic>
      <p:sp>
        <p:nvSpPr>
          <p:cNvPr id="49" name="Rectangle 33">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5F3874-7F51-4312-165C-3EFDDDBED3B6}"/>
              </a:ext>
            </a:extLst>
          </p:cNvPr>
          <p:cNvSpPr>
            <a:spLocks noGrp="1"/>
          </p:cNvSpPr>
          <p:nvPr>
            <p:ph type="title"/>
          </p:nvPr>
        </p:nvSpPr>
        <p:spPr>
          <a:xfrm>
            <a:off x="371094" y="1161288"/>
            <a:ext cx="3438144" cy="1124712"/>
          </a:xfrm>
        </p:spPr>
        <p:txBody>
          <a:bodyPr vert="horz" lIns="91440" tIns="45720" rIns="91440" bIns="45720" rtlCol="0" anchor="b">
            <a:noAutofit/>
          </a:bodyPr>
          <a:lstStyle/>
          <a:p>
            <a:pPr>
              <a:lnSpc>
                <a:spcPct val="90000"/>
              </a:lnSpc>
            </a:pPr>
            <a:r>
              <a:rPr lang="en-US" sz="4000" b="0" dirty="0"/>
              <a:t>COVID-19</a:t>
            </a:r>
            <a:endParaRPr lang="en-US" sz="1200" b="0" dirty="0"/>
          </a:p>
        </p:txBody>
      </p:sp>
      <p:sp>
        <p:nvSpPr>
          <p:cNvPr id="50" name="Rectangle 3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3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03D7138B-1BCA-AE4F-3F83-1CE42D04D437}"/>
              </a:ext>
            </a:extLst>
          </p:cNvPr>
          <p:cNvSpPr>
            <a:spLocks noGrp="1"/>
          </p:cNvSpPr>
          <p:nvPr>
            <p:ph type="body" sz="half" idx="2"/>
          </p:nvPr>
        </p:nvSpPr>
        <p:spPr>
          <a:xfrm>
            <a:off x="371094" y="2718054"/>
            <a:ext cx="3438906" cy="3207258"/>
          </a:xfrm>
        </p:spPr>
        <p:txBody>
          <a:bodyPr vert="horz" lIns="91440" tIns="45720" rIns="91440" bIns="45720" rtlCol="0" anchor="t">
            <a:normAutofit lnSpcReduction="10000"/>
          </a:bodyPr>
          <a:lstStyle/>
          <a:p>
            <a:pPr marL="57150" indent="-285750">
              <a:buFont typeface="Arial" panose="020B0604020202020204" pitchFamily="34" charset="0"/>
              <a:buChar char="•"/>
            </a:pPr>
            <a:r>
              <a:rPr lang="en-US" sz="1700" b="1" dirty="0">
                <a:ea typeface="+mn-lt"/>
                <a:cs typeface="+mn-lt"/>
              </a:rPr>
              <a:t>acute disease in humans caused by a </a:t>
            </a:r>
            <a:r>
              <a:rPr lang="en-US" sz="1700" dirty="0">
                <a:ea typeface="+mn-lt"/>
                <a:cs typeface="+mn-lt"/>
              </a:rPr>
              <a:t>coronavirus, which is characterized mainly by fever and cough and is capable of progressing to severe symptoms and in some cases death, especially in older people and those with underlying health conditions. It was originally identified in China in 2019 and became pandemic in 2020.</a:t>
            </a:r>
          </a:p>
          <a:p>
            <a:pPr indent="-228600">
              <a:buFont typeface="Arial" panose="020B0604020202020204" pitchFamily="34" charset="0"/>
              <a:buChar char="•"/>
            </a:pPr>
            <a:endParaRPr lang="en-US" sz="1700" dirty="0"/>
          </a:p>
        </p:txBody>
      </p:sp>
      <p:sp>
        <p:nvSpPr>
          <p:cNvPr id="6" name="TextBox 5">
            <a:extLst>
              <a:ext uri="{FF2B5EF4-FFF2-40B4-BE49-F238E27FC236}">
                <a16:creationId xmlns:a16="http://schemas.microsoft.com/office/drawing/2014/main" id="{807DDD0D-311E-E164-C72C-1EFA2E2651A9}"/>
              </a:ext>
            </a:extLst>
          </p:cNvPr>
          <p:cNvSpPr txBox="1"/>
          <p:nvPr/>
        </p:nvSpPr>
        <p:spPr>
          <a:xfrm>
            <a:off x="9682980" y="6657945"/>
            <a:ext cx="250902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95899286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2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2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 picture containing text, sky, outdoor, sign&#10;&#10;Description automatically generated">
            <a:extLst>
              <a:ext uri="{FF2B5EF4-FFF2-40B4-BE49-F238E27FC236}">
                <a16:creationId xmlns:a16="http://schemas.microsoft.com/office/drawing/2014/main" id="{C72E5D92-59EC-1DEE-4342-D425BBEE6B45}"/>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0588" b="4185"/>
          <a:stretch/>
        </p:blipFill>
        <p:spPr>
          <a:xfrm>
            <a:off x="20" y="10"/>
            <a:ext cx="12191979" cy="6857990"/>
          </a:xfrm>
          <a:prstGeom prst="rect">
            <a:avLst/>
          </a:prstGeom>
        </p:spPr>
      </p:pic>
      <p:sp>
        <p:nvSpPr>
          <p:cNvPr id="2" name="Title 1">
            <a:extLst>
              <a:ext uri="{FF2B5EF4-FFF2-40B4-BE49-F238E27FC236}">
                <a16:creationId xmlns:a16="http://schemas.microsoft.com/office/drawing/2014/main" id="{EBF57E5E-0AFF-DA08-B1C0-B4FA96594287}"/>
              </a:ext>
            </a:extLst>
          </p:cNvPr>
          <p:cNvSpPr>
            <a:spLocks noGrp="1"/>
          </p:cNvSpPr>
          <p:nvPr>
            <p:ph type="title"/>
          </p:nvPr>
        </p:nvSpPr>
        <p:spPr>
          <a:xfrm>
            <a:off x="841249" y="941832"/>
            <a:ext cx="10506456" cy="2057400"/>
          </a:xfrm>
        </p:spPr>
        <p:txBody>
          <a:bodyPr vert="horz" lIns="91440" tIns="45720" rIns="91440" bIns="45720" rtlCol="0" anchor="b">
            <a:normAutofit/>
          </a:bodyPr>
          <a:lstStyle/>
          <a:p>
            <a:pPr>
              <a:lnSpc>
                <a:spcPct val="90000"/>
              </a:lnSpc>
            </a:pPr>
            <a:r>
              <a:rPr lang="en-US" sz="5000" dirty="0"/>
              <a:t>COVID-19 vaccine</a:t>
            </a:r>
            <a:endParaRPr lang="en-US" dirty="0"/>
          </a:p>
        </p:txBody>
      </p:sp>
      <p:sp>
        <p:nvSpPr>
          <p:cNvPr id="4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EE3D4AB-FEBC-F01A-FBD8-0C67E6DA8F22}"/>
              </a:ext>
            </a:extLst>
          </p:cNvPr>
          <p:cNvSpPr>
            <a:spLocks noGrp="1"/>
          </p:cNvSpPr>
          <p:nvPr>
            <p:ph type="body" sz="half" idx="2"/>
          </p:nvPr>
        </p:nvSpPr>
        <p:spPr>
          <a:xfrm>
            <a:off x="841248" y="3502152"/>
            <a:ext cx="10506456" cy="2670048"/>
          </a:xfrm>
        </p:spPr>
        <p:txBody>
          <a:bodyPr vert="horz" lIns="91440" tIns="45720" rIns="91440" bIns="45720" rtlCol="0">
            <a:normAutofit/>
          </a:bodyPr>
          <a:lstStyle/>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p:txBody>
      </p:sp>
      <p:sp>
        <p:nvSpPr>
          <p:cNvPr id="7" name="TextBox 6">
            <a:extLst>
              <a:ext uri="{FF2B5EF4-FFF2-40B4-BE49-F238E27FC236}">
                <a16:creationId xmlns:a16="http://schemas.microsoft.com/office/drawing/2014/main" id="{E9D46886-A6FD-D791-D9CA-5D5107A0313D}"/>
              </a:ext>
            </a:extLst>
          </p:cNvPr>
          <p:cNvSpPr txBox="1"/>
          <p:nvPr/>
        </p:nvSpPr>
        <p:spPr>
          <a:xfrm>
            <a:off x="9525885" y="6657945"/>
            <a:ext cx="266611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9766915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picture containing text&#10;&#10;Description automatically generated">
            <a:extLst>
              <a:ext uri="{FF2B5EF4-FFF2-40B4-BE49-F238E27FC236}">
                <a16:creationId xmlns:a16="http://schemas.microsoft.com/office/drawing/2014/main" id="{F484ABB6-DC4A-7BB0-3E00-509E53F5ADC3}"/>
              </a:ext>
            </a:extLst>
          </p:cNvPr>
          <p:cNvPicPr>
            <a:picLocks noChangeAspect="1"/>
          </p:cNvPicPr>
          <p:nvPr/>
        </p:nvPicPr>
        <p:blipFill rotWithShape="1">
          <a:blip r:embed="rId2"/>
          <a:srcRect t="8900" r="-1" b="22438"/>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107559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3141C-448D-BB82-E6B8-C5A5983E3664}"/>
              </a:ext>
            </a:extLst>
          </p:cNvPr>
          <p:cNvSpPr>
            <a:spLocks noGrp="1"/>
          </p:cNvSpPr>
          <p:nvPr>
            <p:ph type="title"/>
          </p:nvPr>
        </p:nvSpPr>
        <p:spPr>
          <a:xfrm>
            <a:off x="429768" y="411480"/>
            <a:ext cx="11201400" cy="1106424"/>
          </a:xfrm>
        </p:spPr>
        <p:txBody>
          <a:bodyPr vert="horz" lIns="91440" tIns="45720" rIns="91440" bIns="45720" rtlCol="0" anchor="ctr">
            <a:normAutofit/>
          </a:bodyPr>
          <a:lstStyle/>
          <a:p>
            <a:pPr>
              <a:lnSpc>
                <a:spcPct val="90000"/>
              </a:lnSpc>
            </a:pPr>
            <a:r>
              <a:rPr lang="en-US" sz="3600"/>
              <a:t>Messenger RNA (mRNA) vaccine</a:t>
            </a:r>
          </a:p>
        </p:txBody>
      </p:sp>
      <p:sp>
        <p:nvSpPr>
          <p:cNvPr id="19" name="Rectangle 18">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diagram&#10;&#10;Description automatically generated">
            <a:extLst>
              <a:ext uri="{FF2B5EF4-FFF2-40B4-BE49-F238E27FC236}">
                <a16:creationId xmlns:a16="http://schemas.microsoft.com/office/drawing/2014/main" id="{87418575-4ABA-F461-76E3-8F6A34DE6FF5}"/>
              </a:ext>
            </a:extLst>
          </p:cNvPr>
          <p:cNvPicPr>
            <a:picLocks noGrp="1" noChangeAspect="1"/>
          </p:cNvPicPr>
          <p:nvPr>
            <p:ph type="pic" idx="1"/>
          </p:nvPr>
        </p:nvPicPr>
        <p:blipFill rotWithShape="1">
          <a:blip r:embed="rId2"/>
          <a:srcRect t="1529" b="1529"/>
          <a:stretch/>
        </p:blipFill>
        <p:spPr>
          <a:xfrm>
            <a:off x="511130" y="1719072"/>
            <a:ext cx="6539828" cy="4517136"/>
          </a:xfrm>
          <a:prstGeom prst="rect">
            <a:avLst/>
          </a:prstGeom>
        </p:spPr>
      </p:pic>
      <p:sp useBgFill="1">
        <p:nvSpPr>
          <p:cNvPr id="21" name="Rectangle 20">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CB7F166-16A4-3223-D502-3CAE536C781C}"/>
              </a:ext>
            </a:extLst>
          </p:cNvPr>
          <p:cNvSpPr>
            <a:spLocks noGrp="1"/>
          </p:cNvSpPr>
          <p:nvPr>
            <p:ph type="body" sz="half" idx="2"/>
          </p:nvPr>
        </p:nvSpPr>
        <p:spPr>
          <a:xfrm>
            <a:off x="7938752" y="2020824"/>
            <a:ext cx="3455097" cy="3959352"/>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300"/>
              <a:t>This type of vaccine uses genetically engineered mRNA to give your cells instructions for how to make the S protein found on the surface of the COVID-19 virus. After vaccination, your muscle cells begin making the S protein pieces and displaying them on cell surfaces. This causes your body to create antibodies. If you later become infected with the COVID-19 virus, these antibodies will fight the virus.</a:t>
            </a:r>
          </a:p>
          <a:p>
            <a:pPr indent="-228600">
              <a:lnSpc>
                <a:spcPct val="100000"/>
              </a:lnSpc>
              <a:buFont typeface="Arial" panose="020B0604020202020204" pitchFamily="34" charset="0"/>
              <a:buChar char="•"/>
            </a:pPr>
            <a:r>
              <a:rPr lang="en-US" sz="1300"/>
              <a:t>After delivering instructions, the mRNA is immediately broken down. It never enters the nucleus of your cells, where your DNA is kept. Both the Pfizer-BioNTech and the Moderna COVID-19 vaccines use mRNA</a:t>
            </a:r>
          </a:p>
          <a:p>
            <a:pPr indent="-228600">
              <a:lnSpc>
                <a:spcPct val="100000"/>
              </a:lnSpc>
              <a:buFont typeface="Arial" panose="020B0604020202020204" pitchFamily="34" charset="0"/>
              <a:buChar char="•"/>
            </a:pPr>
            <a:endParaRPr lang="en-US" sz="1300"/>
          </a:p>
        </p:txBody>
      </p:sp>
      <p:sp>
        <p:nvSpPr>
          <p:cNvPr id="6" name="TextBox 5">
            <a:extLst>
              <a:ext uri="{FF2B5EF4-FFF2-40B4-BE49-F238E27FC236}">
                <a16:creationId xmlns:a16="http://schemas.microsoft.com/office/drawing/2014/main" id="{8B5D728A-F950-04BA-8F05-CCE69B0281B2}"/>
              </a:ext>
            </a:extLst>
          </p:cNvPr>
          <p:cNvSpPr txBox="1"/>
          <p:nvPr/>
        </p:nvSpPr>
        <p:spPr>
          <a:xfrm>
            <a:off x="2078966" y="4710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230097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5E0-D0A1-D764-D947-8503F6EB301E}"/>
              </a:ext>
            </a:extLst>
          </p:cNvPr>
          <p:cNvSpPr>
            <a:spLocks noGrp="1"/>
          </p:cNvSpPr>
          <p:nvPr>
            <p:ph type="title"/>
          </p:nvPr>
        </p:nvSpPr>
        <p:spPr>
          <a:xfrm>
            <a:off x="868680" y="1709928"/>
            <a:ext cx="3099816" cy="1566154"/>
          </a:xfrm>
        </p:spPr>
        <p:txBody>
          <a:bodyPr vert="horz" lIns="91440" tIns="45720" rIns="91440" bIns="45720" rtlCol="0" anchor="t">
            <a:noAutofit/>
          </a:bodyPr>
          <a:lstStyle/>
          <a:p>
            <a:endParaRPr lang="en-US" sz="3200"/>
          </a:p>
          <a:p>
            <a:endParaRPr lang="en-US" sz="3200" dirty="0"/>
          </a:p>
        </p:txBody>
      </p:sp>
      <p:pic>
        <p:nvPicPr>
          <p:cNvPr id="5" name="Picture 5" descr="Shape&#10;&#10;Description automatically generated">
            <a:extLst>
              <a:ext uri="{FF2B5EF4-FFF2-40B4-BE49-F238E27FC236}">
                <a16:creationId xmlns:a16="http://schemas.microsoft.com/office/drawing/2014/main" id="{08164ADC-0AFB-F2C1-4F4E-3D8D41215629}"/>
              </a:ext>
            </a:extLst>
          </p:cNvPr>
          <p:cNvPicPr>
            <a:picLocks noGrp="1" noChangeAspect="1"/>
          </p:cNvPicPr>
          <p:nvPr>
            <p:ph type="pic" idx="1"/>
          </p:nvPr>
        </p:nvPicPr>
        <p:blipFill rotWithShape="1">
          <a:blip r:embed="rId2"/>
          <a:srcRect t="18885" b="18885"/>
          <a:stretch/>
        </p:blipFill>
        <p:spPr>
          <a:xfrm>
            <a:off x="6236255" y="1161288"/>
            <a:ext cx="4187857" cy="4645152"/>
          </a:xfrm>
        </p:spPr>
      </p:pic>
      <p:sp>
        <p:nvSpPr>
          <p:cNvPr id="4" name="Text Placeholder 3">
            <a:extLst>
              <a:ext uri="{FF2B5EF4-FFF2-40B4-BE49-F238E27FC236}">
                <a16:creationId xmlns:a16="http://schemas.microsoft.com/office/drawing/2014/main" id="{FAD2013E-D1A1-ED46-0FD7-2E721E562098}"/>
              </a:ext>
            </a:extLst>
          </p:cNvPr>
          <p:cNvSpPr>
            <a:spLocks noGrp="1"/>
          </p:cNvSpPr>
          <p:nvPr>
            <p:ph type="body" sz="half" idx="2"/>
          </p:nvPr>
        </p:nvSpPr>
        <p:spPr/>
        <p:txBody>
          <a:bodyPr vert="horz" lIns="91440" tIns="45720" rIns="91440" bIns="45720" rtlCol="0" anchor="t">
            <a:normAutofit/>
          </a:bodyPr>
          <a:lstStyle/>
          <a:p>
            <a:pPr>
              <a:lnSpc>
                <a:spcPct val="100000"/>
              </a:lnSpc>
              <a:spcBef>
                <a:spcPct val="0"/>
              </a:spcBef>
            </a:pPr>
            <a:r>
              <a:rPr lang="en-US" dirty="0">
                <a:ea typeface="+mn-lt"/>
                <a:cs typeface="+mn-lt"/>
              </a:rPr>
              <a:t>Structure of novel coronavirus spike receptor-binding domain complexed with its receptor ACE2</a:t>
            </a:r>
          </a:p>
          <a:p>
            <a:pPr>
              <a:lnSpc>
                <a:spcPct val="100000"/>
              </a:lnSpc>
              <a:spcBef>
                <a:spcPct val="0"/>
              </a:spcBef>
            </a:pPr>
            <a:endParaRPr lang="en-US" dirty="0">
              <a:ea typeface="+mn-lt"/>
              <a:cs typeface="+mn-lt"/>
            </a:endParaRPr>
          </a:p>
          <a:p>
            <a:pPr>
              <a:lnSpc>
                <a:spcPct val="100000"/>
              </a:lnSpc>
              <a:spcBef>
                <a:spcPct val="0"/>
              </a:spcBef>
            </a:pPr>
            <a:endParaRPr lang="en-US" dirty="0">
              <a:ea typeface="+mn-lt"/>
              <a:cs typeface="+mn-lt"/>
            </a:endParaRPr>
          </a:p>
          <a:p>
            <a:pPr>
              <a:lnSpc>
                <a:spcPct val="100000"/>
              </a:lnSpc>
              <a:spcBef>
                <a:spcPct val="0"/>
              </a:spcBef>
            </a:pPr>
            <a:endParaRPr lang="en-US" dirty="0">
              <a:ea typeface="+mn-lt"/>
              <a:cs typeface="+mn-lt"/>
            </a:endParaRPr>
          </a:p>
          <a:p>
            <a:endParaRPr lang="en-US" dirty="0"/>
          </a:p>
        </p:txBody>
      </p:sp>
      <p:sp>
        <p:nvSpPr>
          <p:cNvPr id="6" name="TextBox 5">
            <a:extLst>
              <a:ext uri="{FF2B5EF4-FFF2-40B4-BE49-F238E27FC236}">
                <a16:creationId xmlns:a16="http://schemas.microsoft.com/office/drawing/2014/main" id="{0EFE2ACB-F81C-7B73-8CD2-F1D3EC73A36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t>
            </a:r>
          </a:p>
        </p:txBody>
      </p:sp>
      <p:sp>
        <p:nvSpPr>
          <p:cNvPr id="7" name="TextBox 6">
            <a:extLst>
              <a:ext uri="{FF2B5EF4-FFF2-40B4-BE49-F238E27FC236}">
                <a16:creationId xmlns:a16="http://schemas.microsoft.com/office/drawing/2014/main" id="{15D2636A-4789-7DB9-280A-30BA757FB7F4}"/>
              </a:ext>
            </a:extLst>
          </p:cNvPr>
          <p:cNvSpPr txBox="1"/>
          <p:nvPr/>
        </p:nvSpPr>
        <p:spPr>
          <a:xfrm>
            <a:off x="957532" y="18345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8" name="TextBox 7">
            <a:extLst>
              <a:ext uri="{FF2B5EF4-FFF2-40B4-BE49-F238E27FC236}">
                <a16:creationId xmlns:a16="http://schemas.microsoft.com/office/drawing/2014/main" id="{FD036829-9233-F1D8-6DBD-EE57CF1A60D5}"/>
              </a:ext>
            </a:extLst>
          </p:cNvPr>
          <p:cNvSpPr txBox="1"/>
          <p:nvPr/>
        </p:nvSpPr>
        <p:spPr>
          <a:xfrm>
            <a:off x="957532" y="1705155"/>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6LZG</a:t>
            </a:r>
          </a:p>
        </p:txBody>
      </p:sp>
    </p:spTree>
    <p:extLst>
      <p:ext uri="{BB962C8B-B14F-4D97-AF65-F5344CB8AC3E}">
        <p14:creationId xmlns:p14="http://schemas.microsoft.com/office/powerpoint/2010/main" val="270126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1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17">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9">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3C3DE99-E180-48F2-265E-5A1C337E64EE}"/>
              </a:ext>
            </a:extLst>
          </p:cNvPr>
          <p:cNvSpPr>
            <a:spLocks noGrp="1"/>
          </p:cNvSpPr>
          <p:nvPr>
            <p:ph type="title"/>
          </p:nvPr>
        </p:nvSpPr>
        <p:spPr>
          <a:xfrm>
            <a:off x="1115568" y="548640"/>
            <a:ext cx="10168128" cy="1179576"/>
          </a:xfrm>
        </p:spPr>
        <p:txBody>
          <a:bodyPr vert="horz" lIns="91440" tIns="45720" rIns="91440" bIns="45720" rtlCol="0" anchor="ctr">
            <a:normAutofit/>
          </a:bodyPr>
          <a:lstStyle/>
          <a:p>
            <a:pPr>
              <a:lnSpc>
                <a:spcPct val="90000"/>
              </a:lnSpc>
            </a:pPr>
            <a:r>
              <a:rPr lang="en-US" sz="4000" b="0"/>
              <a:t>Illustration: </a:t>
            </a:r>
          </a:p>
        </p:txBody>
      </p:sp>
      <p:sp>
        <p:nvSpPr>
          <p:cNvPr id="24" name="Rectangle 23">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2EEA3A49-B19D-3D29-6065-B25E1E2C91AE}"/>
              </a:ext>
            </a:extLst>
          </p:cNvPr>
          <p:cNvPicPr>
            <a:picLocks noGrp="1" noChangeAspect="1"/>
          </p:cNvPicPr>
          <p:nvPr>
            <p:ph type="pic" idx="1"/>
          </p:nvPr>
        </p:nvPicPr>
        <p:blipFill rotWithShape="1">
          <a:blip r:embed="rId2"/>
          <a:srcRect l="1805" r="1803" b="-2"/>
          <a:stretch/>
        </p:blipFill>
        <p:spPr>
          <a:xfrm>
            <a:off x="908304" y="2478024"/>
            <a:ext cx="6009855" cy="3694176"/>
          </a:xfrm>
          <a:prstGeom prst="rect">
            <a:avLst/>
          </a:prstGeom>
        </p:spPr>
      </p:pic>
      <p:sp>
        <p:nvSpPr>
          <p:cNvPr id="6" name="Text Placeholder 5">
            <a:extLst>
              <a:ext uri="{FF2B5EF4-FFF2-40B4-BE49-F238E27FC236}">
                <a16:creationId xmlns:a16="http://schemas.microsoft.com/office/drawing/2014/main" id="{13C82307-C4DF-6039-C4A5-8D4FD340C784}"/>
              </a:ext>
            </a:extLst>
          </p:cNvPr>
          <p:cNvSpPr>
            <a:spLocks noGrp="1"/>
          </p:cNvSpPr>
          <p:nvPr>
            <p:ph type="body" sz="half" idx="2"/>
          </p:nvPr>
        </p:nvSpPr>
        <p:spPr>
          <a:xfrm>
            <a:off x="7411453" y="2478024"/>
            <a:ext cx="3872243" cy="3694176"/>
          </a:xfrm>
        </p:spPr>
        <p:txBody>
          <a:bodyPr vert="horz" lIns="91440" tIns="45720" rIns="91440" bIns="45720" rtlCol="0" anchor="ctr">
            <a:normAutofit/>
          </a:bodyPr>
          <a:lstStyle/>
          <a:p>
            <a:pPr indent="-228600">
              <a:buFont typeface="Arial" panose="020B0604020202020204" pitchFamily="34" charset="0"/>
              <a:buChar char="•"/>
            </a:pPr>
            <a:endParaRPr lang="en-US"/>
          </a:p>
          <a:p>
            <a:r>
              <a:rPr lang="en-US" dirty="0">
                <a:ea typeface="+mn-lt"/>
                <a:cs typeface="+mn-lt"/>
              </a:rPr>
              <a:t>Molecular view of soap and water.</a:t>
            </a:r>
          </a:p>
          <a:p>
            <a:endParaRPr lang="en-US" dirty="0"/>
          </a:p>
        </p:txBody>
      </p:sp>
    </p:spTree>
    <p:extLst>
      <p:ext uri="{BB962C8B-B14F-4D97-AF65-F5344CB8AC3E}">
        <p14:creationId xmlns:p14="http://schemas.microsoft.com/office/powerpoint/2010/main" val="269583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A9BCD461-E825-5CF0-9761-6AB9D2EA8B3B}"/>
              </a:ext>
            </a:extLst>
          </p:cNvPr>
          <p:cNvSpPr>
            <a:spLocks noGrp="1"/>
          </p:cNvSpPr>
          <p:nvPr>
            <p:ph type="title"/>
          </p:nvPr>
        </p:nvSpPr>
        <p:spPr>
          <a:xfrm>
            <a:off x="371094" y="1161288"/>
            <a:ext cx="3438144" cy="1239012"/>
          </a:xfrm>
        </p:spPr>
        <p:txBody>
          <a:bodyPr vert="horz" lIns="91440" tIns="45720" rIns="91440" bIns="45720" rtlCol="0" anchor="ctr">
            <a:normAutofit/>
          </a:bodyPr>
          <a:lstStyle/>
          <a:p>
            <a:pPr>
              <a:lnSpc>
                <a:spcPct val="90000"/>
              </a:lnSpc>
            </a:pPr>
            <a:r>
              <a:rPr lang="en-US" sz="2800" b="0" dirty="0">
                <a:ea typeface="+mj-lt"/>
                <a:cs typeface="+mj-lt"/>
              </a:rPr>
              <a:t>Illustration: </a:t>
            </a:r>
            <a:endParaRPr lang="en-US" sz="2800" b="0" dirty="0"/>
          </a:p>
        </p:txBody>
      </p:sp>
      <p:sp>
        <p:nvSpPr>
          <p:cNvPr id="22" name="Rectangle 2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 Placeholder 3">
            <a:extLst>
              <a:ext uri="{FF2B5EF4-FFF2-40B4-BE49-F238E27FC236}">
                <a16:creationId xmlns:a16="http://schemas.microsoft.com/office/drawing/2014/main" id="{4EF8C708-D354-9AE3-D414-BD2509A53601}"/>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marL="57150" indent="-285750">
              <a:buFont typeface="Arial" panose="020B0604020202020204" pitchFamily="34" charset="0"/>
              <a:buChar char="•"/>
            </a:pPr>
            <a:r>
              <a:rPr lang="en-US" sz="1700" dirty="0">
                <a:ea typeface="+mn-lt"/>
                <a:cs typeface="+mn-lt"/>
              </a:rPr>
              <a:t>Soap attacking the lipid bilayer membrane of coronavirus.</a:t>
            </a:r>
          </a:p>
          <a:p>
            <a:pPr indent="-228600">
              <a:buFont typeface="Arial" panose="020B0604020202020204" pitchFamily="34" charset="0"/>
              <a:buChar char="•"/>
            </a:pPr>
            <a:endParaRPr lang="en-US" sz="1700" dirty="0"/>
          </a:p>
        </p:txBody>
      </p:sp>
      <p:pic>
        <p:nvPicPr>
          <p:cNvPr id="5" name="Picture 5" descr="A picture containing text, tree, colorful&#10;&#10;Description automatically generated">
            <a:extLst>
              <a:ext uri="{FF2B5EF4-FFF2-40B4-BE49-F238E27FC236}">
                <a16:creationId xmlns:a16="http://schemas.microsoft.com/office/drawing/2014/main" id="{E0092191-C22F-0B3A-8870-E537F2A4FE30}"/>
              </a:ext>
            </a:extLst>
          </p:cNvPr>
          <p:cNvPicPr>
            <a:picLocks noGrp="1" noChangeAspect="1"/>
          </p:cNvPicPr>
          <p:nvPr>
            <p:ph type="pic" idx="1"/>
          </p:nvPr>
        </p:nvPicPr>
        <p:blipFill rotWithShape="1">
          <a:blip r:embed="rId2"/>
          <a:srcRect l="7159" r="7159"/>
          <a:stretch/>
        </p:blipFill>
        <p:spPr>
          <a:xfrm>
            <a:off x="4901184" y="1085972"/>
            <a:ext cx="6922008" cy="4786639"/>
          </a:xfrm>
          <a:prstGeom prst="rect">
            <a:avLst/>
          </a:prstGeom>
        </p:spPr>
      </p:pic>
    </p:spTree>
    <p:extLst>
      <p:ext uri="{BB962C8B-B14F-4D97-AF65-F5344CB8AC3E}">
        <p14:creationId xmlns:p14="http://schemas.microsoft.com/office/powerpoint/2010/main" val="929021547"/>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C683C-DA35-4A0E-ADD0-CC297892D8C4}">
  <ds:schemaRefs>
    <ds:schemaRef ds:uri="http://schemas.microsoft.com/sharepoint/v3/contenttype/forms"/>
  </ds:schemaRefs>
</ds:datastoreItem>
</file>

<file path=customXml/itemProps2.xml><?xml version="1.0" encoding="utf-8"?>
<ds:datastoreItem xmlns:ds="http://schemas.openxmlformats.org/officeDocument/2006/customXml" ds:itemID="{3C239BB0-53B8-40A5-8BB9-15D2ED1AEBC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E480F86-A978-4060-BF60-56AAB322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1</Words>
  <Application>Microsoft Office PowerPoint</Application>
  <PresentationFormat>Widescreen</PresentationFormat>
  <Paragraphs>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AccentBoxVTI</vt:lpstr>
      <vt:lpstr>Vaccines</vt:lpstr>
      <vt:lpstr>PowerPoint Presentation</vt:lpstr>
      <vt:lpstr>COVID-19</vt:lpstr>
      <vt:lpstr>COVID-19 vaccine</vt:lpstr>
      <vt:lpstr>PowerPoint Presentation</vt:lpstr>
      <vt:lpstr>Messenger RNA (mRNA) vaccine</vt:lpstr>
      <vt:lpstr> </vt:lpstr>
      <vt:lpstr>Illustration: </vt:lpstr>
      <vt:lpstr>Illustration: </vt:lpstr>
      <vt:lpstr>Illustration: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180</cp:revision>
  <dcterms:created xsi:type="dcterms:W3CDTF">2022-05-11T14:59:01Z</dcterms:created>
  <dcterms:modified xsi:type="dcterms:W3CDTF">2022-05-26T15:12:09Z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