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4" r:id="rId8"/>
    <p:sldId id="265" r:id="rId9"/>
    <p:sldId id="269" r:id="rId10"/>
    <p:sldId id="267" r:id="rId11"/>
    <p:sldId id="268" r:id="rId12"/>
    <p:sldId id="266" r:id="rId13"/>
    <p:sldId id="259" r:id="rId14"/>
    <p:sldId id="260" r:id="rId15"/>
    <p:sldId id="261" r:id="rId16"/>
    <p:sldId id="263" r:id="rId17"/>
    <p:sldId id="262" r:id="rId18"/>
    <p:sldId id="270"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77C7E-148E-4095-9092-5F34454287F1}" v="587" dt="2022-05-20T17:12:19.121"/>
    <p1510:client id="{4E7A6E48-B8B1-46B8-B1CF-22C3CCC55D8C}" v="65" dt="2022-05-18T17:18:11.583"/>
    <p1510:client id="{BBD078F0-2DC7-410F-964A-8F0422F68F96}" v="366" dt="2022-05-23T16:11:33.1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235C-202B-48D9-9CBE-4A54339B55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479A66-F872-43F7-96C4-8242EBDE7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BD4527-A141-417B-A6E9-ABA20F3F1748}"/>
              </a:ext>
            </a:extLst>
          </p:cNvPr>
          <p:cNvSpPr>
            <a:spLocks noGrp="1"/>
          </p:cNvSpPr>
          <p:nvPr>
            <p:ph type="dt" sz="half" idx="10"/>
          </p:nvPr>
        </p:nvSpPr>
        <p:spPr/>
        <p:txBody>
          <a:bodyPr/>
          <a:lstStyle/>
          <a:p>
            <a:fld id="{96F85C81-C73C-480C-8781-EA29D84F1E68}" type="datetimeFigureOut">
              <a:rPr lang="en-US" smtClean="0"/>
              <a:t>5/25/2022</a:t>
            </a:fld>
            <a:endParaRPr lang="en-US"/>
          </a:p>
        </p:txBody>
      </p:sp>
      <p:sp>
        <p:nvSpPr>
          <p:cNvPr id="5" name="Footer Placeholder 4">
            <a:extLst>
              <a:ext uri="{FF2B5EF4-FFF2-40B4-BE49-F238E27FC236}">
                <a16:creationId xmlns:a16="http://schemas.microsoft.com/office/drawing/2014/main" id="{9F1C73F2-94DA-4018-9795-B119E07C2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F82FD-524B-45C6-B3DC-8A46A350705D}"/>
              </a:ext>
            </a:extLst>
          </p:cNvPr>
          <p:cNvSpPr>
            <a:spLocks noGrp="1"/>
          </p:cNvSpPr>
          <p:nvPr>
            <p:ph type="sldNum" sz="quarter" idx="12"/>
          </p:nvPr>
        </p:nvSpPr>
        <p:spPr/>
        <p:txBody>
          <a:bodyPr/>
          <a:lstStyle/>
          <a:p>
            <a:fld id="{1CC4F3D9-6D59-4544-AEFA-B393D8FCE157}" type="slidenum">
              <a:rPr lang="en-US" smtClean="0"/>
              <a:t>‹#›</a:t>
            </a:fld>
            <a:endParaRPr lang="en-US"/>
          </a:p>
        </p:txBody>
      </p:sp>
    </p:spTree>
    <p:extLst>
      <p:ext uri="{BB962C8B-B14F-4D97-AF65-F5344CB8AC3E}">
        <p14:creationId xmlns:p14="http://schemas.microsoft.com/office/powerpoint/2010/main" val="393045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3CA47-012C-4DB4-8394-FEBD5482D9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32248F-12EB-4F55-8239-A1EDEA4806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D5B3B3-707E-45AF-8409-655EA4856226}"/>
              </a:ext>
            </a:extLst>
          </p:cNvPr>
          <p:cNvSpPr>
            <a:spLocks noGrp="1"/>
          </p:cNvSpPr>
          <p:nvPr>
            <p:ph type="dt" sz="half" idx="10"/>
          </p:nvPr>
        </p:nvSpPr>
        <p:spPr/>
        <p:txBody>
          <a:bodyPr/>
          <a:lstStyle/>
          <a:p>
            <a:fld id="{96F85C81-C73C-480C-8781-EA29D84F1E68}" type="datetimeFigureOut">
              <a:rPr lang="en-US" smtClean="0"/>
              <a:t>5/25/2022</a:t>
            </a:fld>
            <a:endParaRPr lang="en-US"/>
          </a:p>
        </p:txBody>
      </p:sp>
      <p:sp>
        <p:nvSpPr>
          <p:cNvPr id="5" name="Footer Placeholder 4">
            <a:extLst>
              <a:ext uri="{FF2B5EF4-FFF2-40B4-BE49-F238E27FC236}">
                <a16:creationId xmlns:a16="http://schemas.microsoft.com/office/drawing/2014/main" id="{46E76F6D-BC54-4779-9ABA-E6DCACB7E2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133C0F-0138-474D-814D-3B832F23F060}"/>
              </a:ext>
            </a:extLst>
          </p:cNvPr>
          <p:cNvSpPr>
            <a:spLocks noGrp="1"/>
          </p:cNvSpPr>
          <p:nvPr>
            <p:ph type="sldNum" sz="quarter" idx="12"/>
          </p:nvPr>
        </p:nvSpPr>
        <p:spPr/>
        <p:txBody>
          <a:bodyPr/>
          <a:lstStyle/>
          <a:p>
            <a:fld id="{1CC4F3D9-6D59-4544-AEFA-B393D8FCE157}" type="slidenum">
              <a:rPr lang="en-US" smtClean="0"/>
              <a:t>‹#›</a:t>
            </a:fld>
            <a:endParaRPr lang="en-US"/>
          </a:p>
        </p:txBody>
      </p:sp>
    </p:spTree>
    <p:extLst>
      <p:ext uri="{BB962C8B-B14F-4D97-AF65-F5344CB8AC3E}">
        <p14:creationId xmlns:p14="http://schemas.microsoft.com/office/powerpoint/2010/main" val="708336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3F974F-AB95-4048-AF9F-1C3613BD25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393649-F999-424D-B1CB-0D23840AF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CC1BC-3704-46F7-A1F3-986A8A432F96}"/>
              </a:ext>
            </a:extLst>
          </p:cNvPr>
          <p:cNvSpPr>
            <a:spLocks noGrp="1"/>
          </p:cNvSpPr>
          <p:nvPr>
            <p:ph type="dt" sz="half" idx="10"/>
          </p:nvPr>
        </p:nvSpPr>
        <p:spPr/>
        <p:txBody>
          <a:bodyPr/>
          <a:lstStyle/>
          <a:p>
            <a:fld id="{96F85C81-C73C-480C-8781-EA29D84F1E68}" type="datetimeFigureOut">
              <a:rPr lang="en-US" smtClean="0"/>
              <a:t>5/25/2022</a:t>
            </a:fld>
            <a:endParaRPr lang="en-US"/>
          </a:p>
        </p:txBody>
      </p:sp>
      <p:sp>
        <p:nvSpPr>
          <p:cNvPr id="5" name="Footer Placeholder 4">
            <a:extLst>
              <a:ext uri="{FF2B5EF4-FFF2-40B4-BE49-F238E27FC236}">
                <a16:creationId xmlns:a16="http://schemas.microsoft.com/office/drawing/2014/main" id="{20241D3D-EA49-4FA0-871E-2A19C5FD5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93D40-6934-47C5-9615-9D7B67D515F7}"/>
              </a:ext>
            </a:extLst>
          </p:cNvPr>
          <p:cNvSpPr>
            <a:spLocks noGrp="1"/>
          </p:cNvSpPr>
          <p:nvPr>
            <p:ph type="sldNum" sz="quarter" idx="12"/>
          </p:nvPr>
        </p:nvSpPr>
        <p:spPr/>
        <p:txBody>
          <a:bodyPr/>
          <a:lstStyle/>
          <a:p>
            <a:fld id="{1CC4F3D9-6D59-4544-AEFA-B393D8FCE157}" type="slidenum">
              <a:rPr lang="en-US" smtClean="0"/>
              <a:t>‹#›</a:t>
            </a:fld>
            <a:endParaRPr lang="en-US"/>
          </a:p>
        </p:txBody>
      </p:sp>
    </p:spTree>
    <p:extLst>
      <p:ext uri="{BB962C8B-B14F-4D97-AF65-F5344CB8AC3E}">
        <p14:creationId xmlns:p14="http://schemas.microsoft.com/office/powerpoint/2010/main" val="351528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DF27D-68A8-43AE-9BA9-872FDEC8FD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A0F13E-B4C1-4F51-B793-296F82F9D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69B20-8FB9-4000-8653-063A9E085D7F}"/>
              </a:ext>
            </a:extLst>
          </p:cNvPr>
          <p:cNvSpPr>
            <a:spLocks noGrp="1"/>
          </p:cNvSpPr>
          <p:nvPr>
            <p:ph type="dt" sz="half" idx="10"/>
          </p:nvPr>
        </p:nvSpPr>
        <p:spPr/>
        <p:txBody>
          <a:bodyPr/>
          <a:lstStyle/>
          <a:p>
            <a:fld id="{96F85C81-C73C-480C-8781-EA29D84F1E68}" type="datetimeFigureOut">
              <a:rPr lang="en-US" smtClean="0"/>
              <a:t>5/25/2022</a:t>
            </a:fld>
            <a:endParaRPr lang="en-US"/>
          </a:p>
        </p:txBody>
      </p:sp>
      <p:sp>
        <p:nvSpPr>
          <p:cNvPr id="5" name="Footer Placeholder 4">
            <a:extLst>
              <a:ext uri="{FF2B5EF4-FFF2-40B4-BE49-F238E27FC236}">
                <a16:creationId xmlns:a16="http://schemas.microsoft.com/office/drawing/2014/main" id="{690EE1E9-C292-4AA2-9149-8C7879A451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265C3-0398-430C-B6B9-C99468EDEEBB}"/>
              </a:ext>
            </a:extLst>
          </p:cNvPr>
          <p:cNvSpPr>
            <a:spLocks noGrp="1"/>
          </p:cNvSpPr>
          <p:nvPr>
            <p:ph type="sldNum" sz="quarter" idx="12"/>
          </p:nvPr>
        </p:nvSpPr>
        <p:spPr/>
        <p:txBody>
          <a:bodyPr/>
          <a:lstStyle/>
          <a:p>
            <a:fld id="{1CC4F3D9-6D59-4544-AEFA-B393D8FCE157}" type="slidenum">
              <a:rPr lang="en-US" smtClean="0"/>
              <a:t>‹#›</a:t>
            </a:fld>
            <a:endParaRPr lang="en-US"/>
          </a:p>
        </p:txBody>
      </p:sp>
    </p:spTree>
    <p:extLst>
      <p:ext uri="{BB962C8B-B14F-4D97-AF65-F5344CB8AC3E}">
        <p14:creationId xmlns:p14="http://schemas.microsoft.com/office/powerpoint/2010/main" val="86816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AB02-5D17-4527-9F89-2925C301E7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37303B-8E0A-4F4E-9F91-069CEE7342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15C332-D2FB-46DF-ADC0-257C7DE50AE3}"/>
              </a:ext>
            </a:extLst>
          </p:cNvPr>
          <p:cNvSpPr>
            <a:spLocks noGrp="1"/>
          </p:cNvSpPr>
          <p:nvPr>
            <p:ph type="dt" sz="half" idx="10"/>
          </p:nvPr>
        </p:nvSpPr>
        <p:spPr/>
        <p:txBody>
          <a:bodyPr/>
          <a:lstStyle/>
          <a:p>
            <a:fld id="{96F85C81-C73C-480C-8781-EA29D84F1E68}" type="datetimeFigureOut">
              <a:rPr lang="en-US" smtClean="0"/>
              <a:t>5/25/2022</a:t>
            </a:fld>
            <a:endParaRPr lang="en-US"/>
          </a:p>
        </p:txBody>
      </p:sp>
      <p:sp>
        <p:nvSpPr>
          <p:cNvPr id="5" name="Footer Placeholder 4">
            <a:extLst>
              <a:ext uri="{FF2B5EF4-FFF2-40B4-BE49-F238E27FC236}">
                <a16:creationId xmlns:a16="http://schemas.microsoft.com/office/drawing/2014/main" id="{488AFBA4-5312-4058-95D5-B3F4CFFDC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E4AAB-10EA-417C-94C9-6ED45C3CF6D6}"/>
              </a:ext>
            </a:extLst>
          </p:cNvPr>
          <p:cNvSpPr>
            <a:spLocks noGrp="1"/>
          </p:cNvSpPr>
          <p:nvPr>
            <p:ph type="sldNum" sz="quarter" idx="12"/>
          </p:nvPr>
        </p:nvSpPr>
        <p:spPr/>
        <p:txBody>
          <a:bodyPr/>
          <a:lstStyle/>
          <a:p>
            <a:fld id="{1CC4F3D9-6D59-4544-AEFA-B393D8FCE157}" type="slidenum">
              <a:rPr lang="en-US" smtClean="0"/>
              <a:t>‹#›</a:t>
            </a:fld>
            <a:endParaRPr lang="en-US"/>
          </a:p>
        </p:txBody>
      </p:sp>
    </p:spTree>
    <p:extLst>
      <p:ext uri="{BB962C8B-B14F-4D97-AF65-F5344CB8AC3E}">
        <p14:creationId xmlns:p14="http://schemas.microsoft.com/office/powerpoint/2010/main" val="2599480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692B-8FD9-4269-A9F1-15343F82F4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69C8AE-DEAC-4F02-A770-C76038E5B0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14C07E-D33F-480A-9C6C-49D39290AE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2DDD66-5162-4615-8D48-C2F672AEB06B}"/>
              </a:ext>
            </a:extLst>
          </p:cNvPr>
          <p:cNvSpPr>
            <a:spLocks noGrp="1"/>
          </p:cNvSpPr>
          <p:nvPr>
            <p:ph type="dt" sz="half" idx="10"/>
          </p:nvPr>
        </p:nvSpPr>
        <p:spPr/>
        <p:txBody>
          <a:bodyPr/>
          <a:lstStyle/>
          <a:p>
            <a:fld id="{96F85C81-C73C-480C-8781-EA29D84F1E68}" type="datetimeFigureOut">
              <a:rPr lang="en-US" smtClean="0"/>
              <a:t>5/25/2022</a:t>
            </a:fld>
            <a:endParaRPr lang="en-US"/>
          </a:p>
        </p:txBody>
      </p:sp>
      <p:sp>
        <p:nvSpPr>
          <p:cNvPr id="6" name="Footer Placeholder 5">
            <a:extLst>
              <a:ext uri="{FF2B5EF4-FFF2-40B4-BE49-F238E27FC236}">
                <a16:creationId xmlns:a16="http://schemas.microsoft.com/office/drawing/2014/main" id="{9EE3ED03-5629-4739-8553-7303C489D5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211F5A-6896-47F6-8C17-2B8C17ECCE79}"/>
              </a:ext>
            </a:extLst>
          </p:cNvPr>
          <p:cNvSpPr>
            <a:spLocks noGrp="1"/>
          </p:cNvSpPr>
          <p:nvPr>
            <p:ph type="sldNum" sz="quarter" idx="12"/>
          </p:nvPr>
        </p:nvSpPr>
        <p:spPr/>
        <p:txBody>
          <a:bodyPr/>
          <a:lstStyle/>
          <a:p>
            <a:fld id="{1CC4F3D9-6D59-4544-AEFA-B393D8FCE157}" type="slidenum">
              <a:rPr lang="en-US" smtClean="0"/>
              <a:t>‹#›</a:t>
            </a:fld>
            <a:endParaRPr lang="en-US"/>
          </a:p>
        </p:txBody>
      </p:sp>
    </p:spTree>
    <p:extLst>
      <p:ext uri="{BB962C8B-B14F-4D97-AF65-F5344CB8AC3E}">
        <p14:creationId xmlns:p14="http://schemas.microsoft.com/office/powerpoint/2010/main" val="180717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4107A-D226-4B6E-80B4-3C5935B958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FA7212-6252-46B9-9CD8-9E6953276D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8C0A3B-73F9-48A3-8AA9-AF9076A064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DAEC12-648A-4568-AD69-5578C3C816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CE8495-FB9F-47B9-8D9F-617DEC7605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90EC17-80C9-468B-882C-D266F739F94F}"/>
              </a:ext>
            </a:extLst>
          </p:cNvPr>
          <p:cNvSpPr>
            <a:spLocks noGrp="1"/>
          </p:cNvSpPr>
          <p:nvPr>
            <p:ph type="dt" sz="half" idx="10"/>
          </p:nvPr>
        </p:nvSpPr>
        <p:spPr/>
        <p:txBody>
          <a:bodyPr/>
          <a:lstStyle/>
          <a:p>
            <a:fld id="{96F85C81-C73C-480C-8781-EA29D84F1E68}" type="datetimeFigureOut">
              <a:rPr lang="en-US" smtClean="0"/>
              <a:t>5/25/2022</a:t>
            </a:fld>
            <a:endParaRPr lang="en-US"/>
          </a:p>
        </p:txBody>
      </p:sp>
      <p:sp>
        <p:nvSpPr>
          <p:cNvPr id="8" name="Footer Placeholder 7">
            <a:extLst>
              <a:ext uri="{FF2B5EF4-FFF2-40B4-BE49-F238E27FC236}">
                <a16:creationId xmlns:a16="http://schemas.microsoft.com/office/drawing/2014/main" id="{51914863-B1BF-4698-B665-893EEE1444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399504-BAE7-4206-A6C9-969A4EBC89BA}"/>
              </a:ext>
            </a:extLst>
          </p:cNvPr>
          <p:cNvSpPr>
            <a:spLocks noGrp="1"/>
          </p:cNvSpPr>
          <p:nvPr>
            <p:ph type="sldNum" sz="quarter" idx="12"/>
          </p:nvPr>
        </p:nvSpPr>
        <p:spPr/>
        <p:txBody>
          <a:bodyPr/>
          <a:lstStyle/>
          <a:p>
            <a:fld id="{1CC4F3D9-6D59-4544-AEFA-B393D8FCE157}" type="slidenum">
              <a:rPr lang="en-US" smtClean="0"/>
              <a:t>‹#›</a:t>
            </a:fld>
            <a:endParaRPr lang="en-US"/>
          </a:p>
        </p:txBody>
      </p:sp>
    </p:spTree>
    <p:extLst>
      <p:ext uri="{BB962C8B-B14F-4D97-AF65-F5344CB8AC3E}">
        <p14:creationId xmlns:p14="http://schemas.microsoft.com/office/powerpoint/2010/main" val="93227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FDF6-40F4-4905-8594-1274A189BA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8B87C3-ED84-4B78-83C4-85F9B674D74D}"/>
              </a:ext>
            </a:extLst>
          </p:cNvPr>
          <p:cNvSpPr>
            <a:spLocks noGrp="1"/>
          </p:cNvSpPr>
          <p:nvPr>
            <p:ph type="dt" sz="half" idx="10"/>
          </p:nvPr>
        </p:nvSpPr>
        <p:spPr/>
        <p:txBody>
          <a:bodyPr/>
          <a:lstStyle/>
          <a:p>
            <a:fld id="{96F85C81-C73C-480C-8781-EA29D84F1E68}" type="datetimeFigureOut">
              <a:rPr lang="en-US" smtClean="0"/>
              <a:t>5/25/2022</a:t>
            </a:fld>
            <a:endParaRPr lang="en-US"/>
          </a:p>
        </p:txBody>
      </p:sp>
      <p:sp>
        <p:nvSpPr>
          <p:cNvPr id="4" name="Footer Placeholder 3">
            <a:extLst>
              <a:ext uri="{FF2B5EF4-FFF2-40B4-BE49-F238E27FC236}">
                <a16:creationId xmlns:a16="http://schemas.microsoft.com/office/drawing/2014/main" id="{B2A289EA-7EC9-436F-B134-FFA115C469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BB2DE5-B02B-4263-8DB4-356C8E4EE5AA}"/>
              </a:ext>
            </a:extLst>
          </p:cNvPr>
          <p:cNvSpPr>
            <a:spLocks noGrp="1"/>
          </p:cNvSpPr>
          <p:nvPr>
            <p:ph type="sldNum" sz="quarter" idx="12"/>
          </p:nvPr>
        </p:nvSpPr>
        <p:spPr/>
        <p:txBody>
          <a:bodyPr/>
          <a:lstStyle/>
          <a:p>
            <a:fld id="{1CC4F3D9-6D59-4544-AEFA-B393D8FCE157}" type="slidenum">
              <a:rPr lang="en-US" smtClean="0"/>
              <a:t>‹#›</a:t>
            </a:fld>
            <a:endParaRPr lang="en-US"/>
          </a:p>
        </p:txBody>
      </p:sp>
    </p:spTree>
    <p:extLst>
      <p:ext uri="{BB962C8B-B14F-4D97-AF65-F5344CB8AC3E}">
        <p14:creationId xmlns:p14="http://schemas.microsoft.com/office/powerpoint/2010/main" val="26917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B8EE2B-ADC9-4068-A7F0-A25448DEBF1C}"/>
              </a:ext>
            </a:extLst>
          </p:cNvPr>
          <p:cNvSpPr>
            <a:spLocks noGrp="1"/>
          </p:cNvSpPr>
          <p:nvPr>
            <p:ph type="dt" sz="half" idx="10"/>
          </p:nvPr>
        </p:nvSpPr>
        <p:spPr/>
        <p:txBody>
          <a:bodyPr/>
          <a:lstStyle/>
          <a:p>
            <a:fld id="{96F85C81-C73C-480C-8781-EA29D84F1E68}" type="datetimeFigureOut">
              <a:rPr lang="en-US" smtClean="0"/>
              <a:t>5/25/2022</a:t>
            </a:fld>
            <a:endParaRPr lang="en-US"/>
          </a:p>
        </p:txBody>
      </p:sp>
      <p:sp>
        <p:nvSpPr>
          <p:cNvPr id="3" name="Footer Placeholder 2">
            <a:extLst>
              <a:ext uri="{FF2B5EF4-FFF2-40B4-BE49-F238E27FC236}">
                <a16:creationId xmlns:a16="http://schemas.microsoft.com/office/drawing/2014/main" id="{C277E9F3-911D-4763-8046-45A463C6B6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0877F1-06B2-4A28-B896-186B5A4DE35D}"/>
              </a:ext>
            </a:extLst>
          </p:cNvPr>
          <p:cNvSpPr>
            <a:spLocks noGrp="1"/>
          </p:cNvSpPr>
          <p:nvPr>
            <p:ph type="sldNum" sz="quarter" idx="12"/>
          </p:nvPr>
        </p:nvSpPr>
        <p:spPr/>
        <p:txBody>
          <a:bodyPr/>
          <a:lstStyle/>
          <a:p>
            <a:fld id="{1CC4F3D9-6D59-4544-AEFA-B393D8FCE157}" type="slidenum">
              <a:rPr lang="en-US" smtClean="0"/>
              <a:t>‹#›</a:t>
            </a:fld>
            <a:endParaRPr lang="en-US"/>
          </a:p>
        </p:txBody>
      </p:sp>
    </p:spTree>
    <p:extLst>
      <p:ext uri="{BB962C8B-B14F-4D97-AF65-F5344CB8AC3E}">
        <p14:creationId xmlns:p14="http://schemas.microsoft.com/office/powerpoint/2010/main" val="2314270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9212-1E9D-4BD9-9B06-298DEBC4CB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C32807-2CED-4070-A29A-45A5FF6B68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AE6D10-CC83-44B9-948B-857CF328C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6CDDEA-5E9A-4574-B8AD-82469F69BB68}"/>
              </a:ext>
            </a:extLst>
          </p:cNvPr>
          <p:cNvSpPr>
            <a:spLocks noGrp="1"/>
          </p:cNvSpPr>
          <p:nvPr>
            <p:ph type="dt" sz="half" idx="10"/>
          </p:nvPr>
        </p:nvSpPr>
        <p:spPr/>
        <p:txBody>
          <a:bodyPr/>
          <a:lstStyle/>
          <a:p>
            <a:fld id="{96F85C81-C73C-480C-8781-EA29D84F1E68}" type="datetimeFigureOut">
              <a:rPr lang="en-US" smtClean="0"/>
              <a:t>5/25/2022</a:t>
            </a:fld>
            <a:endParaRPr lang="en-US"/>
          </a:p>
        </p:txBody>
      </p:sp>
      <p:sp>
        <p:nvSpPr>
          <p:cNvPr id="6" name="Footer Placeholder 5">
            <a:extLst>
              <a:ext uri="{FF2B5EF4-FFF2-40B4-BE49-F238E27FC236}">
                <a16:creationId xmlns:a16="http://schemas.microsoft.com/office/drawing/2014/main" id="{5D8A5944-78CD-4B21-B233-96725A3FFF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6C26BD-A0C1-4345-86CB-C0404C182485}"/>
              </a:ext>
            </a:extLst>
          </p:cNvPr>
          <p:cNvSpPr>
            <a:spLocks noGrp="1"/>
          </p:cNvSpPr>
          <p:nvPr>
            <p:ph type="sldNum" sz="quarter" idx="12"/>
          </p:nvPr>
        </p:nvSpPr>
        <p:spPr/>
        <p:txBody>
          <a:bodyPr/>
          <a:lstStyle/>
          <a:p>
            <a:fld id="{1CC4F3D9-6D59-4544-AEFA-B393D8FCE157}" type="slidenum">
              <a:rPr lang="en-US" smtClean="0"/>
              <a:t>‹#›</a:t>
            </a:fld>
            <a:endParaRPr lang="en-US"/>
          </a:p>
        </p:txBody>
      </p:sp>
    </p:spTree>
    <p:extLst>
      <p:ext uri="{BB962C8B-B14F-4D97-AF65-F5344CB8AC3E}">
        <p14:creationId xmlns:p14="http://schemas.microsoft.com/office/powerpoint/2010/main" val="3069315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78E18-40E7-47BC-9A34-1B9975E761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A836D7-7A52-4C06-93F5-48BBDAA8D1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952DD0-B770-437A-8D6E-EA156E2A36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F48625-6775-44CA-A17D-6A0B2AE29BF0}"/>
              </a:ext>
            </a:extLst>
          </p:cNvPr>
          <p:cNvSpPr>
            <a:spLocks noGrp="1"/>
          </p:cNvSpPr>
          <p:nvPr>
            <p:ph type="dt" sz="half" idx="10"/>
          </p:nvPr>
        </p:nvSpPr>
        <p:spPr/>
        <p:txBody>
          <a:bodyPr/>
          <a:lstStyle/>
          <a:p>
            <a:fld id="{96F85C81-C73C-480C-8781-EA29D84F1E68}" type="datetimeFigureOut">
              <a:rPr lang="en-US" smtClean="0"/>
              <a:t>5/25/2022</a:t>
            </a:fld>
            <a:endParaRPr lang="en-US"/>
          </a:p>
        </p:txBody>
      </p:sp>
      <p:sp>
        <p:nvSpPr>
          <p:cNvPr id="6" name="Footer Placeholder 5">
            <a:extLst>
              <a:ext uri="{FF2B5EF4-FFF2-40B4-BE49-F238E27FC236}">
                <a16:creationId xmlns:a16="http://schemas.microsoft.com/office/drawing/2014/main" id="{2A0F3451-796D-446D-AE47-85255DBEA8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72BE61-0902-4FE0-97E7-F83B07A0FAC7}"/>
              </a:ext>
            </a:extLst>
          </p:cNvPr>
          <p:cNvSpPr>
            <a:spLocks noGrp="1"/>
          </p:cNvSpPr>
          <p:nvPr>
            <p:ph type="sldNum" sz="quarter" idx="12"/>
          </p:nvPr>
        </p:nvSpPr>
        <p:spPr/>
        <p:txBody>
          <a:bodyPr/>
          <a:lstStyle/>
          <a:p>
            <a:fld id="{1CC4F3D9-6D59-4544-AEFA-B393D8FCE157}" type="slidenum">
              <a:rPr lang="en-US" smtClean="0"/>
              <a:t>‹#›</a:t>
            </a:fld>
            <a:endParaRPr lang="en-US"/>
          </a:p>
        </p:txBody>
      </p:sp>
    </p:spTree>
    <p:extLst>
      <p:ext uri="{BB962C8B-B14F-4D97-AF65-F5344CB8AC3E}">
        <p14:creationId xmlns:p14="http://schemas.microsoft.com/office/powerpoint/2010/main" val="271608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3F080-CE8D-42A0-B8D6-DDF520B2B5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66D035-4C97-4B68-B6E7-72CE2DDA20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949D74-AFBF-4AA1-B3EE-7799DFE973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85C81-C73C-480C-8781-EA29D84F1E68}" type="datetimeFigureOut">
              <a:rPr lang="en-US" smtClean="0"/>
              <a:t>5/25/2022</a:t>
            </a:fld>
            <a:endParaRPr lang="en-US"/>
          </a:p>
        </p:txBody>
      </p:sp>
      <p:sp>
        <p:nvSpPr>
          <p:cNvPr id="5" name="Footer Placeholder 4">
            <a:extLst>
              <a:ext uri="{FF2B5EF4-FFF2-40B4-BE49-F238E27FC236}">
                <a16:creationId xmlns:a16="http://schemas.microsoft.com/office/drawing/2014/main" id="{A9A3B890-C808-4914-A808-CF96757B94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8516BF-C7A6-4667-BE77-ABC9338696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4F3D9-6D59-4544-AEFA-B393D8FCE157}" type="slidenum">
              <a:rPr lang="en-US" smtClean="0"/>
              <a:t>‹#›</a:t>
            </a:fld>
            <a:endParaRPr lang="en-US"/>
          </a:p>
        </p:txBody>
      </p:sp>
    </p:spTree>
    <p:extLst>
      <p:ext uri="{BB962C8B-B14F-4D97-AF65-F5344CB8AC3E}">
        <p14:creationId xmlns:p14="http://schemas.microsoft.com/office/powerpoint/2010/main" val="983374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orldnewstrust.us/can-a-warp-speed-covid-19-vaccine-be-safe-mickey-z"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eguardian.com/world/2021/aug/11/" TargetMode="External"/><Relationship Id="rId2" Type="http://schemas.openxmlformats.org/officeDocument/2006/relationships/hyperlink" Target="https://www.bing.com/ck/a?!&amp;&amp;p=94072f458ba7d0dec16869017de3fd67970977b014704e570caf6b42afc683b7JmltdHM9MTY1MzMyMTQyOCZpZ3VpZD0wNmEzN2FhZi1jNDU4LTQ1YzgtYjA5YS1jYTJlN2EyZGYzOWEmaW5zaWQ9NTE1OA&amp;ptn=3&amp;fclid=ff8deef5-dab0-11ec-be01-f7ee0c4f33ac&amp;u=a1aHR0cHM6Ly93d3cudGhlZ3VhcmRpYW4uY29tL3dvcmxkLzIwMjEvYXVnLzExL2NvdmlkLTE5LXZhY2NpbmVzLXRoZS1jb250cmFjdHMtcHJpY2VzLWFuZC1wcm9maXRz&amp;ntb=1" TargetMode="External"/><Relationship Id="rId1" Type="http://schemas.openxmlformats.org/officeDocument/2006/relationships/slideLayout" Target="../slideLayouts/slideLayout2.xml"/><Relationship Id="rId5" Type="http://schemas.openxmlformats.org/officeDocument/2006/relationships/hyperlink" Target="https://pdb101.rcsb.org/browse/coronavirus" TargetMode="External"/><Relationship Id="rId4" Type="http://schemas.openxmlformats.org/officeDocument/2006/relationships/hyperlink" Target="https://www.bing.com/ck/a?!&amp;&amp;p=37e085b5a679eede8ea8c966d7f9441068763d7ecddf7a81fcda9af1f4dd2abdJmltdHM9MTY1MzMyMTUwOCZpZ3VpZD00ZGY2ZmU4MC04ODk3LTQ5MDMtYmMxMi1hZGIzNWIxNDU2MDkmaW5zaWQ9NTE0OQ&amp;ptn=3&amp;fclid=2f9bbb27-dab1-11ec-98fe-d662cc7bddce&amp;u=a1aHR0cHM6Ly9wZGIxMDEucmNzYi5vcmcvYnJvd3NlL2Nvcm9uYXZpcnVz&amp;ntb=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Diagram&#10;&#10;Description automatically generated">
            <a:extLst>
              <a:ext uri="{FF2B5EF4-FFF2-40B4-BE49-F238E27FC236}">
                <a16:creationId xmlns:a16="http://schemas.microsoft.com/office/drawing/2014/main" id="{152B517E-3831-40DD-AEF2-487882CA1F3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742" t="9091" r="76"/>
          <a:stretch/>
        </p:blipFill>
        <p:spPr>
          <a:xfrm>
            <a:off x="3523488" y="10"/>
            <a:ext cx="8668512" cy="6857990"/>
          </a:xfrm>
          <a:prstGeom prst="rect">
            <a:avLst/>
          </a:prstGeom>
        </p:spPr>
      </p:pic>
      <p:sp>
        <p:nvSpPr>
          <p:cNvPr id="42" name="Rectangle 4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4C93E0-F36E-4BCD-8ABD-99A940F519D4}"/>
              </a:ext>
            </a:extLst>
          </p:cNvPr>
          <p:cNvSpPr>
            <a:spLocks noGrp="1"/>
          </p:cNvSpPr>
          <p:nvPr>
            <p:ph type="ctrTitle"/>
          </p:nvPr>
        </p:nvSpPr>
        <p:spPr>
          <a:xfrm>
            <a:off x="477981" y="1122363"/>
            <a:ext cx="4023360" cy="3204134"/>
          </a:xfrm>
        </p:spPr>
        <p:txBody>
          <a:bodyPr anchor="b">
            <a:normAutofit/>
          </a:bodyPr>
          <a:lstStyle/>
          <a:p>
            <a:pPr algn="l"/>
            <a:r>
              <a:rPr lang="en-US" sz="4800" b="1" dirty="0"/>
              <a:t>Vaccines - Covid 19</a:t>
            </a:r>
            <a:endParaRPr lang="en-US" sz="4800" b="1" dirty="0">
              <a:cs typeface="Calibri Light"/>
            </a:endParaRPr>
          </a:p>
        </p:txBody>
      </p:sp>
      <p:sp>
        <p:nvSpPr>
          <p:cNvPr id="3" name="Subtitle 2">
            <a:extLst>
              <a:ext uri="{FF2B5EF4-FFF2-40B4-BE49-F238E27FC236}">
                <a16:creationId xmlns:a16="http://schemas.microsoft.com/office/drawing/2014/main" id="{4EE004FC-E3B8-4F7A-9A3D-A9A3850F1B02}"/>
              </a:ext>
            </a:extLst>
          </p:cNvPr>
          <p:cNvSpPr>
            <a:spLocks noGrp="1"/>
          </p:cNvSpPr>
          <p:nvPr>
            <p:ph type="subTitle" idx="1"/>
          </p:nvPr>
        </p:nvSpPr>
        <p:spPr>
          <a:xfrm>
            <a:off x="477980" y="4872922"/>
            <a:ext cx="4023359" cy="1208141"/>
          </a:xfrm>
        </p:spPr>
        <p:txBody>
          <a:bodyPr>
            <a:normAutofit/>
          </a:bodyPr>
          <a:lstStyle/>
          <a:p>
            <a:pPr algn="l"/>
            <a:r>
              <a:rPr lang="en-US" sz="2000" dirty="0"/>
              <a:t>By Emmanuel Rangel</a:t>
            </a:r>
          </a:p>
          <a:p>
            <a:pPr algn="l"/>
            <a:r>
              <a:rPr lang="en-US" sz="2000" dirty="0"/>
              <a:t> And Ramiro </a:t>
            </a:r>
            <a:r>
              <a:rPr lang="en-US" sz="2000" dirty="0" err="1"/>
              <a:t>Magallon</a:t>
            </a:r>
            <a:endParaRPr lang="en-US" sz="2000" dirty="0"/>
          </a:p>
        </p:txBody>
      </p:sp>
      <p:sp>
        <p:nvSpPr>
          <p:cNvPr id="44" name="Rectangle 4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6" name="Rectangle 4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21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D53559-0E73-4B3F-B7E8-4B1BD07B2C8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i="0" kern="1200" dirty="0">
                <a:solidFill>
                  <a:schemeClr val="tx1"/>
                </a:solidFill>
                <a:effectLst/>
                <a:latin typeface="MV Boli" panose="02000500030200090000" pitchFamily="2" charset="0"/>
                <a:cs typeface="MV Boli" panose="02000500030200090000" pitchFamily="2" charset="0"/>
              </a:rPr>
              <a:t>Messenger RNA (mRNA) vaccine</a:t>
            </a:r>
            <a:endParaRPr lang="en-US" sz="4800" kern="1200" dirty="0">
              <a:solidFill>
                <a:schemeClr val="tx1"/>
              </a:solidFill>
              <a:latin typeface="MV Boli" panose="02000500030200090000" pitchFamily="2" charset="0"/>
              <a:cs typeface="MV Boli" panose="02000500030200090000" pitchFamily="2" charset="0"/>
            </a:endParaRPr>
          </a:p>
        </p:txBody>
      </p:sp>
      <p:sp>
        <p:nvSpPr>
          <p:cNvPr id="7" name="Rectangle 3">
            <a:extLst>
              <a:ext uri="{FF2B5EF4-FFF2-40B4-BE49-F238E27FC236}">
                <a16:creationId xmlns:a16="http://schemas.microsoft.com/office/drawing/2014/main" id="{C7D25BD9-F8E3-44E7-8F53-268660D8E44F}"/>
              </a:ext>
            </a:extLst>
          </p:cNvPr>
          <p:cNvSpPr>
            <a:spLocks noGrp="1" noChangeArrowheads="1"/>
          </p:cNvSpPr>
          <p:nvPr>
            <p:ph idx="1"/>
          </p:nvPr>
        </p:nvSpPr>
        <p:spPr bwMode="auto">
          <a:xfrm>
            <a:off x="477981" y="4872922"/>
            <a:ext cx="3933306" cy="120814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1" fontAlgn="base" hangingPunct="1">
              <a:spcBef>
                <a:spcPts val="1000"/>
              </a:spcBef>
              <a:spcAft>
                <a:spcPct val="0"/>
              </a:spcAft>
              <a:buClrTx/>
              <a:buSzTx/>
              <a:buNone/>
              <a:tabLst/>
            </a:pPr>
            <a:r>
              <a:rPr kumimoji="0" lang="en-US" altLang="en-US" sz="2000" b="0" i="0" u="none" strike="noStrike" kern="1200" cap="none" normalizeH="0" baseline="0">
                <a:ln>
                  <a:noFill/>
                </a:ln>
                <a:solidFill>
                  <a:schemeClr val="tx1"/>
                </a:solidFill>
                <a:effectLst/>
                <a:latin typeface="+mn-lt"/>
                <a:ea typeface="+mn-ea"/>
                <a:cs typeface="+mn-cs"/>
              </a:rPr>
              <a:t>Both the Pfizer-BioNTech and the Moderna COVID-19 vaccines use mRNA.  </a:t>
            </a:r>
          </a:p>
        </p:txBody>
      </p:sp>
      <p:sp>
        <p:nvSpPr>
          <p:cNvPr id="76" name="Rectangle 7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053" name="Picture 5" descr="mRNA vaccine">
            <a:extLst>
              <a:ext uri="{FF2B5EF4-FFF2-40B4-BE49-F238E27FC236}">
                <a16:creationId xmlns:a16="http://schemas.microsoft.com/office/drawing/2014/main" id="{D0868C88-79BF-4A3F-8E25-7CA47224B4A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64608" y="914356"/>
            <a:ext cx="6846363" cy="4878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252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Freeform: Shape 73">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6" name="Freeform: Shape 75">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D3F654-0AF3-4D33-B7EE-CBE759C798C0}"/>
              </a:ext>
            </a:extLst>
          </p:cNvPr>
          <p:cNvSpPr>
            <a:spLocks noGrp="1"/>
          </p:cNvSpPr>
          <p:nvPr>
            <p:ph type="title"/>
          </p:nvPr>
        </p:nvSpPr>
        <p:spPr>
          <a:xfrm>
            <a:off x="371094" y="1161288"/>
            <a:ext cx="3438144" cy="1124712"/>
          </a:xfrm>
        </p:spPr>
        <p:txBody>
          <a:bodyPr anchor="b">
            <a:normAutofit/>
          </a:bodyPr>
          <a:lstStyle/>
          <a:p>
            <a:r>
              <a:rPr lang="en-US" sz="2800" b="1" dirty="0">
                <a:latin typeface="MV Boli"/>
                <a:cs typeface="MV Boli"/>
              </a:rPr>
              <a:t>Viral Vector Vaccine</a:t>
            </a:r>
          </a:p>
        </p:txBody>
      </p:sp>
      <p:sp>
        <p:nvSpPr>
          <p:cNvPr id="78" name="Rectangle 7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0" name="Rectangle 7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Rectangle 1">
            <a:extLst>
              <a:ext uri="{FF2B5EF4-FFF2-40B4-BE49-F238E27FC236}">
                <a16:creationId xmlns:a16="http://schemas.microsoft.com/office/drawing/2014/main" id="{59E07656-DF90-4AE9-97CC-01BA790FF7C7}"/>
              </a:ext>
            </a:extLst>
          </p:cNvPr>
          <p:cNvSpPr>
            <a:spLocks noGrp="1" noChangeArrowheads="1"/>
          </p:cNvSpPr>
          <p:nvPr>
            <p:ph idx="1"/>
          </p:nvPr>
        </p:nvSpPr>
        <p:spPr bwMode="auto">
          <a:xfrm>
            <a:off x="371094" y="2718054"/>
            <a:ext cx="3438906" cy="320725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1700" b="0" i="0" u="none" strike="noStrike" cap="none" normalizeH="0" baseline="0">
                <a:ln>
                  <a:noFill/>
                </a:ln>
                <a:effectLst/>
                <a:latin typeface="Helvetica" panose="020B0604020202020204" pitchFamily="34" charset="0"/>
              </a:rPr>
              <a:t> </a:t>
            </a:r>
            <a:r>
              <a:rPr kumimoji="0" lang="en-US" altLang="en-US" sz="1700" b="0" i="0" u="none" strike="noStrike" cap="none" normalizeH="0" baseline="0">
                <a:ln>
                  <a:noFill/>
                </a:ln>
                <a:effectLst/>
                <a:latin typeface="Abadi" panose="020B0604020104020204" pitchFamily="34" charset="0"/>
              </a:rPr>
              <a:t>In this type of vaccine, genetic material from the COVID-19 virus is placed in a </a:t>
            </a:r>
          </a:p>
          <a:p>
            <a:pPr marL="0" marR="0" lvl="0" indent="0" defTabSz="914400" rtl="0" eaLnBrk="0" fontAlgn="base" latinLnBrk="0" hangingPunct="0">
              <a:spcBef>
                <a:spcPct val="0"/>
              </a:spcBef>
              <a:spcAft>
                <a:spcPts val="600"/>
              </a:spcAft>
              <a:buClrTx/>
              <a:buSzTx/>
              <a:buFontTx/>
              <a:buNone/>
              <a:tabLst/>
            </a:pPr>
            <a:r>
              <a:rPr kumimoji="0" lang="en-US" altLang="en-US" sz="1700" b="0" i="0" u="none" strike="noStrike" cap="none" normalizeH="0" baseline="0">
                <a:ln>
                  <a:noFill/>
                </a:ln>
                <a:effectLst/>
                <a:latin typeface="Abadi" panose="020B0604020104020204" pitchFamily="34" charset="0"/>
              </a:rPr>
              <a:t>modified version of a different virus (viral vector). When the viral vector gets into your cells,</a:t>
            </a:r>
          </a:p>
          <a:p>
            <a:pPr marL="0" marR="0" lvl="0" indent="0" defTabSz="914400" rtl="0" eaLnBrk="0" fontAlgn="base" latinLnBrk="0" hangingPunct="0">
              <a:spcBef>
                <a:spcPct val="0"/>
              </a:spcBef>
              <a:spcAft>
                <a:spcPts val="600"/>
              </a:spcAft>
              <a:buClrTx/>
              <a:buSzTx/>
              <a:buFontTx/>
              <a:buNone/>
              <a:tabLst/>
            </a:pPr>
            <a:r>
              <a:rPr kumimoji="0" lang="en-US" altLang="en-US" sz="1700" b="0" i="0" u="none" strike="noStrike" cap="none" normalizeH="0" baseline="0">
                <a:ln>
                  <a:noFill/>
                </a:ln>
                <a:effectLst/>
                <a:latin typeface="Abadi" panose="020B0604020104020204" pitchFamily="34" charset="0"/>
              </a:rPr>
              <a:t>it delivers genetic material from the COVID-19 virus that gives your </a:t>
            </a:r>
          </a:p>
          <a:p>
            <a:pPr marL="0" marR="0" lvl="0" indent="0" defTabSz="914400" rtl="0" eaLnBrk="0" fontAlgn="base" latinLnBrk="0" hangingPunct="0">
              <a:spcBef>
                <a:spcPct val="0"/>
              </a:spcBef>
              <a:spcAft>
                <a:spcPts val="600"/>
              </a:spcAft>
              <a:buClrTx/>
              <a:buSzTx/>
              <a:buFontTx/>
              <a:buNone/>
              <a:tabLst/>
            </a:pPr>
            <a:r>
              <a:rPr kumimoji="0" lang="en-US" altLang="en-US" sz="1700" b="0" i="0" u="none" strike="noStrike" cap="none" normalizeH="0" baseline="0">
                <a:ln>
                  <a:noFill/>
                </a:ln>
                <a:effectLst/>
                <a:latin typeface="Abadi" panose="020B0604020104020204" pitchFamily="34" charset="0"/>
              </a:rPr>
              <a:t>cells instructions to make copies of the S protein</a:t>
            </a:r>
            <a:r>
              <a:rPr kumimoji="0" lang="en-US" altLang="en-US" sz="1700" b="0" i="0" u="none" strike="noStrike" cap="none" normalizeH="0" baseline="0">
                <a:ln>
                  <a:noFill/>
                </a:ln>
                <a:effectLst/>
                <a:latin typeface="Helvetica" panose="020B0604020202020204" pitchFamily="34" charset="0"/>
              </a:rPr>
              <a:t>.</a:t>
            </a:r>
            <a:r>
              <a:rPr kumimoji="0" lang="en-US" altLang="en-US" sz="1700" b="0" i="0" u="none" strike="noStrike" cap="none" normalizeH="0" baseline="0">
                <a:ln>
                  <a:noFill/>
                </a:ln>
                <a:effectLst/>
              </a:rPr>
              <a:t> </a:t>
            </a:r>
            <a:endParaRPr kumimoji="0" lang="en-US" altLang="en-US" sz="1700" b="0" i="0" u="none" strike="noStrike" cap="none" normalizeH="0" baseline="0">
              <a:ln>
                <a:noFill/>
              </a:ln>
              <a:effectLst/>
              <a:latin typeface="Arial" panose="020B0604020202020204" pitchFamily="34" charset="0"/>
            </a:endParaRPr>
          </a:p>
        </p:txBody>
      </p:sp>
      <p:pic>
        <p:nvPicPr>
          <p:cNvPr id="1027" name="Picture 3" descr="Viral vector vaccine">
            <a:extLst>
              <a:ext uri="{FF2B5EF4-FFF2-40B4-BE49-F238E27FC236}">
                <a16:creationId xmlns:a16="http://schemas.microsoft.com/office/drawing/2014/main" id="{D712B3BD-BA30-428B-AC38-5E24B9CE5B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98967" y="1017679"/>
            <a:ext cx="6921940" cy="4931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639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70">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rotein subunit vaccine">
            <a:extLst>
              <a:ext uri="{FF2B5EF4-FFF2-40B4-BE49-F238E27FC236}">
                <a16:creationId xmlns:a16="http://schemas.microsoft.com/office/drawing/2014/main" id="{7F67DCDC-6E6F-47E1-A87B-A3AD17D8CE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91" t="22040" r="1" b="24559"/>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2" name="Rectangle 72">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6EB9B9-325B-4FFE-8654-C54157A6FB37}"/>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b="1" dirty="0">
                <a:latin typeface="MV Boli"/>
                <a:cs typeface="MV Boli"/>
              </a:rPr>
              <a:t>Protein Subunit Vaccine</a:t>
            </a:r>
          </a:p>
        </p:txBody>
      </p:sp>
      <p:sp>
        <p:nvSpPr>
          <p:cNvPr id="3" name="Content Placeholder 2">
            <a:extLst>
              <a:ext uri="{FF2B5EF4-FFF2-40B4-BE49-F238E27FC236}">
                <a16:creationId xmlns:a16="http://schemas.microsoft.com/office/drawing/2014/main" id="{8E242C1D-3CB4-400B-9757-2419B3291577}"/>
              </a:ext>
            </a:extLst>
          </p:cNvPr>
          <p:cNvSpPr>
            <a:spLocks noGrp="1"/>
          </p:cNvSpPr>
          <p:nvPr>
            <p:ph idx="1"/>
          </p:nvPr>
        </p:nvSpPr>
        <p:spPr>
          <a:xfrm>
            <a:off x="7848600" y="4872922"/>
            <a:ext cx="4023360" cy="1208141"/>
          </a:xfrm>
        </p:spPr>
        <p:txBody>
          <a:bodyPr vert="horz" lIns="91440" tIns="45720" rIns="91440" bIns="45720" rtlCol="0">
            <a:normAutofit/>
          </a:bodyPr>
          <a:lstStyle/>
          <a:p>
            <a:pPr marL="0" indent="0">
              <a:buNone/>
            </a:pPr>
            <a:r>
              <a:rPr lang="en-US" sz="2000" b="0" i="0">
                <a:effectLst/>
              </a:rPr>
              <a:t>Subunit vaccines include only the parts of a virus that best stimulate your immune system. </a:t>
            </a:r>
            <a:endParaRPr lang="en-US" sz="2000"/>
          </a:p>
        </p:txBody>
      </p:sp>
      <p:sp>
        <p:nvSpPr>
          <p:cNvPr id="2063"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4"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563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5">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7F301C-9DCD-FA99-560B-66DBE83B1B86}"/>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kern="1200" dirty="0">
                <a:solidFill>
                  <a:srgbClr val="FFFFFF"/>
                </a:solidFill>
                <a:latin typeface="MV Boli"/>
                <a:cs typeface="MV Boli"/>
              </a:rPr>
              <a:t>Bat Coronavirus Main Protease with Inhibitor</a:t>
            </a:r>
          </a:p>
          <a:p>
            <a:pPr algn="ctr"/>
            <a:endParaRPr lang="en-US" sz="4800" b="1" kern="1200">
              <a:solidFill>
                <a:srgbClr val="FFFFFF"/>
              </a:solidFill>
              <a:latin typeface="+mj-lt"/>
              <a:ea typeface="+mj-ea"/>
              <a:cs typeface="+mj-cs"/>
            </a:endParaRPr>
          </a:p>
        </p:txBody>
      </p:sp>
      <p:pic>
        <p:nvPicPr>
          <p:cNvPr id="4" name="Picture 4" descr="Shape&#10;&#10;Description automatically generated">
            <a:extLst>
              <a:ext uri="{FF2B5EF4-FFF2-40B4-BE49-F238E27FC236}">
                <a16:creationId xmlns:a16="http://schemas.microsoft.com/office/drawing/2014/main" id="{6BC76CC9-ADDB-6E50-6285-5C8EACD8C284}"/>
              </a:ext>
            </a:extLst>
          </p:cNvPr>
          <p:cNvPicPr>
            <a:picLocks noChangeAspect="1"/>
          </p:cNvPicPr>
          <p:nvPr/>
        </p:nvPicPr>
        <p:blipFill rotWithShape="1">
          <a:blip r:embed="rId2"/>
          <a:srcRect b="4506"/>
          <a:stretch/>
        </p:blipFill>
        <p:spPr>
          <a:xfrm>
            <a:off x="5351449" y="492573"/>
            <a:ext cx="6158290" cy="5880796"/>
          </a:xfrm>
          <a:prstGeom prst="rect">
            <a:avLst/>
          </a:prstGeom>
        </p:spPr>
      </p:pic>
    </p:spTree>
    <p:extLst>
      <p:ext uri="{BB962C8B-B14F-4D97-AF65-F5344CB8AC3E}">
        <p14:creationId xmlns:p14="http://schemas.microsoft.com/office/powerpoint/2010/main" val="3274444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82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54491D39-E9BE-45E4-B07A-00E4AC06759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tretch/>
        </p:blipFill>
        <p:spPr bwMode="auto">
          <a:xfrm>
            <a:off x="6434138" y="639763"/>
            <a:ext cx="4783138" cy="2709863"/>
          </a:xfrm>
          <a:prstGeom prst="rect">
            <a:avLst/>
          </a:prstGeom>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1EDFE45-FA51-4F2D-4A5C-B6F635031681}"/>
              </a:ext>
            </a:extLst>
          </p:cNvPr>
          <p:cNvSpPr txBox="1"/>
          <p:nvPr/>
        </p:nvSpPr>
        <p:spPr>
          <a:xfrm>
            <a:off x="6434138" y="2806700"/>
            <a:ext cx="4783138" cy="542925"/>
          </a:xfrm>
          <a:prstGeom prst="rect">
            <a:avLst/>
          </a:prstGeom>
          <a:solidFill>
            <a:srgbClr val="000000">
              <a:alpha val="50000"/>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300" dirty="0">
                <a:solidFill>
                  <a:srgbClr val="FFFFFF"/>
                </a:solidFill>
                <a:cs typeface="Calibri"/>
              </a:rPr>
              <a:t>Corona Virus before and after soap action</a:t>
            </a:r>
          </a:p>
        </p:txBody>
      </p:sp>
      <p:pic>
        <p:nvPicPr>
          <p:cNvPr id="13" name="Picture 13">
            <a:extLst>
              <a:ext uri="{FF2B5EF4-FFF2-40B4-BE49-F238E27FC236}">
                <a16:creationId xmlns:a16="http://schemas.microsoft.com/office/drawing/2014/main" id="{D0E4AF6C-7970-01CB-EB72-4D8BA82E1985}"/>
              </a:ext>
            </a:extLst>
          </p:cNvPr>
          <p:cNvPicPr>
            <a:picLocks noGrp="1" noChangeAspect="1"/>
          </p:cNvPicPr>
          <p:nvPr>
            <p:ph sz="half" idx="2"/>
          </p:nvPr>
        </p:nvPicPr>
        <p:blipFill>
          <a:blip r:embed="rId3"/>
          <a:stretch>
            <a:fillRect/>
          </a:stretch>
        </p:blipFill>
        <p:spPr>
          <a:xfrm>
            <a:off x="6434138" y="3417888"/>
            <a:ext cx="4783138" cy="2800350"/>
          </a:xfrm>
        </p:spPr>
      </p:pic>
      <p:sp>
        <p:nvSpPr>
          <p:cNvPr id="7" name="TextBox 6">
            <a:extLst>
              <a:ext uri="{FF2B5EF4-FFF2-40B4-BE49-F238E27FC236}">
                <a16:creationId xmlns:a16="http://schemas.microsoft.com/office/drawing/2014/main" id="{C4D4434E-565D-8EFE-2894-C86ED5C878C5}"/>
              </a:ext>
            </a:extLst>
          </p:cNvPr>
          <p:cNvSpPr txBox="1"/>
          <p:nvPr/>
        </p:nvSpPr>
        <p:spPr>
          <a:xfrm>
            <a:off x="6434138" y="5676900"/>
            <a:ext cx="4783138" cy="542925"/>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300" dirty="0">
                <a:solidFill>
                  <a:srgbClr val="FFFFFF"/>
                </a:solidFill>
                <a:cs typeface="Calibri"/>
              </a:rPr>
              <a:t>Molecular view of soap and water</a:t>
            </a:r>
          </a:p>
        </p:txBody>
      </p:sp>
      <p:sp>
        <p:nvSpPr>
          <p:cNvPr id="2" name="Title 1">
            <a:extLst>
              <a:ext uri="{FF2B5EF4-FFF2-40B4-BE49-F238E27FC236}">
                <a16:creationId xmlns:a16="http://schemas.microsoft.com/office/drawing/2014/main" id="{CBF6CA9B-265C-496D-AB17-DB9F2ADB8812}"/>
              </a:ext>
            </a:extLst>
          </p:cNvPr>
          <p:cNvSpPr>
            <a:spLocks noGrp="1"/>
          </p:cNvSpPr>
          <p:nvPr>
            <p:ph type="title"/>
          </p:nvPr>
        </p:nvSpPr>
        <p:spPr>
          <a:xfrm>
            <a:off x="646744" y="640080"/>
            <a:ext cx="4173905" cy="5577818"/>
          </a:xfrm>
        </p:spPr>
        <p:txBody>
          <a:bodyPr vert="horz" lIns="91440" tIns="45720" rIns="91440" bIns="45720" rtlCol="0" anchor="ctr">
            <a:normAutofit/>
          </a:bodyPr>
          <a:lstStyle/>
          <a:p>
            <a:pPr algn="ctr"/>
            <a:r>
              <a:rPr lang="en-US" sz="5400" b="1" kern="1200" dirty="0">
                <a:solidFill>
                  <a:srgbClr val="FFFFFF"/>
                </a:solidFill>
                <a:latin typeface="MV Boli"/>
                <a:cs typeface="MV Boli"/>
              </a:rPr>
              <a:t>How Washing Your Hands Kills Covid-19</a:t>
            </a:r>
            <a:endParaRPr lang="en-US" b="1">
              <a:cs typeface="Calibri Light"/>
            </a:endParaRPr>
          </a:p>
        </p:txBody>
      </p:sp>
    </p:spTree>
    <p:extLst>
      <p:ext uri="{BB962C8B-B14F-4D97-AF65-F5344CB8AC3E}">
        <p14:creationId xmlns:p14="http://schemas.microsoft.com/office/powerpoint/2010/main" val="2807746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37735E-B4C6-ACD0-E06E-E8BC165F7C96}"/>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b="1" dirty="0"/>
              <a:t>Is the Covid-19 Vaccine Expensive?</a:t>
            </a:r>
            <a:endParaRPr lang="en-US" sz="3700" b="1" dirty="0">
              <a:cs typeface="Calibri Light"/>
            </a:endParaRPr>
          </a:p>
        </p:txBody>
      </p:sp>
      <p:grpSp>
        <p:nvGrpSpPr>
          <p:cNvPr id="35" name="Group 3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6" name="Rectangle 3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F0564B-7B2A-FF93-1EC1-2875FB29EFB2}"/>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r>
              <a:rPr lang="en-US" dirty="0"/>
              <a:t>The vaccine is free for everyone, the federal government is rooting the bill for all those who live in the United States.</a:t>
            </a:r>
            <a:endParaRPr lang="en-US" dirty="0">
              <a:cs typeface="Calibri"/>
            </a:endParaRPr>
          </a:p>
        </p:txBody>
      </p:sp>
      <p:sp>
        <p:nvSpPr>
          <p:cNvPr id="41" name="Rectangle 4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A picture containing calendar&#10;&#10;Description automatically generated">
            <a:extLst>
              <a:ext uri="{FF2B5EF4-FFF2-40B4-BE49-F238E27FC236}">
                <a16:creationId xmlns:a16="http://schemas.microsoft.com/office/drawing/2014/main" id="{86708AA6-320B-FC1D-9CF7-3E7C8E2E4016}"/>
              </a:ext>
            </a:extLst>
          </p:cNvPr>
          <p:cNvPicPr>
            <a:picLocks noGrp="1" noChangeAspect="1"/>
          </p:cNvPicPr>
          <p:nvPr>
            <p:ph sz="half" idx="2"/>
          </p:nvPr>
        </p:nvPicPr>
        <p:blipFill rotWithShape="1">
          <a:blip r:embed="rId2"/>
          <a:srcRect l="12989" r="33109" b="1"/>
          <a:stretch/>
        </p:blipFill>
        <p:spPr>
          <a:xfrm>
            <a:off x="5977788" y="799352"/>
            <a:ext cx="5425410" cy="5259296"/>
          </a:xfrm>
          <a:prstGeom prst="rect">
            <a:avLst/>
          </a:prstGeom>
        </p:spPr>
      </p:pic>
    </p:spTree>
    <p:extLst>
      <p:ext uri="{BB962C8B-B14F-4D97-AF65-F5344CB8AC3E}">
        <p14:creationId xmlns:p14="http://schemas.microsoft.com/office/powerpoint/2010/main" val="484093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ext&#10;&#10;Description automatically generated">
            <a:extLst>
              <a:ext uri="{FF2B5EF4-FFF2-40B4-BE49-F238E27FC236}">
                <a16:creationId xmlns:a16="http://schemas.microsoft.com/office/drawing/2014/main" id="{D8AF66A7-7F48-DBC7-DC97-91C7D82D8C95}"/>
              </a:ext>
            </a:extLst>
          </p:cNvPr>
          <p:cNvPicPr>
            <a:picLocks noGrp="1" noChangeAspect="1"/>
          </p:cNvPicPr>
          <p:nvPr>
            <p:ph sz="half" idx="2"/>
          </p:nvPr>
        </p:nvPicPr>
        <p:blipFill rotWithShape="1">
          <a:blip r:embed="rId2"/>
          <a:srcRect l="3465" r="2417" b="-1"/>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0E5F4C-A8D0-303F-5347-FBB955D2212B}"/>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b="1" dirty="0"/>
              <a:t>For how millions of dollars was the drug sold for?</a:t>
            </a:r>
            <a:endParaRPr lang="en-US" sz="4000" b="1" dirty="0">
              <a:cs typeface="Calibri Light"/>
            </a:endParaRPr>
          </a:p>
        </p:txBody>
      </p:sp>
      <p:sp>
        <p:nvSpPr>
          <p:cNvPr id="3" name="Content Placeholder 2">
            <a:extLst>
              <a:ext uri="{FF2B5EF4-FFF2-40B4-BE49-F238E27FC236}">
                <a16:creationId xmlns:a16="http://schemas.microsoft.com/office/drawing/2014/main" id="{74955CFE-45D2-0D3F-E843-B440224DCAC4}"/>
              </a:ext>
            </a:extLst>
          </p:cNvPr>
          <p:cNvSpPr>
            <a:spLocks noGrp="1"/>
          </p:cNvSpPr>
          <p:nvPr>
            <p:ph sz="half" idx="1"/>
          </p:nvPr>
        </p:nvSpPr>
        <p:spPr>
          <a:xfrm>
            <a:off x="7531610" y="2434201"/>
            <a:ext cx="3822189" cy="3742762"/>
          </a:xfrm>
        </p:spPr>
        <p:txBody>
          <a:bodyPr vert="horz" lIns="91440" tIns="45720" rIns="91440" bIns="45720" rtlCol="0" anchor="t">
            <a:normAutofit/>
          </a:bodyPr>
          <a:lstStyle/>
          <a:p>
            <a:r>
              <a:rPr lang="en-US" sz="2400" dirty="0"/>
              <a:t>The Pfizer vaccine had Sales worth $11.3bn (£8bn) were made by Pfizer in the first half of this year from the Covid-19 jab that it developed with Germany’s BioNTech. In July it lifted its 2021 sales forecast to $33.5bn.</a:t>
            </a:r>
            <a:endParaRPr lang="en-US" sz="2400" dirty="0">
              <a:cs typeface="Calibri"/>
            </a:endParaRPr>
          </a:p>
        </p:txBody>
      </p:sp>
    </p:spTree>
    <p:extLst>
      <p:ext uri="{BB962C8B-B14F-4D97-AF65-F5344CB8AC3E}">
        <p14:creationId xmlns:p14="http://schemas.microsoft.com/office/powerpoint/2010/main" val="3400582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0892A-CEDD-D68D-3CB8-064312461EE8}"/>
              </a:ext>
            </a:extLst>
          </p:cNvPr>
          <p:cNvSpPr>
            <a:spLocks noGrp="1"/>
          </p:cNvSpPr>
          <p:nvPr>
            <p:ph type="title"/>
          </p:nvPr>
        </p:nvSpPr>
        <p:spPr/>
        <p:txBody>
          <a:bodyPr/>
          <a:lstStyle/>
          <a:p>
            <a:r>
              <a:rPr lang="en-US" b="1" dirty="0">
                <a:cs typeface="Calibri Light"/>
              </a:rPr>
              <a:t>Sources</a:t>
            </a:r>
          </a:p>
        </p:txBody>
      </p:sp>
      <p:sp>
        <p:nvSpPr>
          <p:cNvPr id="3" name="Content Placeholder 2">
            <a:extLst>
              <a:ext uri="{FF2B5EF4-FFF2-40B4-BE49-F238E27FC236}">
                <a16:creationId xmlns:a16="http://schemas.microsoft.com/office/drawing/2014/main" id="{5E4BDAAF-1DA1-0D2E-46ED-D73CD7710474}"/>
              </a:ext>
            </a:extLst>
          </p:cNvPr>
          <p:cNvSpPr>
            <a:spLocks noGrp="1"/>
          </p:cNvSpPr>
          <p:nvPr>
            <p:ph idx="1"/>
          </p:nvPr>
        </p:nvSpPr>
        <p:spPr/>
        <p:txBody>
          <a:bodyPr vert="horz" lIns="91440" tIns="45720" rIns="91440" bIns="45720" rtlCol="0" anchor="t">
            <a:normAutofit/>
          </a:bodyPr>
          <a:lstStyle/>
          <a:p>
            <a:r>
              <a:rPr lang="en-US" u="sng" dirty="0">
                <a:hlinkClick r:id="rId2"/>
              </a:rPr>
              <a:t>Covid-19 vaccines: the contracts, prices and profits</a:t>
            </a:r>
            <a:endParaRPr lang="en-US">
              <a:cs typeface="Calibri" panose="020F0502020204030204"/>
            </a:endParaRPr>
          </a:p>
          <a:p>
            <a:r>
              <a:rPr lang="en-US" dirty="0">
                <a:ea typeface="+mn-lt"/>
                <a:cs typeface="+mn-lt"/>
                <a:hlinkClick r:id="rId3"/>
              </a:rPr>
              <a:t>https://www.theguardian.com/world/2021/aug/11/</a:t>
            </a:r>
            <a:r>
              <a:rPr lang="en-US" dirty="0">
                <a:ea typeface="+mn-lt"/>
                <a:cs typeface="+mn-lt"/>
              </a:rPr>
              <a:t>...</a:t>
            </a:r>
            <a:br>
              <a:rPr lang="en-US" dirty="0">
                <a:ea typeface="+mn-lt"/>
                <a:cs typeface="+mn-lt"/>
              </a:rPr>
            </a:br>
            <a:endParaRPr lang="en-US" dirty="0">
              <a:ea typeface="+mn-lt"/>
              <a:cs typeface="+mn-lt"/>
            </a:endParaRPr>
          </a:p>
          <a:p>
            <a:r>
              <a:rPr lang="en-US" dirty="0">
                <a:hlinkClick r:id="rId4"/>
              </a:rPr>
              <a:t>PDB-101: Browse: Coronavirus</a:t>
            </a:r>
            <a:endParaRPr lang="en-US" dirty="0">
              <a:cs typeface="Calibri"/>
            </a:endParaRPr>
          </a:p>
          <a:p>
            <a:r>
              <a:rPr lang="en-US" dirty="0">
                <a:ea typeface="+mn-lt"/>
                <a:cs typeface="+mn-lt"/>
                <a:hlinkClick r:id="rId5"/>
              </a:rPr>
              <a:t>https://pdb101.rcsb.org/browse/coronavirus</a:t>
            </a:r>
            <a:br>
              <a:rPr lang="en-US" dirty="0">
                <a:ea typeface="+mn-lt"/>
                <a:cs typeface="+mn-lt"/>
              </a:rPr>
            </a:br>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4038572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46">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6" name="Freeform: Shape 48">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7" name="Freeform: Shape 50">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2B4AB8-4D21-4492-82A7-AA8B5C518BB9}"/>
              </a:ext>
            </a:extLst>
          </p:cNvPr>
          <p:cNvSpPr>
            <a:spLocks noGrp="1"/>
          </p:cNvSpPr>
          <p:nvPr>
            <p:ph type="title"/>
          </p:nvPr>
        </p:nvSpPr>
        <p:spPr>
          <a:xfrm>
            <a:off x="621792" y="1161288"/>
            <a:ext cx="3602736" cy="4526280"/>
          </a:xfrm>
        </p:spPr>
        <p:txBody>
          <a:bodyPr>
            <a:normAutofit/>
          </a:bodyPr>
          <a:lstStyle/>
          <a:p>
            <a:r>
              <a:rPr lang="en-US" sz="4000" b="1" dirty="0">
                <a:latin typeface="Algerian"/>
              </a:rPr>
              <a:t>What IS The Covid VACCINE?</a:t>
            </a:r>
          </a:p>
        </p:txBody>
      </p:sp>
      <p:sp>
        <p:nvSpPr>
          <p:cNvPr id="68" name="Rectangle 52">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6357621-B99F-470F-9547-4806E36D8980}"/>
              </a:ext>
            </a:extLst>
          </p:cNvPr>
          <p:cNvSpPr>
            <a:spLocks noGrp="1"/>
          </p:cNvSpPr>
          <p:nvPr>
            <p:ph idx="1"/>
          </p:nvPr>
        </p:nvSpPr>
        <p:spPr>
          <a:xfrm>
            <a:off x="5434149" y="932688"/>
            <a:ext cx="5916603" cy="4992624"/>
          </a:xfrm>
        </p:spPr>
        <p:txBody>
          <a:bodyPr anchor="ctr">
            <a:normAutofit/>
          </a:bodyPr>
          <a:lstStyle/>
          <a:p>
            <a:r>
              <a:rPr lang="en-US" sz="2000" dirty="0">
                <a:latin typeface="Bodoni MT" panose="02070603080606020203" pitchFamily="18" charset="0"/>
              </a:rPr>
              <a:t>The person who discovered/made the COVID vaccine was Pfizer.</a:t>
            </a:r>
          </a:p>
          <a:p>
            <a:r>
              <a:rPr lang="en-US" sz="2000" dirty="0">
                <a:latin typeface="Bodoni MT" panose="02070603080606020203" pitchFamily="18" charset="0"/>
              </a:rPr>
              <a:t>The “COVID-19 Vaccine” was first introduced in December 18 2020.</a:t>
            </a:r>
          </a:p>
          <a:p>
            <a:r>
              <a:rPr lang="en-US" sz="2000" dirty="0">
                <a:latin typeface="Bodoni MT" panose="02070603080606020203" pitchFamily="18" charset="0"/>
              </a:rPr>
              <a:t>It became a therapeutic medicine in June 11</a:t>
            </a:r>
            <a:r>
              <a:rPr lang="en-US" sz="2000" baseline="30000" dirty="0">
                <a:latin typeface="Bodoni MT" panose="02070603080606020203" pitchFamily="18" charset="0"/>
              </a:rPr>
              <a:t>th</a:t>
            </a:r>
            <a:r>
              <a:rPr lang="en-US" sz="2000" dirty="0">
                <a:latin typeface="Bodoni MT" panose="02070603080606020203" pitchFamily="18" charset="0"/>
              </a:rPr>
              <a:t> 2020.</a:t>
            </a: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053338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193F02-7C4D-42B8-971E-DFB8A3B5E9F9}"/>
              </a:ext>
            </a:extLst>
          </p:cNvPr>
          <p:cNvSpPr>
            <a:spLocks noGrp="1"/>
          </p:cNvSpPr>
          <p:nvPr>
            <p:ph type="title"/>
          </p:nvPr>
        </p:nvSpPr>
        <p:spPr>
          <a:xfrm>
            <a:off x="686834" y="1153572"/>
            <a:ext cx="3200400" cy="4461163"/>
          </a:xfrm>
        </p:spPr>
        <p:txBody>
          <a:bodyPr vert="horz" lIns="91440" tIns="45720" rIns="91440" bIns="45720" rtlCol="0">
            <a:normAutofit/>
          </a:bodyPr>
          <a:lstStyle/>
          <a:p>
            <a:r>
              <a:rPr lang="en-US" b="1" dirty="0">
                <a:solidFill>
                  <a:srgbClr val="FFFFFF"/>
                </a:solidFill>
                <a:cs typeface="Calibri Light"/>
              </a:rPr>
              <a:t>What does the covid vaccine treat?</a:t>
            </a:r>
          </a:p>
        </p:txBody>
      </p:sp>
      <p:sp>
        <p:nvSpPr>
          <p:cNvPr id="87" name="Arc 7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3D7E4CA-B609-43F4-AB4A-9FFDB52C2D4A}"/>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a:cs typeface="Calibri"/>
              </a:rPr>
              <a:t>The covid vaccine treats Covid-19, and it is caused by being spread by a person infected person by droplets through their nose and mouth.</a:t>
            </a:r>
          </a:p>
        </p:txBody>
      </p:sp>
    </p:spTree>
    <p:extLst>
      <p:ext uri="{BB962C8B-B14F-4D97-AF65-F5344CB8AC3E}">
        <p14:creationId xmlns:p14="http://schemas.microsoft.com/office/powerpoint/2010/main" val="198651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7B914E-A449-1389-84C6-7C380C4031E3}"/>
              </a:ext>
            </a:extLst>
          </p:cNvPr>
          <p:cNvSpPr>
            <a:spLocks noGrp="1"/>
          </p:cNvSpPr>
          <p:nvPr>
            <p:ph type="title"/>
          </p:nvPr>
        </p:nvSpPr>
        <p:spPr>
          <a:xfrm>
            <a:off x="1463040" y="1091821"/>
            <a:ext cx="3801581" cy="4674358"/>
          </a:xfrm>
        </p:spPr>
        <p:txBody>
          <a:bodyPr vert="horz" lIns="91440" tIns="45720" rIns="91440" bIns="45720" rtlCol="0" anchor="ctr">
            <a:normAutofit fontScale="90000"/>
          </a:bodyPr>
          <a:lstStyle/>
          <a:p>
            <a:r>
              <a:rPr lang="en-US" sz="6600" b="1" kern="1200" dirty="0">
                <a:solidFill>
                  <a:schemeClr val="tx1">
                    <a:lumMod val="85000"/>
                    <a:lumOff val="15000"/>
                  </a:schemeClr>
                </a:solidFill>
                <a:latin typeface="MV Boli"/>
                <a:cs typeface="MV Boli"/>
              </a:rPr>
              <a:t>How does the covid vaccine work in the body?</a:t>
            </a:r>
          </a:p>
        </p:txBody>
      </p:sp>
      <p:sp>
        <p:nvSpPr>
          <p:cNvPr id="20" name="Freeform: Shape 9">
            <a:extLst>
              <a:ext uri="{FF2B5EF4-FFF2-40B4-BE49-F238E27FC236}">
                <a16:creationId xmlns:a16="http://schemas.microsoft.com/office/drawing/2014/main" id="{53472F09-8E00-4E02-9034-0A382CF66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915" y="727306"/>
            <a:ext cx="4639824" cy="4639824"/>
          </a:xfrm>
          <a:custGeom>
            <a:avLst/>
            <a:gdLst>
              <a:gd name="connsiteX0" fmla="*/ 2319912 w 4639824"/>
              <a:gd name="connsiteY0" fmla="*/ 0 h 4639824"/>
              <a:gd name="connsiteX1" fmla="*/ 4639824 w 4639824"/>
              <a:gd name="connsiteY1" fmla="*/ 2319912 h 4639824"/>
              <a:gd name="connsiteX2" fmla="*/ 2319912 w 4639824"/>
              <a:gd name="connsiteY2" fmla="*/ 4639824 h 4639824"/>
              <a:gd name="connsiteX3" fmla="*/ 0 w 4639824"/>
              <a:gd name="connsiteY3" fmla="*/ 2319912 h 4639824"/>
              <a:gd name="connsiteX4" fmla="*/ 2319912 w 4639824"/>
              <a:gd name="connsiteY4" fmla="*/ 0 h 4639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9824" h="4639824">
                <a:moveTo>
                  <a:pt x="2319912" y="0"/>
                </a:moveTo>
                <a:cubicBezTo>
                  <a:pt x="3601164" y="0"/>
                  <a:pt x="4639824" y="1038660"/>
                  <a:pt x="4639824" y="2319912"/>
                </a:cubicBezTo>
                <a:cubicBezTo>
                  <a:pt x="4639824" y="3601164"/>
                  <a:pt x="3601164" y="4639824"/>
                  <a:pt x="2319912" y="4639824"/>
                </a:cubicBezTo>
                <a:cubicBezTo>
                  <a:pt x="1038660" y="4639824"/>
                  <a:pt x="0" y="3601164"/>
                  <a:pt x="0" y="2319912"/>
                </a:cubicBezTo>
                <a:cubicBezTo>
                  <a:pt x="0" y="1038660"/>
                  <a:pt x="1038660" y="0"/>
                  <a:pt x="2319912" y="0"/>
                </a:cubicBezTo>
                <a:close/>
              </a:path>
            </a:pathLst>
          </a:cu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4DA077B8-7326-4434-87ED-77DF3CF3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7227" y="1253852"/>
            <a:ext cx="457200" cy="457200"/>
          </a:xfrm>
          <a:prstGeom prst="ellipse">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3">
            <a:extLst>
              <a:ext uri="{FF2B5EF4-FFF2-40B4-BE49-F238E27FC236}">
                <a16:creationId xmlns:a16="http://schemas.microsoft.com/office/drawing/2014/main" id="{F79CDED1-AC9C-4A80-B334-1309DEAD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480791" y="0"/>
            <a:ext cx="2229415" cy="1711051"/>
          </a:xfrm>
          <a:custGeom>
            <a:avLst/>
            <a:gdLst>
              <a:gd name="connsiteX0" fmla="*/ 1731031 w 2229415"/>
              <a:gd name="connsiteY0" fmla="*/ 1711051 h 1711051"/>
              <a:gd name="connsiteX1" fmla="*/ 2229415 w 2229415"/>
              <a:gd name="connsiteY1" fmla="*/ 1711051 h 1711051"/>
              <a:gd name="connsiteX2" fmla="*/ 2220570 w 2229415"/>
              <a:gd name="connsiteY2" fmla="*/ 1665525 h 1711051"/>
              <a:gd name="connsiteX3" fmla="*/ 118985 w 2229415"/>
              <a:gd name="connsiteY3" fmla="*/ 3008 h 1711051"/>
              <a:gd name="connsiteX4" fmla="*/ 0 w 2229415"/>
              <a:gd name="connsiteY4" fmla="*/ 0 h 1711051"/>
              <a:gd name="connsiteX5" fmla="*/ 0 w 2229415"/>
              <a:gd name="connsiteY5" fmla="*/ 474250 h 1711051"/>
              <a:gd name="connsiteX6" fmla="*/ 187921 w 2229415"/>
              <a:gd name="connsiteY6" fmla="*/ 483739 h 1711051"/>
              <a:gd name="connsiteX7" fmla="*/ 1656728 w 2229415"/>
              <a:gd name="connsiteY7" fmla="*/ 1515386 h 171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9415" h="1711051">
                <a:moveTo>
                  <a:pt x="1731031" y="1711051"/>
                </a:moveTo>
                <a:lnTo>
                  <a:pt x="2229415" y="1711051"/>
                </a:lnTo>
                <a:lnTo>
                  <a:pt x="2220570" y="1665525"/>
                </a:lnTo>
                <a:cubicBezTo>
                  <a:pt x="1951414" y="739745"/>
                  <a:pt x="1119014" y="53700"/>
                  <a:pt x="118985" y="3008"/>
                </a:cubicBezTo>
                <a:lnTo>
                  <a:pt x="0" y="0"/>
                </a:lnTo>
                <a:lnTo>
                  <a:pt x="0" y="474250"/>
                </a:lnTo>
                <a:lnTo>
                  <a:pt x="187921" y="483739"/>
                </a:lnTo>
                <a:cubicBezTo>
                  <a:pt x="836687" y="549625"/>
                  <a:pt x="1385706" y="952924"/>
                  <a:pt x="1656728" y="151538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Oval 15">
            <a:extLst>
              <a:ext uri="{FF2B5EF4-FFF2-40B4-BE49-F238E27FC236}">
                <a16:creationId xmlns:a16="http://schemas.microsoft.com/office/drawing/2014/main" id="{FD961BDC-5B67-481B-B628-6C15F4724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88704" y="3819513"/>
            <a:ext cx="731520" cy="731520"/>
          </a:xfrm>
          <a:prstGeom prst="ellipse">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6CC263E-5CD3-42BB-99F8-3C062C4B5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0573" y="4944229"/>
            <a:ext cx="1645920" cy="164592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9D239F-1B62-3274-0B2A-DF052F2EDCA1}"/>
              </a:ext>
            </a:extLst>
          </p:cNvPr>
          <p:cNvSpPr>
            <a:spLocks noGrp="1"/>
          </p:cNvSpPr>
          <p:nvPr>
            <p:ph sz="half" idx="1"/>
          </p:nvPr>
        </p:nvSpPr>
        <p:spPr>
          <a:xfrm>
            <a:off x="6284793" y="1760562"/>
            <a:ext cx="3582537" cy="3336876"/>
          </a:xfrm>
        </p:spPr>
        <p:txBody>
          <a:bodyPr vert="horz" lIns="91440" tIns="45720" rIns="91440" bIns="45720" rtlCol="0" anchor="ctr">
            <a:normAutofit/>
          </a:bodyPr>
          <a:lstStyle/>
          <a:p>
            <a:r>
              <a:rPr lang="en-US" sz="1800">
                <a:solidFill>
                  <a:srgbClr val="FFFFFF"/>
                </a:solidFill>
              </a:rPr>
              <a:t>Different types of vaccines work in different ways to offer protection. But with all types of vaccines, the body is left with a supply of “memory” T-lymphocytes as well as B-lymphocytes that will remember how to fight that virus in the future.</a:t>
            </a:r>
          </a:p>
        </p:txBody>
      </p:sp>
    </p:spTree>
    <p:extLst>
      <p:ext uri="{BB962C8B-B14F-4D97-AF65-F5344CB8AC3E}">
        <p14:creationId xmlns:p14="http://schemas.microsoft.com/office/powerpoint/2010/main" val="674774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CD5F2-F99F-B80F-84CE-44DB430A9D1A}"/>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b="1" kern="1200" dirty="0">
                <a:latin typeface="+mj-lt"/>
                <a:ea typeface="+mj-ea"/>
                <a:cs typeface="+mj-cs"/>
              </a:rPr>
              <a:t>Covid Vaccine Side </a:t>
            </a:r>
            <a:r>
              <a:rPr lang="en-US" sz="5400" b="1" dirty="0"/>
              <a:t>Effects</a:t>
            </a:r>
            <a:r>
              <a:rPr lang="en-US" sz="5400" b="1" kern="1200" dirty="0">
                <a:latin typeface="+mj-lt"/>
                <a:ea typeface="+mj-ea"/>
                <a:cs typeface="+mj-cs"/>
              </a:rPr>
              <a:t> </a:t>
            </a:r>
            <a:endParaRPr lang="en-US" sz="5400" b="1" kern="1200" dirty="0">
              <a:latin typeface="+mj-lt"/>
              <a:cs typeface="Calibri Light"/>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D7B08A-E92F-0FED-A80E-140AC0855C51}"/>
              </a:ext>
            </a:extLst>
          </p:cNvPr>
          <p:cNvSpPr>
            <a:spLocks noGrp="1"/>
          </p:cNvSpPr>
          <p:nvPr>
            <p:ph sz="half" idx="1"/>
          </p:nvPr>
        </p:nvSpPr>
        <p:spPr>
          <a:xfrm>
            <a:off x="5126418" y="552091"/>
            <a:ext cx="6224335" cy="5431536"/>
          </a:xfrm>
        </p:spPr>
        <p:txBody>
          <a:bodyPr vert="horz" lIns="91440" tIns="45720" rIns="91440" bIns="45720" rtlCol="0" anchor="ctr">
            <a:normAutofit/>
          </a:bodyPr>
          <a:lstStyle/>
          <a:p>
            <a:r>
              <a:rPr lang="en-US" sz="2200"/>
              <a:t>Difficulty breathing</a:t>
            </a:r>
          </a:p>
          <a:p>
            <a:r>
              <a:rPr lang="en-US" sz="2200"/>
              <a:t>Swelling of your face and throat</a:t>
            </a:r>
          </a:p>
          <a:p>
            <a:r>
              <a:rPr lang="en-US" sz="2200"/>
              <a:t>A fast heartbeat</a:t>
            </a:r>
          </a:p>
          <a:p>
            <a:r>
              <a:rPr lang="en-US" sz="2200"/>
              <a:t>A bad rash all over your body</a:t>
            </a:r>
          </a:p>
          <a:p>
            <a:r>
              <a:rPr lang="en-US" sz="2200"/>
              <a:t>Dizziness and weakness</a:t>
            </a:r>
          </a:p>
          <a:p>
            <a:endParaRPr lang="en-US" sz="2200"/>
          </a:p>
        </p:txBody>
      </p:sp>
    </p:spTree>
    <p:extLst>
      <p:ext uri="{BB962C8B-B14F-4D97-AF65-F5344CB8AC3E}">
        <p14:creationId xmlns:p14="http://schemas.microsoft.com/office/powerpoint/2010/main" val="2984653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8685AF-88E5-CC75-F8C4-D081495D1791}"/>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a:solidFill>
                  <a:schemeClr val="tx1"/>
                </a:solidFill>
                <a:latin typeface="+mj-lt"/>
                <a:ea typeface="+mj-ea"/>
                <a:cs typeface="+mj-cs"/>
              </a:rPr>
              <a:t>Covid Vaccine Ingredients </a:t>
            </a:r>
          </a:p>
        </p:txBody>
      </p:sp>
      <p:sp>
        <p:nvSpPr>
          <p:cNvPr id="3" name="Content Placeholder 2">
            <a:extLst>
              <a:ext uri="{FF2B5EF4-FFF2-40B4-BE49-F238E27FC236}">
                <a16:creationId xmlns:a16="http://schemas.microsoft.com/office/drawing/2014/main" id="{2987AF47-AC94-803D-897C-C0C73087871D}"/>
              </a:ext>
            </a:extLst>
          </p:cNvPr>
          <p:cNvSpPr>
            <a:spLocks noGrp="1"/>
          </p:cNvSpPr>
          <p:nvPr>
            <p:ph sz="half" idx="1"/>
          </p:nvPr>
        </p:nvSpPr>
        <p:spPr>
          <a:xfrm>
            <a:off x="1144923" y="2405894"/>
            <a:ext cx="5315189" cy="3535083"/>
          </a:xfrm>
        </p:spPr>
        <p:txBody>
          <a:bodyPr vert="horz" lIns="91440" tIns="45720" rIns="91440" bIns="45720" rtlCol="0" anchor="t">
            <a:normAutofit lnSpcReduction="10000"/>
          </a:bodyPr>
          <a:lstStyle/>
          <a:p>
            <a:pPr marL="0"/>
            <a:r>
              <a:rPr lang="en-US" sz="1900" dirty="0"/>
              <a:t>These are the ingredients to the Pfizer vaccine, and they include mRNA, lipids ((4-hydroxybutyl)azanediyl)bis(hexane-6,1-diyl)bis(2-hexyldecanoate), 2</a:t>
            </a:r>
            <a:br>
              <a:rPr lang="en-US" sz="1900" dirty="0"/>
            </a:br>
            <a:r>
              <a:rPr lang="en-US" sz="1900" dirty="0"/>
              <a:t>[(polyethylene glycol)-2000]-N,N-ditetradecylacetamide, 1,2-Distearoyl-sn-glycero-3-</a:t>
            </a:r>
            <a:br>
              <a:rPr lang="en-US" sz="1900" dirty="0"/>
            </a:br>
            <a:r>
              <a:rPr lang="en-US" sz="1900" dirty="0"/>
              <a:t>phosphocholine, and cholesterol), potassium chloride, monobasic potassium</a:t>
            </a:r>
            <a:br>
              <a:rPr lang="en-US" sz="1900" dirty="0"/>
            </a:br>
            <a:r>
              <a:rPr lang="en-US" sz="1900" dirty="0"/>
              <a:t>phosphate, sodium chloride, dibasic sodium phosphate dihydrate, and sucrose.</a:t>
            </a:r>
            <a:endParaRPr lang="en-US" dirty="0"/>
          </a:p>
          <a:p>
            <a:pPr marL="0"/>
            <a:br>
              <a:rPr lang="en-US" sz="1900" dirty="0"/>
            </a:br>
            <a:r>
              <a:rPr lang="en-US" sz="1900" dirty="0"/>
              <a:t>The Pfizer vaccine does not contain eggs, preservatives, or latex.</a:t>
            </a:r>
            <a:endParaRPr lang="en-US"/>
          </a:p>
        </p:txBody>
      </p:sp>
      <p:sp>
        <p:nvSpPr>
          <p:cNvPr id="30"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5" descr="A picture containing cup, indoor&#10;&#10;Description automatically generated">
            <a:extLst>
              <a:ext uri="{FF2B5EF4-FFF2-40B4-BE49-F238E27FC236}">
                <a16:creationId xmlns:a16="http://schemas.microsoft.com/office/drawing/2014/main" id="{42C2D7BC-8C5A-E3FB-10B5-EC9958C9E14F}"/>
              </a:ext>
            </a:extLst>
          </p:cNvPr>
          <p:cNvPicPr>
            <a:picLocks noGrp="1" noChangeAspect="1"/>
          </p:cNvPicPr>
          <p:nvPr>
            <p:ph sz="half" idx="2"/>
          </p:nvPr>
        </p:nvPicPr>
        <p:blipFill>
          <a:blip r:embed="rId2"/>
          <a:stretch>
            <a:fillRect/>
          </a:stretch>
        </p:blipFill>
        <p:spPr>
          <a:xfrm>
            <a:off x="7443183" y="909081"/>
            <a:ext cx="3436097" cy="5071731"/>
          </a:xfrm>
          <a:prstGeom prst="rect">
            <a:avLst/>
          </a:prstGeom>
        </p:spPr>
      </p:pic>
    </p:spTree>
    <p:extLst>
      <p:ext uri="{BB962C8B-B14F-4D97-AF65-F5344CB8AC3E}">
        <p14:creationId xmlns:p14="http://schemas.microsoft.com/office/powerpoint/2010/main" val="313193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22D22D-6C1C-ABA1-3A44-0EC9765D7E31}"/>
              </a:ext>
            </a:extLst>
          </p:cNvPr>
          <p:cNvSpPr>
            <a:spLocks noGrp="1"/>
          </p:cNvSpPr>
          <p:nvPr>
            <p:ph type="title"/>
          </p:nvPr>
        </p:nvSpPr>
        <p:spPr>
          <a:xfrm>
            <a:off x="804672" y="640080"/>
            <a:ext cx="3282696" cy="5257800"/>
          </a:xfrm>
        </p:spPr>
        <p:txBody>
          <a:bodyPr vert="horz" lIns="91440" tIns="45720" rIns="91440" bIns="45720" rtlCol="0" anchor="ctr">
            <a:normAutofit/>
          </a:bodyPr>
          <a:lstStyle/>
          <a:p>
            <a:r>
              <a:rPr lang="en-US" kern="1200" dirty="0">
                <a:solidFill>
                  <a:schemeClr val="bg1"/>
                </a:solidFill>
                <a:latin typeface="MV Boli"/>
                <a:cs typeface="MV Boli"/>
              </a:rPr>
              <a:t>Covid Vaccine Enzymes</a:t>
            </a:r>
          </a:p>
        </p:txBody>
      </p:sp>
      <p:sp>
        <p:nvSpPr>
          <p:cNvPr id="3" name="Content Placeholder 2">
            <a:extLst>
              <a:ext uri="{FF2B5EF4-FFF2-40B4-BE49-F238E27FC236}">
                <a16:creationId xmlns:a16="http://schemas.microsoft.com/office/drawing/2014/main" id="{30CAAD12-EB28-2E3F-6BC4-B1432F574684}"/>
              </a:ext>
            </a:extLst>
          </p:cNvPr>
          <p:cNvSpPr>
            <a:spLocks noGrp="1"/>
          </p:cNvSpPr>
          <p:nvPr>
            <p:ph sz="half" idx="1"/>
          </p:nvPr>
        </p:nvSpPr>
        <p:spPr>
          <a:xfrm>
            <a:off x="5358384" y="640081"/>
            <a:ext cx="6024654" cy="5257800"/>
          </a:xfrm>
        </p:spPr>
        <p:txBody>
          <a:bodyPr vert="horz" lIns="91440" tIns="45720" rIns="91440" bIns="45720" rtlCol="0" anchor="ctr">
            <a:normAutofit/>
          </a:bodyPr>
          <a:lstStyle/>
          <a:p>
            <a:r>
              <a:rPr lang="en-US" sz="2400"/>
              <a:t>The COVID-19 pandemic has taken a significant toll on people worldwide, and there are currently no specific antivirus drugs or vaccines. Herein it is a therapeutic based on catalase, an antioxidant enzyme that can effectively breakdown hydrogen peroxide and minimize the downstream reactive oxygen species, which are excessively produced resulting from the infection and inflammatory process, is reported.</a:t>
            </a:r>
          </a:p>
        </p:txBody>
      </p:sp>
    </p:spTree>
    <p:extLst>
      <p:ext uri="{BB962C8B-B14F-4D97-AF65-F5344CB8AC3E}">
        <p14:creationId xmlns:p14="http://schemas.microsoft.com/office/powerpoint/2010/main" val="825170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D9D716-9828-23A0-D4F3-456486B3FC83}"/>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000" b="1" dirty="0">
                <a:solidFill>
                  <a:srgbClr val="FFFFFF"/>
                </a:solidFill>
              </a:rPr>
              <a:t>Covid-19 Vaccine Structure And Formula</a:t>
            </a:r>
            <a:endParaRPr lang="en-US" sz="5000" b="1" dirty="0">
              <a:solidFill>
                <a:srgbClr val="FFFFFF"/>
              </a:solidFill>
              <a:cs typeface="Calibri Light"/>
            </a:endParaRPr>
          </a:p>
        </p:txBody>
      </p:sp>
      <p:cxnSp>
        <p:nvCxnSpPr>
          <p:cNvPr id="89" name="Straight Connector 8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5" descr="Diagram&#10;&#10;Description automatically generated">
            <a:extLst>
              <a:ext uri="{FF2B5EF4-FFF2-40B4-BE49-F238E27FC236}">
                <a16:creationId xmlns:a16="http://schemas.microsoft.com/office/drawing/2014/main" id="{50317BD8-FDA7-36E1-3215-086C3656D21A}"/>
              </a:ext>
            </a:extLst>
          </p:cNvPr>
          <p:cNvPicPr>
            <a:picLocks noChangeAspect="1"/>
          </p:cNvPicPr>
          <p:nvPr/>
        </p:nvPicPr>
        <p:blipFill>
          <a:blip r:embed="rId2"/>
          <a:stretch>
            <a:fillRect/>
          </a:stretch>
        </p:blipFill>
        <p:spPr>
          <a:xfrm>
            <a:off x="529375" y="2426818"/>
            <a:ext cx="5060300" cy="3997637"/>
          </a:xfrm>
          <a:prstGeom prst="rect">
            <a:avLst/>
          </a:prstGeom>
        </p:spPr>
      </p:pic>
      <p:cxnSp>
        <p:nvCxnSpPr>
          <p:cNvPr id="91" name="Straight Connector 9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6" descr="Diagram&#10;&#10;Description automatically generated">
            <a:extLst>
              <a:ext uri="{FF2B5EF4-FFF2-40B4-BE49-F238E27FC236}">
                <a16:creationId xmlns:a16="http://schemas.microsoft.com/office/drawing/2014/main" id="{BE06202A-8B93-A2F9-4154-13822F75F344}"/>
              </a:ext>
            </a:extLst>
          </p:cNvPr>
          <p:cNvPicPr>
            <a:picLocks noChangeAspect="1"/>
          </p:cNvPicPr>
          <p:nvPr/>
        </p:nvPicPr>
        <p:blipFill>
          <a:blip r:embed="rId3"/>
          <a:stretch>
            <a:fillRect/>
          </a:stretch>
        </p:blipFill>
        <p:spPr>
          <a:xfrm>
            <a:off x="6577163" y="2426818"/>
            <a:ext cx="5191737" cy="3997637"/>
          </a:xfrm>
          <a:prstGeom prst="rect">
            <a:avLst/>
          </a:prstGeom>
        </p:spPr>
      </p:pic>
    </p:spTree>
    <p:extLst>
      <p:ext uri="{BB962C8B-B14F-4D97-AF65-F5344CB8AC3E}">
        <p14:creationId xmlns:p14="http://schemas.microsoft.com/office/powerpoint/2010/main" val="1674485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E36DE8-84DF-48DE-DCD9-4C14804039E0}"/>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300" b="1" kern="1200" dirty="0">
                <a:solidFill>
                  <a:srgbClr val="FFFFFF"/>
                </a:solidFill>
                <a:latin typeface="MV Boli"/>
                <a:cs typeface="MV Boli"/>
              </a:rPr>
              <a:t>How The SARS-CoV-2 mRNA Vaccine, 2020</a:t>
            </a:r>
          </a:p>
          <a:p>
            <a:pPr algn="ctr"/>
            <a:r>
              <a:rPr lang="en-US" sz="3300" b="1" kern="1200" dirty="0">
                <a:solidFill>
                  <a:srgbClr val="FFFFFF"/>
                </a:solidFill>
                <a:latin typeface="MV Boli"/>
                <a:cs typeface="MV Boli"/>
              </a:rPr>
              <a:t>Looks Like</a:t>
            </a:r>
          </a:p>
        </p:txBody>
      </p:sp>
      <p:pic>
        <p:nvPicPr>
          <p:cNvPr id="4" name="Picture 4" descr="Background pattern&#10;&#10;Description automatically generated">
            <a:extLst>
              <a:ext uri="{FF2B5EF4-FFF2-40B4-BE49-F238E27FC236}">
                <a16:creationId xmlns:a16="http://schemas.microsoft.com/office/drawing/2014/main" id="{0B952BB2-5291-AF00-3608-3B8D7390F442}"/>
              </a:ext>
            </a:extLst>
          </p:cNvPr>
          <p:cNvPicPr>
            <a:picLocks noChangeAspect="1"/>
          </p:cNvPicPr>
          <p:nvPr/>
        </p:nvPicPr>
        <p:blipFill>
          <a:blip r:embed="rId2"/>
          <a:stretch>
            <a:fillRect/>
          </a:stretch>
        </p:blipFill>
        <p:spPr>
          <a:xfrm>
            <a:off x="5362256" y="643466"/>
            <a:ext cx="5610820" cy="5568739"/>
          </a:xfrm>
          <a:prstGeom prst="rect">
            <a:avLst/>
          </a:prstGeom>
        </p:spPr>
      </p:pic>
    </p:spTree>
    <p:extLst>
      <p:ext uri="{BB962C8B-B14F-4D97-AF65-F5344CB8AC3E}">
        <p14:creationId xmlns:p14="http://schemas.microsoft.com/office/powerpoint/2010/main" val="601962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1C0FBA0C17004EB9C86C9B2953E6EA" ma:contentTypeVersion="4" ma:contentTypeDescription="Create a new document." ma:contentTypeScope="" ma:versionID="bae78d937ffab45b8f9e79d2074dfd82">
  <xsd:schema xmlns:xsd="http://www.w3.org/2001/XMLSchema" xmlns:xs="http://www.w3.org/2001/XMLSchema" xmlns:p="http://schemas.microsoft.com/office/2006/metadata/properties" xmlns:ns3="491da55d-5155-48aa-b498-fdcfdb43b9e4" targetNamespace="http://schemas.microsoft.com/office/2006/metadata/properties" ma:root="true" ma:fieldsID="b9123c3197bc8d32002553bd1349030d" ns3:_="">
    <xsd:import namespace="491da55d-5155-48aa-b498-fdcfdb43b9e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1da55d-5155-48aa-b498-fdcfdb43b9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06B2BF-0294-41A6-B6BB-C97463C0667E}">
  <ds:schemaRefs>
    <ds:schemaRef ds:uri="http://schemas.microsoft.com/sharepoint/v3/contenttype/forms"/>
  </ds:schemaRefs>
</ds:datastoreItem>
</file>

<file path=customXml/itemProps2.xml><?xml version="1.0" encoding="utf-8"?>
<ds:datastoreItem xmlns:ds="http://schemas.openxmlformats.org/officeDocument/2006/customXml" ds:itemID="{BB60C96A-13CD-401E-91FB-BDF9B4EC0892}">
  <ds:schemaRefs>
    <ds:schemaRef ds:uri="http://purl.org/dc/term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491da55d-5155-48aa-b498-fdcfdb43b9e4"/>
    <ds:schemaRef ds:uri="http://purl.org/dc/dcmitype/"/>
    <ds:schemaRef ds:uri="http://purl.org/dc/elements/1.1/"/>
  </ds:schemaRefs>
</ds:datastoreItem>
</file>

<file path=customXml/itemProps3.xml><?xml version="1.0" encoding="utf-8"?>
<ds:datastoreItem xmlns:ds="http://schemas.openxmlformats.org/officeDocument/2006/customXml" ds:itemID="{A43546C7-ABFB-4743-8D12-4D348FD0B9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1da55d-5155-48aa-b498-fdcfdb43b9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TotalTime>
  <Words>582</Words>
  <Application>Microsoft Office PowerPoint</Application>
  <PresentationFormat>Widescreen</PresentationFormat>
  <Paragraphs>47</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Abadi</vt:lpstr>
      <vt:lpstr>Algerian</vt:lpstr>
      <vt:lpstr>Arial</vt:lpstr>
      <vt:lpstr>Bodoni MT</vt:lpstr>
      <vt:lpstr>Calibri</vt:lpstr>
      <vt:lpstr>Calibri Light</vt:lpstr>
      <vt:lpstr>Helvetica</vt:lpstr>
      <vt:lpstr>MV Boli</vt:lpstr>
      <vt:lpstr>Office Theme</vt:lpstr>
      <vt:lpstr>Vaccines - Covid 19</vt:lpstr>
      <vt:lpstr>What IS The Covid VACCINE?</vt:lpstr>
      <vt:lpstr>What does the covid vaccine treat?</vt:lpstr>
      <vt:lpstr>How does the covid vaccine work in the body?</vt:lpstr>
      <vt:lpstr>Covid Vaccine Side Effects </vt:lpstr>
      <vt:lpstr>Covid Vaccine Ingredients </vt:lpstr>
      <vt:lpstr>Covid Vaccine Enzymes</vt:lpstr>
      <vt:lpstr>Covid-19 Vaccine Structure And Formula</vt:lpstr>
      <vt:lpstr>How The SARS-CoV-2 mRNA Vaccine, 2020 Looks Like</vt:lpstr>
      <vt:lpstr>Messenger RNA (mRNA) vaccine</vt:lpstr>
      <vt:lpstr>Viral Vector Vaccine</vt:lpstr>
      <vt:lpstr>Protein Subunit Vaccine</vt:lpstr>
      <vt:lpstr>Bat Coronavirus Main Protease with Inhibitor </vt:lpstr>
      <vt:lpstr>How Washing Your Hands Kills Covid-19</vt:lpstr>
      <vt:lpstr>Is the Covid-19 Vaccine Expensive?</vt:lpstr>
      <vt:lpstr>For how millions of dollars was the drug sold for?</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Vaccines - Covid 19</dc:title>
  <dc:creator>Emmanuel Rangel</dc:creator>
  <cp:lastModifiedBy>Nada Saab</cp:lastModifiedBy>
  <cp:revision>296</cp:revision>
  <dcterms:created xsi:type="dcterms:W3CDTF">2022-05-18T16:27:36Z</dcterms:created>
  <dcterms:modified xsi:type="dcterms:W3CDTF">2022-05-25T12:43:10Z</dcterms:modified>
</cp:coreProperties>
</file>