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5" d="100"/>
          <a:sy n="35" d="100"/>
        </p:scale>
        <p:origin x="-4944" y="-11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6"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non Pablo" userId="46eb352ef5a7ebaa" providerId="LiveId" clId="{8C230F46-BAF1-4C42-B742-C76B631FD22E}"/>
    <pc:docChg chg="custSel addSld modSld">
      <pc:chgData name="Shannon Pablo" userId="46eb352ef5a7ebaa" providerId="LiveId" clId="{8C230F46-BAF1-4C42-B742-C76B631FD22E}" dt="2018-06-05T12:52:00.915" v="1695" actId="20577"/>
      <pc:docMkLst>
        <pc:docMk/>
      </pc:docMkLst>
      <pc:sldChg chg="modSp">
        <pc:chgData name="Shannon Pablo" userId="46eb352ef5a7ebaa" providerId="LiveId" clId="{8C230F46-BAF1-4C42-B742-C76B631FD22E}" dt="2018-06-05T12:27:53.721" v="510" actId="20577"/>
        <pc:sldMkLst>
          <pc:docMk/>
          <pc:sldMk cId="2134013354" sldId="258"/>
        </pc:sldMkLst>
        <pc:spChg chg="mod">
          <ac:chgData name="Shannon Pablo" userId="46eb352ef5a7ebaa" providerId="LiveId" clId="{8C230F46-BAF1-4C42-B742-C76B631FD22E}" dt="2018-06-05T12:27:53.721" v="510" actId="20577"/>
          <ac:spMkLst>
            <pc:docMk/>
            <pc:sldMk cId="2134013354" sldId="258"/>
            <ac:spMk id="3" creationId="{9416904F-15D4-444A-A5FF-4C545A575318}"/>
          </ac:spMkLst>
        </pc:spChg>
      </pc:sldChg>
      <pc:sldChg chg="modSp new">
        <pc:chgData name="Shannon Pablo" userId="46eb352ef5a7ebaa" providerId="LiveId" clId="{8C230F46-BAF1-4C42-B742-C76B631FD22E}" dt="2018-06-05T12:34:04.325" v="812" actId="20577"/>
        <pc:sldMkLst>
          <pc:docMk/>
          <pc:sldMk cId="3550726411" sldId="259"/>
        </pc:sldMkLst>
        <pc:spChg chg="mod">
          <ac:chgData name="Shannon Pablo" userId="46eb352ef5a7ebaa" providerId="LiveId" clId="{8C230F46-BAF1-4C42-B742-C76B631FD22E}" dt="2018-06-05T12:28:40.147" v="521" actId="20577"/>
          <ac:spMkLst>
            <pc:docMk/>
            <pc:sldMk cId="3550726411" sldId="259"/>
            <ac:spMk id="2" creationId="{FACCB9CF-6F8B-A74B-8BA4-FF560C8136D8}"/>
          </ac:spMkLst>
        </pc:spChg>
        <pc:spChg chg="mod">
          <ac:chgData name="Shannon Pablo" userId="46eb352ef5a7ebaa" providerId="LiveId" clId="{8C230F46-BAF1-4C42-B742-C76B631FD22E}" dt="2018-06-05T12:34:04.325" v="812" actId="20577"/>
          <ac:spMkLst>
            <pc:docMk/>
            <pc:sldMk cId="3550726411" sldId="259"/>
            <ac:spMk id="3" creationId="{0F370116-BA1E-0845-9703-23233B70366E}"/>
          </ac:spMkLst>
        </pc:spChg>
      </pc:sldChg>
      <pc:sldChg chg="modSp new">
        <pc:chgData name="Shannon Pablo" userId="46eb352ef5a7ebaa" providerId="LiveId" clId="{8C230F46-BAF1-4C42-B742-C76B631FD22E}" dt="2018-06-05T12:37:09.092" v="943" actId="20577"/>
        <pc:sldMkLst>
          <pc:docMk/>
          <pc:sldMk cId="2201901191" sldId="260"/>
        </pc:sldMkLst>
        <pc:spChg chg="mod">
          <ac:chgData name="Shannon Pablo" userId="46eb352ef5a7ebaa" providerId="LiveId" clId="{8C230F46-BAF1-4C42-B742-C76B631FD22E}" dt="2018-06-05T12:35:28.248" v="844" actId="20577"/>
          <ac:spMkLst>
            <pc:docMk/>
            <pc:sldMk cId="2201901191" sldId="260"/>
            <ac:spMk id="2" creationId="{7642986B-10AE-8A40-9A0C-00FC558311C8}"/>
          </ac:spMkLst>
        </pc:spChg>
        <pc:spChg chg="mod">
          <ac:chgData name="Shannon Pablo" userId="46eb352ef5a7ebaa" providerId="LiveId" clId="{8C230F46-BAF1-4C42-B742-C76B631FD22E}" dt="2018-06-05T12:37:09.092" v="943" actId="20577"/>
          <ac:spMkLst>
            <pc:docMk/>
            <pc:sldMk cId="2201901191" sldId="260"/>
            <ac:spMk id="3" creationId="{7AA1F64E-FB4A-A648-B0D3-43A202B3D54B}"/>
          </ac:spMkLst>
        </pc:spChg>
      </pc:sldChg>
      <pc:sldChg chg="modSp new">
        <pc:chgData name="Shannon Pablo" userId="46eb352ef5a7ebaa" providerId="LiveId" clId="{8C230F46-BAF1-4C42-B742-C76B631FD22E}" dt="2018-06-05T12:40:39.424" v="1184" actId="20577"/>
        <pc:sldMkLst>
          <pc:docMk/>
          <pc:sldMk cId="677474786" sldId="261"/>
        </pc:sldMkLst>
        <pc:spChg chg="mod">
          <ac:chgData name="Shannon Pablo" userId="46eb352ef5a7ebaa" providerId="LiveId" clId="{8C230F46-BAF1-4C42-B742-C76B631FD22E}" dt="2018-06-05T12:37:46.632" v="956" actId="20577"/>
          <ac:spMkLst>
            <pc:docMk/>
            <pc:sldMk cId="677474786" sldId="261"/>
            <ac:spMk id="2" creationId="{276937C0-FB21-684C-A798-C4B09FB982FB}"/>
          </ac:spMkLst>
        </pc:spChg>
        <pc:spChg chg="mod">
          <ac:chgData name="Shannon Pablo" userId="46eb352ef5a7ebaa" providerId="LiveId" clId="{8C230F46-BAF1-4C42-B742-C76B631FD22E}" dt="2018-06-05T12:40:39.424" v="1184" actId="20577"/>
          <ac:spMkLst>
            <pc:docMk/>
            <pc:sldMk cId="677474786" sldId="261"/>
            <ac:spMk id="3" creationId="{11097432-AC10-B041-818A-4B0D2F8E1165}"/>
          </ac:spMkLst>
        </pc:spChg>
      </pc:sldChg>
      <pc:sldChg chg="addSp delSp modSp new">
        <pc:chgData name="Shannon Pablo" userId="46eb352ef5a7ebaa" providerId="LiveId" clId="{8C230F46-BAF1-4C42-B742-C76B631FD22E}" dt="2018-06-05T12:46:22.295" v="1278" actId="20577"/>
        <pc:sldMkLst>
          <pc:docMk/>
          <pc:sldMk cId="1454916871" sldId="262"/>
        </pc:sldMkLst>
        <pc:spChg chg="mod">
          <ac:chgData name="Shannon Pablo" userId="46eb352ef5a7ebaa" providerId="LiveId" clId="{8C230F46-BAF1-4C42-B742-C76B631FD22E}" dt="2018-06-05T12:46:22.295" v="1278" actId="20577"/>
          <ac:spMkLst>
            <pc:docMk/>
            <pc:sldMk cId="1454916871" sldId="262"/>
            <ac:spMk id="2" creationId="{E077CFA5-DDBC-A644-A7C5-2018A124EAB9}"/>
          </ac:spMkLst>
        </pc:spChg>
        <pc:spChg chg="del">
          <ac:chgData name="Shannon Pablo" userId="46eb352ef5a7ebaa" providerId="LiveId" clId="{8C230F46-BAF1-4C42-B742-C76B631FD22E}" dt="2018-06-05T12:45:26.164" v="1224" actId="22"/>
          <ac:spMkLst>
            <pc:docMk/>
            <pc:sldMk cId="1454916871" sldId="262"/>
            <ac:spMk id="3" creationId="{67D8C0F1-1690-9B43-8FC0-30E3B1E9464D}"/>
          </ac:spMkLst>
        </pc:spChg>
        <pc:picChg chg="add mod">
          <ac:chgData name="Shannon Pablo" userId="46eb352ef5a7ebaa" providerId="LiveId" clId="{8C230F46-BAF1-4C42-B742-C76B631FD22E}" dt="2018-06-05T12:45:26.164" v="1224" actId="22"/>
          <ac:picMkLst>
            <pc:docMk/>
            <pc:sldMk cId="1454916871" sldId="262"/>
            <ac:picMk id="6" creationId="{E4FDAC63-546A-CD4E-B982-B5F40E3B2DEB}"/>
          </ac:picMkLst>
        </pc:picChg>
      </pc:sldChg>
      <pc:sldChg chg="addSp delSp modSp new">
        <pc:chgData name="Shannon Pablo" userId="46eb352ef5a7ebaa" providerId="LiveId" clId="{8C230F46-BAF1-4C42-B742-C76B631FD22E}" dt="2018-06-05T12:48:01.156" v="1305" actId="22"/>
        <pc:sldMkLst>
          <pc:docMk/>
          <pc:sldMk cId="4071004530" sldId="263"/>
        </pc:sldMkLst>
        <pc:spChg chg="mod">
          <ac:chgData name="Shannon Pablo" userId="46eb352ef5a7ebaa" providerId="LiveId" clId="{8C230F46-BAF1-4C42-B742-C76B631FD22E}" dt="2018-06-05T12:46:43.757" v="1304" actId="20577"/>
          <ac:spMkLst>
            <pc:docMk/>
            <pc:sldMk cId="4071004530" sldId="263"/>
            <ac:spMk id="2" creationId="{58B4B9C1-4BB4-ED4F-8A8C-2D757EA1D0E2}"/>
          </ac:spMkLst>
        </pc:spChg>
        <pc:spChg chg="del">
          <ac:chgData name="Shannon Pablo" userId="46eb352ef5a7ebaa" providerId="LiveId" clId="{8C230F46-BAF1-4C42-B742-C76B631FD22E}" dt="2018-06-05T12:48:01.156" v="1305" actId="22"/>
          <ac:spMkLst>
            <pc:docMk/>
            <pc:sldMk cId="4071004530" sldId="263"/>
            <ac:spMk id="3" creationId="{81420A66-2E83-0640-B51E-0F3A1CCEB60F}"/>
          </ac:spMkLst>
        </pc:spChg>
        <pc:picChg chg="add mod">
          <ac:chgData name="Shannon Pablo" userId="46eb352ef5a7ebaa" providerId="LiveId" clId="{8C230F46-BAF1-4C42-B742-C76B631FD22E}" dt="2018-06-05T12:48:01.156" v="1305" actId="22"/>
          <ac:picMkLst>
            <pc:docMk/>
            <pc:sldMk cId="4071004530" sldId="263"/>
            <ac:picMk id="6" creationId="{6632B794-C7C2-C64F-A85B-F96D1238EEF2}"/>
          </ac:picMkLst>
        </pc:picChg>
      </pc:sldChg>
      <pc:sldChg chg="modSp new">
        <pc:chgData name="Shannon Pablo" userId="46eb352ef5a7ebaa" providerId="LiveId" clId="{8C230F46-BAF1-4C42-B742-C76B631FD22E}" dt="2018-06-05T12:52:00.915" v="1695" actId="20577"/>
        <pc:sldMkLst>
          <pc:docMk/>
          <pc:sldMk cId="2302966984" sldId="264"/>
        </pc:sldMkLst>
        <pc:spChg chg="mod">
          <ac:chgData name="Shannon Pablo" userId="46eb352ef5a7ebaa" providerId="LiveId" clId="{8C230F46-BAF1-4C42-B742-C76B631FD22E}" dt="2018-06-05T12:48:43.588" v="1327" actId="20577"/>
          <ac:spMkLst>
            <pc:docMk/>
            <pc:sldMk cId="2302966984" sldId="264"/>
            <ac:spMk id="2" creationId="{F952F1C4-BF28-E943-8CDD-8D061D0D2960}"/>
          </ac:spMkLst>
        </pc:spChg>
        <pc:spChg chg="mod">
          <ac:chgData name="Shannon Pablo" userId="46eb352ef5a7ebaa" providerId="LiveId" clId="{8C230F46-BAF1-4C42-B742-C76B631FD22E}" dt="2018-06-05T12:52:00.915" v="1695" actId="20577"/>
          <ac:spMkLst>
            <pc:docMk/>
            <pc:sldMk cId="2302966984" sldId="264"/>
            <ac:spMk id="3" creationId="{B62CA715-E31C-9A4C-895C-23F1788D9B7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7/21/18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7/21/18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7/21/18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7/21/18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7/21/18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D80C51-9053-D04B-B5E9-C57263832314}"/>
              </a:ext>
            </a:extLst>
          </p:cNvPr>
          <p:cNvSpPr>
            <a:spLocks noGrp="1"/>
          </p:cNvSpPr>
          <p:nvPr>
            <p:ph type="ctrTitle"/>
          </p:nvPr>
        </p:nvSpPr>
        <p:spPr/>
        <p:txBody>
          <a:bodyPr/>
          <a:lstStyle/>
          <a:p>
            <a:r>
              <a:rPr lang="en-US" dirty="0"/>
              <a:t>Vaccine </a:t>
            </a:r>
          </a:p>
        </p:txBody>
      </p:sp>
      <p:sp>
        <p:nvSpPr>
          <p:cNvPr id="3" name="Subtitle 2">
            <a:extLst>
              <a:ext uri="{FF2B5EF4-FFF2-40B4-BE49-F238E27FC236}">
                <a16:creationId xmlns:a16="http://schemas.microsoft.com/office/drawing/2014/main" xmlns="" id="{8DD1E080-8A60-1B42-A3F6-1688CD5AA154}"/>
              </a:ext>
            </a:extLst>
          </p:cNvPr>
          <p:cNvSpPr>
            <a:spLocks noGrp="1"/>
          </p:cNvSpPr>
          <p:nvPr>
            <p:ph type="subTitle" idx="1"/>
          </p:nvPr>
        </p:nvSpPr>
        <p:spPr/>
        <p:txBody>
          <a:bodyPr/>
          <a:lstStyle/>
          <a:p>
            <a:r>
              <a:rPr lang="en-US" dirty="0"/>
              <a:t>By: Shannon Pablo, David Chacon, Eduardo </a:t>
            </a:r>
            <a:r>
              <a:rPr lang="en-US" dirty="0" err="1"/>
              <a:t>Racancoj</a:t>
            </a:r>
            <a:r>
              <a:rPr lang="en-US" dirty="0"/>
              <a:t>, </a:t>
            </a:r>
            <a:r>
              <a:rPr lang="en-US" dirty="0" err="1"/>
              <a:t>Geraedo</a:t>
            </a:r>
            <a:r>
              <a:rPr lang="en-US" dirty="0"/>
              <a:t> </a:t>
            </a:r>
          </a:p>
        </p:txBody>
      </p:sp>
    </p:spTree>
    <p:extLst>
      <p:ext uri="{BB962C8B-B14F-4D97-AF65-F5344CB8AC3E}">
        <p14:creationId xmlns:p14="http://schemas.microsoft.com/office/powerpoint/2010/main" val="3844786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87E11F-935D-9A49-B4EA-14A03DFC9DA8}"/>
              </a:ext>
            </a:extLst>
          </p:cNvPr>
          <p:cNvSpPr>
            <a:spLocks noGrp="1"/>
          </p:cNvSpPr>
          <p:nvPr>
            <p:ph type="title"/>
          </p:nvPr>
        </p:nvSpPr>
        <p:spPr/>
        <p:txBody>
          <a:bodyPr/>
          <a:lstStyle/>
          <a:p>
            <a:r>
              <a:rPr lang="en-US" dirty="0"/>
              <a:t>A)History of the Drug</a:t>
            </a:r>
          </a:p>
        </p:txBody>
      </p:sp>
      <p:sp>
        <p:nvSpPr>
          <p:cNvPr id="3" name="Content Placeholder 2">
            <a:extLst>
              <a:ext uri="{FF2B5EF4-FFF2-40B4-BE49-F238E27FC236}">
                <a16:creationId xmlns:a16="http://schemas.microsoft.com/office/drawing/2014/main" xmlns="" id="{20B0AEDD-A770-0E4A-A832-257BA3A371A9}"/>
              </a:ext>
            </a:extLst>
          </p:cNvPr>
          <p:cNvSpPr>
            <a:spLocks noGrp="1"/>
          </p:cNvSpPr>
          <p:nvPr>
            <p:ph idx="1"/>
          </p:nvPr>
        </p:nvSpPr>
        <p:spPr>
          <a:xfrm>
            <a:off x="1371600" y="2286000"/>
            <a:ext cx="9601200" cy="3581400"/>
          </a:xfrm>
        </p:spPr>
        <p:txBody>
          <a:bodyPr/>
          <a:lstStyle/>
          <a:p>
            <a:r>
              <a:rPr lang="en-US" dirty="0"/>
              <a:t>1. who discovered the drug ? The practice of immunization dates back hundreds of years. Buddhist monk drank snake venom to confer immunity to snake bites and </a:t>
            </a:r>
            <a:r>
              <a:rPr lang="en-US" dirty="0" err="1"/>
              <a:t>variolation</a:t>
            </a:r>
            <a:r>
              <a:rPr lang="en-US" dirty="0"/>
              <a:t> was practice in 17</a:t>
            </a:r>
            <a:r>
              <a:rPr lang="en-US" baseline="30000" dirty="0"/>
              <a:t>th</a:t>
            </a:r>
            <a:r>
              <a:rPr lang="en-US" dirty="0"/>
              <a:t> century China. Edward Jenner is considered the founder of </a:t>
            </a:r>
            <a:r>
              <a:rPr lang="en-US" dirty="0" err="1"/>
              <a:t>vaccinolgy</a:t>
            </a:r>
            <a:r>
              <a:rPr lang="en-US" dirty="0"/>
              <a:t> in the west in 1796.</a:t>
            </a:r>
          </a:p>
          <a:p>
            <a:r>
              <a:rPr lang="en-US" dirty="0"/>
              <a:t>2. When was the drug first introduced ? Edward Jenner invented a method to protect against small pox in 1796.</a:t>
            </a:r>
          </a:p>
          <a:p>
            <a:r>
              <a:rPr lang="en-US" dirty="0"/>
              <a:t>3. When did it become a therapeutic medicine ?  Therapeutic Vaccines represent a viable option for active therapy of cancers that aim to treat late stage disease by using a patient’s own immune system.</a:t>
            </a:r>
          </a:p>
        </p:txBody>
      </p:sp>
    </p:spTree>
    <p:extLst>
      <p:ext uri="{BB962C8B-B14F-4D97-AF65-F5344CB8AC3E}">
        <p14:creationId xmlns:p14="http://schemas.microsoft.com/office/powerpoint/2010/main" val="274779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6C9334-AB61-1642-9A30-960AFA7EFFB1}"/>
              </a:ext>
            </a:extLst>
          </p:cNvPr>
          <p:cNvSpPr>
            <a:spLocks noGrp="1"/>
          </p:cNvSpPr>
          <p:nvPr>
            <p:ph type="title"/>
          </p:nvPr>
        </p:nvSpPr>
        <p:spPr/>
        <p:txBody>
          <a:bodyPr/>
          <a:lstStyle/>
          <a:p>
            <a:r>
              <a:rPr lang="en-US" dirty="0"/>
              <a:t>B)Mechanism of therapeutic action</a:t>
            </a:r>
          </a:p>
        </p:txBody>
      </p:sp>
      <p:sp>
        <p:nvSpPr>
          <p:cNvPr id="3" name="Content Placeholder 2">
            <a:extLst>
              <a:ext uri="{FF2B5EF4-FFF2-40B4-BE49-F238E27FC236}">
                <a16:creationId xmlns:a16="http://schemas.microsoft.com/office/drawing/2014/main" xmlns="" id="{9416904F-15D4-444A-A5FF-4C545A575318}"/>
              </a:ext>
            </a:extLst>
          </p:cNvPr>
          <p:cNvSpPr>
            <a:spLocks noGrp="1"/>
          </p:cNvSpPr>
          <p:nvPr>
            <p:ph idx="1"/>
          </p:nvPr>
        </p:nvSpPr>
        <p:spPr>
          <a:xfrm>
            <a:off x="1371600" y="2286000"/>
            <a:ext cx="9601200" cy="3581400"/>
          </a:xfrm>
        </p:spPr>
        <p:txBody>
          <a:bodyPr>
            <a:normAutofit lnSpcReduction="10000"/>
          </a:bodyPr>
          <a:lstStyle/>
          <a:p>
            <a:r>
              <a:rPr lang="en-US" dirty="0"/>
              <a:t>1. Which disease this drug treats? What causes the disease in the body ? The diseases that vaccines treats are smallpox, rabies, plague, diphtheria, pertussis, tuberculosis, tetanus, yellow fever, injectable polio vaccine, oral polio vaccine, measles, mumps, rubella, hepatitis B. These diseases are very contagious and that’s how they spread.</a:t>
            </a:r>
          </a:p>
          <a:p>
            <a:r>
              <a:rPr lang="en-US" dirty="0"/>
              <a:t>2. How does the drug work in the body to cure the disease? The Vaccine helps the body develop immunity against the disease that it is treating.</a:t>
            </a:r>
          </a:p>
          <a:p>
            <a:r>
              <a:rPr lang="en-US" dirty="0"/>
              <a:t>3. Is the drug very effective in the treatment of the disease? Yes, vaccines are very effective and they’re the best protection against many serious diseases.</a:t>
            </a:r>
          </a:p>
          <a:p>
            <a:r>
              <a:rPr lang="en-US" dirty="0"/>
              <a:t>4.How does the drug cause undesired side effects? Common side effects are mild fever, shivering , and fatigue.</a:t>
            </a:r>
          </a:p>
        </p:txBody>
      </p:sp>
    </p:spTree>
    <p:extLst>
      <p:ext uri="{BB962C8B-B14F-4D97-AF65-F5344CB8AC3E}">
        <p14:creationId xmlns:p14="http://schemas.microsoft.com/office/powerpoint/2010/main" val="2134013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CCB9CF-6F8B-A74B-8BA4-FF560C8136D8}"/>
              </a:ext>
            </a:extLst>
          </p:cNvPr>
          <p:cNvSpPr>
            <a:spLocks noGrp="1"/>
          </p:cNvSpPr>
          <p:nvPr>
            <p:ph type="title"/>
          </p:nvPr>
        </p:nvSpPr>
        <p:spPr/>
        <p:txBody>
          <a:bodyPr/>
          <a:lstStyle/>
          <a:p>
            <a:r>
              <a:rPr lang="en-US" dirty="0"/>
              <a:t>C) Cost </a:t>
            </a:r>
          </a:p>
        </p:txBody>
      </p:sp>
      <p:sp>
        <p:nvSpPr>
          <p:cNvPr id="3" name="Content Placeholder 2">
            <a:extLst>
              <a:ext uri="{FF2B5EF4-FFF2-40B4-BE49-F238E27FC236}">
                <a16:creationId xmlns:a16="http://schemas.microsoft.com/office/drawing/2014/main" xmlns="" id="{0F370116-BA1E-0845-9703-23233B70366E}"/>
              </a:ext>
            </a:extLst>
          </p:cNvPr>
          <p:cNvSpPr>
            <a:spLocks noGrp="1"/>
          </p:cNvSpPr>
          <p:nvPr>
            <p:ph idx="1"/>
          </p:nvPr>
        </p:nvSpPr>
        <p:spPr/>
        <p:txBody>
          <a:bodyPr/>
          <a:lstStyle/>
          <a:p>
            <a:r>
              <a:rPr lang="en-US" dirty="0"/>
              <a:t>1. Is the drug expensive? Vaccines are expensive as a </a:t>
            </a:r>
            <a:r>
              <a:rPr lang="en-US" dirty="0" err="1"/>
              <a:t>prefilled</a:t>
            </a:r>
            <a:r>
              <a:rPr lang="en-US" dirty="0"/>
              <a:t> syringes cost an average of $136 in the United States.</a:t>
            </a:r>
          </a:p>
          <a:p>
            <a:r>
              <a:rPr lang="en-US" dirty="0"/>
              <a:t>2. For how millions of dollars is the drug sold yearly? At $</a:t>
            </a:r>
            <a:r>
              <a:rPr lang="en-US" dirty="0" err="1"/>
              <a:t>6.25bn</a:t>
            </a:r>
            <a:r>
              <a:rPr lang="en-US" dirty="0"/>
              <a:t> that how much it sells yearly.   </a:t>
            </a:r>
          </a:p>
        </p:txBody>
      </p:sp>
    </p:spTree>
    <p:extLst>
      <p:ext uri="{BB962C8B-B14F-4D97-AF65-F5344CB8AC3E}">
        <p14:creationId xmlns:p14="http://schemas.microsoft.com/office/powerpoint/2010/main" val="3550726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42986B-10AE-8A40-9A0C-00FC558311C8}"/>
              </a:ext>
            </a:extLst>
          </p:cNvPr>
          <p:cNvSpPr>
            <a:spLocks noGrp="1"/>
          </p:cNvSpPr>
          <p:nvPr>
            <p:ph type="title"/>
          </p:nvPr>
        </p:nvSpPr>
        <p:spPr/>
        <p:txBody>
          <a:bodyPr/>
          <a:lstStyle/>
          <a:p>
            <a:r>
              <a:rPr lang="en-US" dirty="0"/>
              <a:t>D) Names an other names</a:t>
            </a:r>
          </a:p>
        </p:txBody>
      </p:sp>
      <p:sp>
        <p:nvSpPr>
          <p:cNvPr id="3" name="Content Placeholder 2">
            <a:extLst>
              <a:ext uri="{FF2B5EF4-FFF2-40B4-BE49-F238E27FC236}">
                <a16:creationId xmlns:a16="http://schemas.microsoft.com/office/drawing/2014/main" xmlns="" id="{7AA1F64E-FB4A-A648-B0D3-43A202B3D54B}"/>
              </a:ext>
            </a:extLst>
          </p:cNvPr>
          <p:cNvSpPr>
            <a:spLocks noGrp="1"/>
          </p:cNvSpPr>
          <p:nvPr>
            <p:ph idx="1"/>
          </p:nvPr>
        </p:nvSpPr>
        <p:spPr/>
        <p:txBody>
          <a:bodyPr/>
          <a:lstStyle/>
          <a:p>
            <a:r>
              <a:rPr lang="en-US" dirty="0"/>
              <a:t>Other names for vaccines are tetanus (reduced) Diphtheria, (reduced) Pertussis.</a:t>
            </a:r>
          </a:p>
          <a:p>
            <a:endParaRPr lang="en-US" dirty="0"/>
          </a:p>
          <a:p>
            <a:endParaRPr lang="en-US" dirty="0"/>
          </a:p>
        </p:txBody>
      </p:sp>
    </p:spTree>
    <p:extLst>
      <p:ext uri="{BB962C8B-B14F-4D97-AF65-F5344CB8AC3E}">
        <p14:creationId xmlns:p14="http://schemas.microsoft.com/office/powerpoint/2010/main" val="220190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6937C0-FB21-684C-A798-C4B09FB982FB}"/>
              </a:ext>
            </a:extLst>
          </p:cNvPr>
          <p:cNvSpPr>
            <a:spLocks noGrp="1"/>
          </p:cNvSpPr>
          <p:nvPr>
            <p:ph type="title"/>
          </p:nvPr>
        </p:nvSpPr>
        <p:spPr/>
        <p:txBody>
          <a:bodyPr/>
          <a:lstStyle/>
          <a:p>
            <a:r>
              <a:rPr lang="en-US" dirty="0"/>
              <a:t>CAS registry</a:t>
            </a:r>
          </a:p>
        </p:txBody>
      </p:sp>
      <p:sp>
        <p:nvSpPr>
          <p:cNvPr id="3" name="Content Placeholder 2">
            <a:extLst>
              <a:ext uri="{FF2B5EF4-FFF2-40B4-BE49-F238E27FC236}">
                <a16:creationId xmlns:a16="http://schemas.microsoft.com/office/drawing/2014/main" xmlns="" id="{11097432-AC10-B041-818A-4B0D2F8E1165}"/>
              </a:ext>
            </a:extLst>
          </p:cNvPr>
          <p:cNvSpPr>
            <a:spLocks noGrp="1"/>
          </p:cNvSpPr>
          <p:nvPr>
            <p:ph idx="1"/>
          </p:nvPr>
        </p:nvSpPr>
        <p:spPr/>
        <p:txBody>
          <a:bodyPr/>
          <a:lstStyle/>
          <a:p>
            <a:r>
              <a:rPr lang="en-US" dirty="0"/>
              <a:t>There are many places were you can get vaccines these are some examples:</a:t>
            </a:r>
          </a:p>
          <a:p>
            <a:r>
              <a:rPr lang="en-US" dirty="0"/>
              <a:t>Your local Walmart </a:t>
            </a:r>
          </a:p>
          <a:p>
            <a:r>
              <a:rPr lang="en-US" dirty="0"/>
              <a:t>Your community blood drive </a:t>
            </a:r>
          </a:p>
          <a:p>
            <a:r>
              <a:rPr lang="en-US" dirty="0"/>
              <a:t>Any school</a:t>
            </a:r>
          </a:p>
          <a:p>
            <a:endParaRPr lang="en-US" dirty="0"/>
          </a:p>
        </p:txBody>
      </p:sp>
    </p:spTree>
    <p:extLst>
      <p:ext uri="{BB962C8B-B14F-4D97-AF65-F5344CB8AC3E}">
        <p14:creationId xmlns:p14="http://schemas.microsoft.com/office/powerpoint/2010/main" val="677474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77CFA5-DDBC-A644-A7C5-2018A124EAB9}"/>
              </a:ext>
            </a:extLst>
          </p:cNvPr>
          <p:cNvSpPr>
            <a:spLocks noGrp="1"/>
          </p:cNvSpPr>
          <p:nvPr>
            <p:ph type="title"/>
          </p:nvPr>
        </p:nvSpPr>
        <p:spPr/>
        <p:txBody>
          <a:bodyPr/>
          <a:lstStyle/>
          <a:p>
            <a:r>
              <a:rPr lang="en-US" dirty="0"/>
              <a:t>Structure</a:t>
            </a:r>
          </a:p>
        </p:txBody>
      </p:sp>
      <p:pic>
        <p:nvPicPr>
          <p:cNvPr id="6" name="Content Placeholder 5">
            <a:extLst>
              <a:ext uri="{FF2B5EF4-FFF2-40B4-BE49-F238E27FC236}">
                <a16:creationId xmlns:a16="http://schemas.microsoft.com/office/drawing/2014/main" xmlns="" id="{E4FDAC63-546A-CD4E-B982-B5F40E3B2DEB}"/>
              </a:ext>
            </a:extLst>
          </p:cNvPr>
          <p:cNvPicPr>
            <a:picLocks noGrp="1" noChangeAspect="1"/>
          </p:cNvPicPr>
          <p:nvPr>
            <p:ph idx="1"/>
          </p:nvPr>
        </p:nvPicPr>
        <p:blipFill>
          <a:blip r:embed="rId2"/>
          <a:stretch>
            <a:fillRect/>
          </a:stretch>
        </p:blipFill>
        <p:spPr>
          <a:xfrm>
            <a:off x="4052291" y="2286000"/>
            <a:ext cx="4239818" cy="3581400"/>
          </a:xfrm>
          <a:prstGeom prst="rect">
            <a:avLst/>
          </a:prstGeom>
        </p:spPr>
      </p:pic>
    </p:spTree>
    <p:extLst>
      <p:ext uri="{BB962C8B-B14F-4D97-AF65-F5344CB8AC3E}">
        <p14:creationId xmlns:p14="http://schemas.microsoft.com/office/powerpoint/2010/main" val="1454916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4B9C1-4BB4-ED4F-8A8C-2D757EA1D0E2}"/>
              </a:ext>
            </a:extLst>
          </p:cNvPr>
          <p:cNvSpPr>
            <a:spLocks noGrp="1"/>
          </p:cNvSpPr>
          <p:nvPr>
            <p:ph type="title"/>
          </p:nvPr>
        </p:nvSpPr>
        <p:spPr/>
        <p:txBody>
          <a:bodyPr/>
          <a:lstStyle/>
          <a:p>
            <a:r>
              <a:rPr lang="en-US" dirty="0"/>
              <a:t>Chemical Formula</a:t>
            </a:r>
          </a:p>
        </p:txBody>
      </p:sp>
      <p:pic>
        <p:nvPicPr>
          <p:cNvPr id="6" name="Content Placeholder 5">
            <a:extLst>
              <a:ext uri="{FF2B5EF4-FFF2-40B4-BE49-F238E27FC236}">
                <a16:creationId xmlns:a16="http://schemas.microsoft.com/office/drawing/2014/main" xmlns="" id="{6632B794-C7C2-C64F-A85B-F96D1238EEF2}"/>
              </a:ext>
            </a:extLst>
          </p:cNvPr>
          <p:cNvPicPr>
            <a:picLocks noGrp="1" noChangeAspect="1"/>
          </p:cNvPicPr>
          <p:nvPr>
            <p:ph idx="1"/>
          </p:nvPr>
        </p:nvPicPr>
        <p:blipFill>
          <a:blip r:embed="rId2"/>
          <a:stretch>
            <a:fillRect/>
          </a:stretch>
        </p:blipFill>
        <p:spPr>
          <a:xfrm>
            <a:off x="4749800" y="2686050"/>
            <a:ext cx="2844800" cy="2781300"/>
          </a:xfrm>
          <a:prstGeom prst="rect">
            <a:avLst/>
          </a:prstGeom>
        </p:spPr>
      </p:pic>
    </p:spTree>
    <p:extLst>
      <p:ext uri="{BB962C8B-B14F-4D97-AF65-F5344CB8AC3E}">
        <p14:creationId xmlns:p14="http://schemas.microsoft.com/office/powerpoint/2010/main" val="4071004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52F1C4-BF28-E943-8CDD-8D061D0D2960}"/>
              </a:ext>
            </a:extLst>
          </p:cNvPr>
          <p:cNvSpPr>
            <a:spLocks noGrp="1"/>
          </p:cNvSpPr>
          <p:nvPr>
            <p:ph type="title"/>
          </p:nvPr>
        </p:nvSpPr>
        <p:spPr/>
        <p:txBody>
          <a:bodyPr/>
          <a:lstStyle/>
          <a:p>
            <a:r>
              <a:rPr lang="en-US" dirty="0"/>
              <a:t>Personal Opinion </a:t>
            </a:r>
          </a:p>
        </p:txBody>
      </p:sp>
      <p:sp>
        <p:nvSpPr>
          <p:cNvPr id="3" name="Content Placeholder 2">
            <a:extLst>
              <a:ext uri="{FF2B5EF4-FFF2-40B4-BE49-F238E27FC236}">
                <a16:creationId xmlns:a16="http://schemas.microsoft.com/office/drawing/2014/main" xmlns="" id="{B62CA715-E31C-9A4C-895C-23F1788D9B7E}"/>
              </a:ext>
            </a:extLst>
          </p:cNvPr>
          <p:cNvSpPr>
            <a:spLocks noGrp="1"/>
          </p:cNvSpPr>
          <p:nvPr>
            <p:ph idx="1"/>
          </p:nvPr>
        </p:nvSpPr>
        <p:spPr/>
        <p:txBody>
          <a:bodyPr/>
          <a:lstStyle/>
          <a:p>
            <a:r>
              <a:rPr lang="en-US" dirty="0"/>
              <a:t>We think that vaccines are great and that they help a lot of people. We understand though that not everyone is on board with vaccines, yet we still think they are very useful and we shouldn’t get rid of them. We should try to instead improve the side effects that’s what we believe.</a:t>
            </a:r>
          </a:p>
        </p:txBody>
      </p:sp>
    </p:spTree>
    <p:extLst>
      <p:ext uri="{BB962C8B-B14F-4D97-AF65-F5344CB8AC3E}">
        <p14:creationId xmlns:p14="http://schemas.microsoft.com/office/powerpoint/2010/main" val="230296698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0</TotalTime>
  <Words>444</Words>
  <Application>Microsoft Macintosh PowerPoint</Application>
  <PresentationFormat>Custom</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Crop</vt:lpstr>
      <vt:lpstr>Vaccine </vt:lpstr>
      <vt:lpstr>A)History of the Drug</vt:lpstr>
      <vt:lpstr>B)Mechanism of therapeutic action</vt:lpstr>
      <vt:lpstr>C) Cost </vt:lpstr>
      <vt:lpstr>D) Names an other names</vt:lpstr>
      <vt:lpstr>CAS registry</vt:lpstr>
      <vt:lpstr>Structure</vt:lpstr>
      <vt:lpstr>Chemical Formula</vt:lpstr>
      <vt:lpstr>Personal Opinion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Vaccine </dc:title>
  <cp:lastModifiedBy>Akram Ismail</cp:lastModifiedBy>
  <cp:revision>4</cp:revision>
  <dcterms:modified xsi:type="dcterms:W3CDTF">2018-07-22T03:01:55Z</dcterms:modified>
</cp:coreProperties>
</file>