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47" d="100"/>
          <a:sy n="47" d="100"/>
        </p:scale>
        <p:origin x="-4936"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518714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4570b9075b88c762_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Google Shape;67;g4570b9075b88c76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7c238b215b51c78_0: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Google Shape;74;g7c238b215b51c78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4a0e3df2396779ba_178: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Google Shape;81;g4a0e3df2396779ba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214e7e45c041a96_5: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Google Shape;87;g1214e7e45c041a96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214e7e45c041a96_12:notes"/>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Google Shape;95;g1214e7e45c041a96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12" y="3752022"/>
            <a:ext cx="5252700" cy="1091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7100">
                <a:solidFill>
                  <a:srgbClr val="000000"/>
                </a:solidFill>
                <a:highlight>
                  <a:schemeClr val="accent1"/>
                </a:highlight>
              </a:rPr>
              <a:t>Morphine</a:t>
            </a:r>
            <a:r>
              <a:rPr lang="en"/>
              <a:t> </a:t>
            </a:r>
            <a:endParaRPr/>
          </a:p>
        </p:txBody>
      </p:sp>
      <p:sp>
        <p:nvSpPr>
          <p:cNvPr id="63" name="Google Shape;63;p13"/>
          <p:cNvSpPr txBox="1">
            <a:spLocks noGrp="1"/>
          </p:cNvSpPr>
          <p:nvPr>
            <p:ph type="subTitle" idx="1"/>
          </p:nvPr>
        </p:nvSpPr>
        <p:spPr>
          <a:xfrm>
            <a:off x="2582025" y="3912666"/>
            <a:ext cx="6990600" cy="769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solidFill>
                  <a:srgbClr val="000000"/>
                </a:solidFill>
              </a:rPr>
              <a:t>by Gladys Sanchez </a:t>
            </a:r>
            <a:endParaRPr>
              <a:solidFill>
                <a:srgbClr val="000000"/>
              </a:solidFill>
            </a:endParaRPr>
          </a:p>
        </p:txBody>
      </p:sp>
      <p:pic>
        <p:nvPicPr>
          <p:cNvPr id="64" name="Google Shape;64;p13"/>
          <p:cNvPicPr preferRelativeResize="0"/>
          <p:nvPr/>
        </p:nvPicPr>
        <p:blipFill>
          <a:blip r:embed="rId3">
            <a:alphaModFix/>
          </a:blip>
          <a:stretch>
            <a:fillRect/>
          </a:stretch>
        </p:blipFill>
        <p:spPr>
          <a:xfrm>
            <a:off x="2198028" y="267575"/>
            <a:ext cx="4747950" cy="260672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12" y="192862"/>
            <a:ext cx="7044300" cy="8481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700" b="1" i="1">
                <a:highlight>
                  <a:schemeClr val="accent1"/>
                </a:highlight>
                <a:latin typeface="Arial"/>
                <a:ea typeface="Arial"/>
                <a:cs typeface="Arial"/>
                <a:sym typeface="Arial"/>
              </a:rPr>
              <a:t>Introduction to Morphine </a:t>
            </a:r>
            <a:endParaRPr sz="3700" b="1" i="1">
              <a:highlight>
                <a:schemeClr val="accent1"/>
              </a:highlight>
              <a:latin typeface="Arial"/>
              <a:ea typeface="Arial"/>
              <a:cs typeface="Arial"/>
              <a:sym typeface="Arial"/>
            </a:endParaRPr>
          </a:p>
        </p:txBody>
      </p:sp>
      <p:sp>
        <p:nvSpPr>
          <p:cNvPr id="70" name="Google Shape;70;p14"/>
          <p:cNvSpPr txBox="1">
            <a:spLocks noGrp="1"/>
          </p:cNvSpPr>
          <p:nvPr>
            <p:ph type="body" idx="1"/>
          </p:nvPr>
        </p:nvSpPr>
        <p:spPr>
          <a:xfrm>
            <a:off x="289665" y="1438275"/>
            <a:ext cx="5711100" cy="37059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Font typeface="Caveat"/>
              <a:buAutoNum type="arabicParenR"/>
            </a:pPr>
            <a:r>
              <a:rPr lang="en">
                <a:latin typeface="Caveat"/>
                <a:ea typeface="Caveat"/>
                <a:cs typeface="Caveat"/>
                <a:sym typeface="Caveat"/>
              </a:rPr>
              <a:t>Who discovered the drug ? </a:t>
            </a:r>
            <a:endParaRPr>
              <a:latin typeface="Caveat"/>
              <a:ea typeface="Caveat"/>
              <a:cs typeface="Caveat"/>
              <a:sym typeface="Caveat"/>
            </a:endParaRPr>
          </a:p>
          <a:p>
            <a:pPr marL="457200" lvl="0" indent="-342900" rtl="0">
              <a:spcBef>
                <a:spcPts val="0"/>
              </a:spcBef>
              <a:spcAft>
                <a:spcPts val="0"/>
              </a:spcAft>
              <a:buSzPts val="1800"/>
              <a:buFont typeface="Caveat"/>
              <a:buChar char="●"/>
            </a:pPr>
            <a:r>
              <a:rPr lang="en">
                <a:latin typeface="Caveat"/>
                <a:ea typeface="Caveat"/>
                <a:cs typeface="Caveat"/>
                <a:sym typeface="Caveat"/>
              </a:rPr>
              <a:t>Morphine was discovered by Friedrich Sertürner, a German pharmacist. </a:t>
            </a:r>
            <a:endParaRPr>
              <a:latin typeface="Caveat"/>
              <a:ea typeface="Caveat"/>
              <a:cs typeface="Caveat"/>
              <a:sym typeface="Caveat"/>
            </a:endParaRPr>
          </a:p>
          <a:p>
            <a:pPr marL="0" lvl="0" indent="0" rtl="0">
              <a:spcBef>
                <a:spcPts val="1600"/>
              </a:spcBef>
              <a:spcAft>
                <a:spcPts val="0"/>
              </a:spcAft>
              <a:buNone/>
            </a:pPr>
            <a:r>
              <a:rPr lang="en">
                <a:latin typeface="Caveat"/>
                <a:ea typeface="Caveat"/>
                <a:cs typeface="Caveat"/>
                <a:sym typeface="Caveat"/>
              </a:rPr>
              <a:t>2)  When was the drug first introduced ? </a:t>
            </a:r>
            <a:endParaRPr>
              <a:latin typeface="Caveat"/>
              <a:ea typeface="Caveat"/>
              <a:cs typeface="Caveat"/>
              <a:sym typeface="Caveat"/>
            </a:endParaRPr>
          </a:p>
          <a:p>
            <a:pPr marL="457200" lvl="0" indent="-342900" rtl="0">
              <a:spcBef>
                <a:spcPts val="1600"/>
              </a:spcBef>
              <a:spcAft>
                <a:spcPts val="0"/>
              </a:spcAft>
              <a:buSzPts val="1800"/>
              <a:buFont typeface="Caveat"/>
              <a:buChar char="●"/>
            </a:pPr>
            <a:r>
              <a:rPr lang="en">
                <a:latin typeface="Caveat"/>
                <a:ea typeface="Caveat"/>
                <a:cs typeface="Caveat"/>
                <a:sym typeface="Caveat"/>
              </a:rPr>
              <a:t>Morphine was first introduced in the year 1803. </a:t>
            </a:r>
            <a:endParaRPr>
              <a:latin typeface="Caveat"/>
              <a:ea typeface="Caveat"/>
              <a:cs typeface="Caveat"/>
              <a:sym typeface="Caveat"/>
            </a:endParaRPr>
          </a:p>
          <a:p>
            <a:pPr marL="0" lvl="0" indent="0" rtl="0">
              <a:spcBef>
                <a:spcPts val="1600"/>
              </a:spcBef>
              <a:spcAft>
                <a:spcPts val="0"/>
              </a:spcAft>
              <a:buNone/>
            </a:pPr>
            <a:r>
              <a:rPr lang="en">
                <a:latin typeface="Caveat"/>
                <a:ea typeface="Caveat"/>
                <a:cs typeface="Caveat"/>
                <a:sym typeface="Caveat"/>
              </a:rPr>
              <a:t>3) When did it become a therapeutic medicine ? </a:t>
            </a:r>
            <a:endParaRPr>
              <a:latin typeface="Caveat"/>
              <a:ea typeface="Caveat"/>
              <a:cs typeface="Caveat"/>
              <a:sym typeface="Caveat"/>
            </a:endParaRPr>
          </a:p>
          <a:p>
            <a:pPr marL="457200" lvl="0" indent="-342900" rtl="0">
              <a:spcBef>
                <a:spcPts val="1600"/>
              </a:spcBef>
              <a:spcAft>
                <a:spcPts val="0"/>
              </a:spcAft>
              <a:buSzPts val="1800"/>
              <a:buFont typeface="Caveat"/>
              <a:buChar char="●"/>
            </a:pPr>
            <a:r>
              <a:rPr lang="en">
                <a:latin typeface="Caveat"/>
                <a:ea typeface="Caveat"/>
                <a:cs typeface="Caveat"/>
                <a:sym typeface="Caveat"/>
              </a:rPr>
              <a:t>In 1827, morphine was being used and sold as therapeutic medicine </a:t>
            </a:r>
            <a:endParaRPr>
              <a:latin typeface="Caveat"/>
              <a:ea typeface="Caveat"/>
              <a:cs typeface="Caveat"/>
              <a:sym typeface="Caveat"/>
            </a:endParaRPr>
          </a:p>
        </p:txBody>
      </p:sp>
      <p:pic>
        <p:nvPicPr>
          <p:cNvPr id="71" name="Google Shape;71;p14"/>
          <p:cNvPicPr preferRelativeResize="0"/>
          <p:nvPr/>
        </p:nvPicPr>
        <p:blipFill>
          <a:blip r:embed="rId3">
            <a:alphaModFix/>
          </a:blip>
          <a:stretch>
            <a:fillRect/>
          </a:stretch>
        </p:blipFill>
        <p:spPr>
          <a:xfrm>
            <a:off x="5667375" y="1438271"/>
            <a:ext cx="2988525" cy="29885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262950" y="891587"/>
            <a:ext cx="7215300" cy="274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400" b="1" i="1">
                <a:highlight>
                  <a:schemeClr val="accent1"/>
                </a:highlight>
                <a:latin typeface="Arial"/>
                <a:ea typeface="Arial"/>
                <a:cs typeface="Arial"/>
                <a:sym typeface="Arial"/>
              </a:rPr>
              <a:t>What is Morphine used for ? </a:t>
            </a:r>
            <a:endParaRPr sz="3400">
              <a:solidFill>
                <a:schemeClr val="dk2"/>
              </a:solidFill>
              <a:highlight>
                <a:schemeClr val="accent1"/>
              </a:highlight>
              <a:latin typeface="Arial"/>
              <a:ea typeface="Arial"/>
              <a:cs typeface="Arial"/>
              <a:sym typeface="Arial"/>
            </a:endParaRPr>
          </a:p>
        </p:txBody>
      </p:sp>
      <p:sp>
        <p:nvSpPr>
          <p:cNvPr id="77" name="Google Shape;77;p15"/>
          <p:cNvSpPr txBox="1">
            <a:spLocks noGrp="1"/>
          </p:cNvSpPr>
          <p:nvPr>
            <p:ph type="body" idx="1"/>
          </p:nvPr>
        </p:nvSpPr>
        <p:spPr>
          <a:xfrm>
            <a:off x="262950" y="1602663"/>
            <a:ext cx="5857800" cy="3310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2300">
                <a:highlight>
                  <a:srgbClr val="FFFFFF"/>
                </a:highlight>
                <a:latin typeface="Caveat"/>
                <a:ea typeface="Caveat"/>
                <a:cs typeface="Caveat"/>
                <a:sym typeface="Caveat"/>
              </a:rPr>
              <a:t>1&amp;2) Which disease does the drug treat ? What causes the disease in the body How does the drug work in the body to cure the disease ? </a:t>
            </a:r>
            <a:endParaRPr sz="2300">
              <a:highlight>
                <a:srgbClr val="FFFFFF"/>
              </a:highlight>
              <a:latin typeface="Caveat"/>
              <a:ea typeface="Caveat"/>
              <a:cs typeface="Caveat"/>
              <a:sym typeface="Caveat"/>
            </a:endParaRPr>
          </a:p>
          <a:p>
            <a:pPr marL="457200" lvl="0" indent="-374650" rtl="0">
              <a:spcBef>
                <a:spcPts val="1600"/>
              </a:spcBef>
              <a:spcAft>
                <a:spcPts val="0"/>
              </a:spcAft>
              <a:buSzPts val="2300"/>
              <a:buFont typeface="Caveat"/>
              <a:buChar char="●"/>
            </a:pPr>
            <a:r>
              <a:rPr lang="en" sz="2300">
                <a:highlight>
                  <a:srgbClr val="FFFFFF"/>
                </a:highlight>
                <a:latin typeface="Caveat"/>
                <a:ea typeface="Caveat"/>
                <a:cs typeface="Caveat"/>
                <a:sym typeface="Caveat"/>
              </a:rPr>
              <a:t>Morphine is depressant that attaches to activate opioid receptors in the brain, spinal cord and also the gut. The drug is given by mouth or with an injection. </a:t>
            </a:r>
            <a:r>
              <a:rPr lang="en" sz="2300">
                <a:highlight>
                  <a:schemeClr val="lt1"/>
                </a:highlight>
                <a:latin typeface="Caveat"/>
                <a:ea typeface="Caveat"/>
                <a:cs typeface="Caveat"/>
                <a:sym typeface="Caveat"/>
              </a:rPr>
              <a:t>Morphine is used to treat pain, such as chronic pain. </a:t>
            </a:r>
            <a:endParaRPr sz="2300">
              <a:highlight>
                <a:srgbClr val="FFFFFF"/>
              </a:highlight>
              <a:latin typeface="Caveat"/>
              <a:ea typeface="Caveat"/>
              <a:cs typeface="Caveat"/>
              <a:sym typeface="Caveat"/>
            </a:endParaRPr>
          </a:p>
        </p:txBody>
      </p:sp>
      <p:pic>
        <p:nvPicPr>
          <p:cNvPr id="78" name="Google Shape;78;p15"/>
          <p:cNvPicPr preferRelativeResize="0"/>
          <p:nvPr/>
        </p:nvPicPr>
        <p:blipFill>
          <a:blip r:embed="rId3">
            <a:alphaModFix/>
          </a:blip>
          <a:stretch>
            <a:fillRect/>
          </a:stretch>
        </p:blipFill>
        <p:spPr>
          <a:xfrm>
            <a:off x="6120745" y="354550"/>
            <a:ext cx="3023250" cy="421883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12" y="174997"/>
            <a:ext cx="6127800" cy="8103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400" b="1" i="1">
                <a:highlight>
                  <a:schemeClr val="accent1"/>
                </a:highlight>
                <a:latin typeface="Arial"/>
                <a:ea typeface="Arial"/>
                <a:cs typeface="Arial"/>
                <a:sym typeface="Arial"/>
              </a:rPr>
              <a:t>Morphine Side Effects </a:t>
            </a:r>
            <a:endParaRPr sz="3400">
              <a:highlight>
                <a:schemeClr val="accent1"/>
              </a:highlight>
            </a:endParaRPr>
          </a:p>
        </p:txBody>
      </p:sp>
      <p:sp>
        <p:nvSpPr>
          <p:cNvPr id="84" name="Google Shape;84;p16"/>
          <p:cNvSpPr txBox="1">
            <a:spLocks noGrp="1"/>
          </p:cNvSpPr>
          <p:nvPr>
            <p:ph type="body" idx="1"/>
          </p:nvPr>
        </p:nvSpPr>
        <p:spPr>
          <a:xfrm>
            <a:off x="0" y="1302138"/>
            <a:ext cx="8344200" cy="1857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600">
                <a:latin typeface="Caveat"/>
                <a:ea typeface="Caveat"/>
                <a:cs typeface="Caveat"/>
                <a:sym typeface="Caveat"/>
              </a:rPr>
              <a:t>3&amp;4)  Is the drug effective ? How does the drug cause undesired side effects? </a:t>
            </a:r>
            <a:endParaRPr sz="2600">
              <a:latin typeface="Caveat"/>
              <a:ea typeface="Caveat"/>
              <a:cs typeface="Caveat"/>
              <a:sym typeface="Caveat"/>
            </a:endParaRPr>
          </a:p>
          <a:p>
            <a:pPr marL="457200" lvl="0" indent="-393700">
              <a:spcBef>
                <a:spcPts val="1600"/>
              </a:spcBef>
              <a:spcAft>
                <a:spcPts val="0"/>
              </a:spcAft>
              <a:buSzPts val="2600"/>
              <a:buFont typeface="Caveat"/>
              <a:buChar char="●"/>
            </a:pPr>
            <a:r>
              <a:rPr lang="en" sz="2600">
                <a:latin typeface="Caveat"/>
                <a:ea typeface="Caveat"/>
                <a:cs typeface="Caveat"/>
                <a:sym typeface="Caveat"/>
              </a:rPr>
              <a:t>The number one negative side effect is the possibility of patients becoming addicted to morphine.  The patient could become physically dependent of the drug and develop the slowing down of the brain. There could also be lack of sleep, respiratory problems and abnormal thoughts. Which could all eventually end with the consumer’s death. </a:t>
            </a:r>
            <a:endParaRPr sz="2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144141"/>
            <a:ext cx="8520600" cy="733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400" b="1" i="1">
                <a:highlight>
                  <a:schemeClr val="accent1"/>
                </a:highlight>
                <a:latin typeface="Arial"/>
                <a:ea typeface="Arial"/>
                <a:cs typeface="Arial"/>
                <a:sym typeface="Arial"/>
              </a:rPr>
              <a:t>Chemical Formula &amp; Structure</a:t>
            </a:r>
            <a:r>
              <a:rPr lang="en" sz="3400" b="1" i="1">
                <a:latin typeface="Arial"/>
                <a:ea typeface="Arial"/>
                <a:cs typeface="Arial"/>
                <a:sym typeface="Arial"/>
              </a:rPr>
              <a:t> </a:t>
            </a:r>
            <a:endParaRPr sz="3400"/>
          </a:p>
        </p:txBody>
      </p:sp>
      <p:sp>
        <p:nvSpPr>
          <p:cNvPr id="90" name="Google Shape;90;p17"/>
          <p:cNvSpPr txBox="1">
            <a:spLocks noGrp="1"/>
          </p:cNvSpPr>
          <p:nvPr>
            <p:ph type="body" idx="1"/>
          </p:nvPr>
        </p:nvSpPr>
        <p:spPr>
          <a:xfrm>
            <a:off x="4680250" y="1683222"/>
            <a:ext cx="4457100" cy="73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400">
                <a:latin typeface="Caveat"/>
                <a:ea typeface="Caveat"/>
                <a:cs typeface="Caveat"/>
                <a:sym typeface="Caveat"/>
              </a:rPr>
              <a:t>Other names for Morphine:</a:t>
            </a:r>
            <a:endParaRPr sz="2400">
              <a:latin typeface="Caveat"/>
              <a:ea typeface="Caveat"/>
              <a:cs typeface="Caveat"/>
              <a:sym typeface="Caveat"/>
            </a:endParaRPr>
          </a:p>
          <a:p>
            <a:pPr marL="0" lvl="0" indent="0">
              <a:spcBef>
                <a:spcPts val="1600"/>
              </a:spcBef>
              <a:spcAft>
                <a:spcPts val="0"/>
              </a:spcAft>
              <a:buNone/>
            </a:pPr>
            <a:r>
              <a:rPr lang="en" sz="2400">
                <a:latin typeface="Caveat"/>
                <a:ea typeface="Caveat"/>
                <a:cs typeface="Caveat"/>
                <a:sym typeface="Caveat"/>
              </a:rPr>
              <a:t>7,8-Didehydro- 4,5-epoxy-17-methylmorphinan-3,6-diol</a:t>
            </a:r>
            <a:endParaRPr sz="2400">
              <a:latin typeface="Caveat"/>
              <a:ea typeface="Caveat"/>
              <a:cs typeface="Caveat"/>
              <a:sym typeface="Caveat"/>
            </a:endParaRPr>
          </a:p>
          <a:p>
            <a:pPr marL="0" lvl="0" indent="0">
              <a:spcBef>
                <a:spcPts val="1600"/>
              </a:spcBef>
              <a:spcAft>
                <a:spcPts val="0"/>
              </a:spcAft>
              <a:buNone/>
            </a:pPr>
            <a:r>
              <a:rPr lang="en" sz="2400">
                <a:latin typeface="Caveat"/>
                <a:ea typeface="Caveat"/>
                <a:cs typeface="Caveat"/>
                <a:sym typeface="Caveat"/>
              </a:rPr>
              <a:t>CAS registry :  </a:t>
            </a:r>
            <a:endParaRPr sz="2400">
              <a:latin typeface="Caveat"/>
              <a:ea typeface="Caveat"/>
              <a:cs typeface="Caveat"/>
              <a:sym typeface="Caveat"/>
            </a:endParaRPr>
          </a:p>
          <a:p>
            <a:pPr marL="0" lvl="0" indent="0">
              <a:spcBef>
                <a:spcPts val="1600"/>
              </a:spcBef>
              <a:spcAft>
                <a:spcPts val="1600"/>
              </a:spcAft>
              <a:buNone/>
            </a:pPr>
            <a:r>
              <a:rPr lang="en" sz="2400">
                <a:latin typeface="Caveat"/>
                <a:ea typeface="Caveat"/>
                <a:cs typeface="Caveat"/>
                <a:sym typeface="Caveat"/>
              </a:rPr>
              <a:t>57- 27 - 2 </a:t>
            </a:r>
            <a:endParaRPr sz="2400">
              <a:latin typeface="Caveat"/>
              <a:ea typeface="Caveat"/>
              <a:cs typeface="Caveat"/>
              <a:sym typeface="Caveat"/>
            </a:endParaRPr>
          </a:p>
        </p:txBody>
      </p:sp>
      <p:pic>
        <p:nvPicPr>
          <p:cNvPr id="91" name="Google Shape;91;p17"/>
          <p:cNvPicPr preferRelativeResize="0"/>
          <p:nvPr/>
        </p:nvPicPr>
        <p:blipFill>
          <a:blip r:embed="rId3">
            <a:alphaModFix/>
          </a:blip>
          <a:stretch>
            <a:fillRect/>
          </a:stretch>
        </p:blipFill>
        <p:spPr>
          <a:xfrm>
            <a:off x="311698" y="2043587"/>
            <a:ext cx="3999900" cy="2515221"/>
          </a:xfrm>
          <a:prstGeom prst="rect">
            <a:avLst/>
          </a:prstGeom>
          <a:noFill/>
          <a:ln>
            <a:noFill/>
          </a:ln>
        </p:spPr>
      </p:pic>
      <p:sp>
        <p:nvSpPr>
          <p:cNvPr id="92" name="Google Shape;92;p17"/>
          <p:cNvSpPr txBox="1"/>
          <p:nvPr/>
        </p:nvSpPr>
        <p:spPr>
          <a:xfrm>
            <a:off x="3251190" y="949725"/>
            <a:ext cx="7315200" cy="733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3100" b="1" i="1">
                <a:highlight>
                  <a:schemeClr val="accent1"/>
                </a:highlight>
              </a:rPr>
              <a:t>Other names &amp; CAS registry</a:t>
            </a:r>
            <a:r>
              <a:rPr lang="en" b="1" i="1">
                <a:highlight>
                  <a:schemeClr val="accent1"/>
                </a:highlight>
              </a:rPr>
              <a:t> </a:t>
            </a:r>
            <a:endParaRPr b="1" i="1">
              <a:highlight>
                <a:schemeClr val="accen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b="1" i="1">
                <a:highlight>
                  <a:schemeClr val="accent1"/>
                </a:highlight>
                <a:latin typeface="Arial"/>
                <a:ea typeface="Arial"/>
                <a:cs typeface="Arial"/>
                <a:sym typeface="Arial"/>
              </a:rPr>
              <a:t>My Opinion on Morphine / Experts Opinion </a:t>
            </a:r>
            <a:endParaRPr b="1" i="1">
              <a:highlight>
                <a:schemeClr val="accent1"/>
              </a:highlight>
              <a:latin typeface="Arial"/>
              <a:ea typeface="Arial"/>
              <a:cs typeface="Arial"/>
              <a:sym typeface="Arial"/>
            </a:endParaRPr>
          </a:p>
        </p:txBody>
      </p:sp>
      <p:sp>
        <p:nvSpPr>
          <p:cNvPr id="98" name="Google Shape;98;p18"/>
          <p:cNvSpPr txBox="1">
            <a:spLocks noGrp="1"/>
          </p:cNvSpPr>
          <p:nvPr>
            <p:ph type="body" idx="1"/>
          </p:nvPr>
        </p:nvSpPr>
        <p:spPr>
          <a:xfrm>
            <a:off x="311700" y="1468825"/>
            <a:ext cx="4260300" cy="33093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2300">
                <a:latin typeface="Caveat"/>
                <a:ea typeface="Caveat"/>
                <a:cs typeface="Caveat"/>
                <a:sym typeface="Caveat"/>
              </a:rPr>
              <a:t>I know that Morphine can be very helpful and beneficial to those who actually are in need of it. But it can be very easy for others to become needy and addicted to this medecine. I thinking that those willing to purchase the medicine should have some kind of test to be eligible to take the “pain killer” home. </a:t>
            </a:r>
            <a:endParaRPr sz="2300">
              <a:latin typeface="Caveat"/>
              <a:ea typeface="Caveat"/>
              <a:cs typeface="Caveat"/>
              <a:sym typeface="Caveat"/>
            </a:endParaRPr>
          </a:p>
        </p:txBody>
      </p:sp>
      <p:sp>
        <p:nvSpPr>
          <p:cNvPr id="99" name="Google Shape;99;p18"/>
          <p:cNvSpPr txBox="1"/>
          <p:nvPr/>
        </p:nvSpPr>
        <p:spPr>
          <a:xfrm>
            <a:off x="5094775" y="1336225"/>
            <a:ext cx="3737400" cy="3574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2400">
                <a:latin typeface="Caveat"/>
                <a:ea typeface="Caveat"/>
                <a:cs typeface="Caveat"/>
                <a:sym typeface="Caveat"/>
              </a:rPr>
              <a:t>I think there should be more exploration with other forms of relieving pain before people urgently go off and buy the medicine when it's not an “emergency situation"</a:t>
            </a:r>
            <a:endParaRPr sz="2400">
              <a:latin typeface="Caveat"/>
              <a:ea typeface="Caveat"/>
              <a:cs typeface="Caveat"/>
              <a:sym typeface="Caveat"/>
            </a:endParaRPr>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342</Words>
  <Application>Microsoft Macintosh PowerPoint</Application>
  <PresentationFormat>On-screen Show (16:9)</PresentationFormat>
  <Paragraphs>24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Caveat</vt:lpstr>
      <vt:lpstr>Source Code Pro</vt:lpstr>
      <vt:lpstr>Oswald</vt:lpstr>
      <vt:lpstr>Modern Writer</vt:lpstr>
      <vt:lpstr>Morphine </vt:lpstr>
      <vt:lpstr>Introduction to Morphine </vt:lpstr>
      <vt:lpstr>What is Morphine used for ? </vt:lpstr>
      <vt:lpstr>Morphine Side Effects </vt:lpstr>
      <vt:lpstr>Chemical Formula &amp; Structure </vt:lpstr>
      <vt:lpstr>My Opinion on Morphine / Experts Opinion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Morphine </dc:title>
  <cp:lastModifiedBy>Akram Ismail</cp:lastModifiedBy>
  <cp:revision>1</cp:revision>
  <dcterms:modified xsi:type="dcterms:W3CDTF">2018-07-22T02:58:34Z</dcterms:modified>
</cp:coreProperties>
</file>