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70" r:id="rId6"/>
    <p:sldId id="271" r:id="rId7"/>
    <p:sldId id="272" r:id="rId8"/>
    <p:sldId id="279" r:id="rId9"/>
    <p:sldId id="273" r:id="rId10"/>
    <p:sldId id="274" r:id="rId11"/>
    <p:sldId id="275" r:id="rId12"/>
    <p:sldId id="276" r:id="rId13"/>
    <p:sldId id="280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A33693-2820-59C1-0AEB-A9F6785E4B0E}" v="302" dt="2022-05-20T17:00:01.470"/>
    <p1510:client id="{0D589218-A11C-405F-A2F6-62D4127D28BB}" v="666" dt="2022-06-01T17:17:30.723"/>
    <p1510:client id="{10672E76-D523-38F7-4B20-DCA94BAAA41F}" v="465" dt="2022-05-23T17:14:30.266"/>
    <p1510:client id="{37E35EB1-FAF2-BB14-F718-6245CDED4118}" v="17" dt="2022-05-18T16:52:25.128"/>
    <p1510:client id="{5358217B-591B-74F9-63CB-8B0CB6F7013C}" v="146" dt="2022-06-08T16:40:41.059"/>
    <p1510:client id="{5BFF997C-9CEC-1CFE-7AED-755A1E20C513}" v="23" dt="2022-06-07T18:14:39.334"/>
    <p1510:client id="{62183B0C-2A60-B3B9-2D7B-119D14ED5843}" v="979" dt="2022-06-07T16:44:36.209"/>
    <p1510:client id="{92F14A58-06C0-4C74-BCB4-03CE83B4D9B7}" v="53" dt="2022-06-02T17:58:12.701"/>
    <p1510:client id="{9402116B-8382-D533-9455-ACAC9E93C2F3}" v="80" dt="2022-05-24T17:04:53.748"/>
    <p1510:client id="{9DF6F9B6-1126-41B5-E2E7-446F2D710562}" v="291" dt="2022-06-07T18:53:28.403"/>
    <p1510:client id="{AF12FFA8-C913-A2ED-A49D-9E0DB89AF430}" v="348" dt="2022-05-26T17:14:06.110"/>
    <p1510:client id="{D739B95D-47FD-16FA-7689-305277A6A0F0}" v="78" dt="2022-06-01T18:57:27.188"/>
    <p1510:client id="{E924BF97-720F-49EC-B7D3-54135789B2FA}" v="19" dt="2022-06-01T17:45:30.3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0EB4CC-3B88-4E7D-A61F-670CA4CFC05F}" type="doc">
      <dgm:prSet loTypeId="urn:microsoft.com/office/officeart/2008/layout/LinedLis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E33AD23-355D-4876-B798-BC5A5C7108E9}">
      <dgm:prSet phldr="0"/>
      <dgm:spPr/>
      <dgm:t>
        <a:bodyPr/>
        <a:lstStyle/>
        <a:p>
          <a:pPr rtl="0"/>
          <a:r>
            <a:rPr lang="en-US" dirty="0">
              <a:latin typeface="Times New Roman"/>
              <a:cs typeface="Times New Roman"/>
            </a:rPr>
            <a:t>fentanyl (fentanyl citrate) was discovered by chemist Paul Jansse</a:t>
          </a:r>
          <a:endParaRPr lang="en-US" dirty="0"/>
        </a:p>
      </dgm:t>
    </dgm:pt>
    <dgm:pt modelId="{FC8F9FA4-3319-43D8-8208-3E4BF51AE9C1}" type="parTrans" cxnId="{5D9AA3AF-FD49-486E-A9D6-20C74934F2C0}">
      <dgm:prSet/>
      <dgm:spPr/>
    </dgm:pt>
    <dgm:pt modelId="{D1816141-84D5-43A2-9B3B-245C6703463F}" type="sibTrans" cxnId="{5D9AA3AF-FD49-486E-A9D6-20C74934F2C0}">
      <dgm:prSet/>
      <dgm:spPr/>
    </dgm:pt>
    <dgm:pt modelId="{C3E60E32-2A09-4507-ACB4-875F4E3D36D7}">
      <dgm:prSet phldr="0"/>
      <dgm:spPr/>
      <dgm:t>
        <a:bodyPr/>
        <a:lstStyle/>
        <a:p>
          <a:pPr rtl="0"/>
          <a:r>
            <a:rPr lang="en-US" dirty="0">
              <a:latin typeface="Times New Roman"/>
              <a:cs typeface="Times New Roman"/>
            </a:rPr>
            <a:t>the drug was first introduced in 1960</a:t>
          </a:r>
        </a:p>
      </dgm:t>
    </dgm:pt>
    <dgm:pt modelId="{190A6BF4-CF13-489B-8B78-A7D8D88AC93C}" type="parTrans" cxnId="{A040020B-A877-4306-91AF-2C7517205155}">
      <dgm:prSet/>
      <dgm:spPr/>
    </dgm:pt>
    <dgm:pt modelId="{E949E754-6FCA-47B5-B142-C0B631B4A5B5}" type="sibTrans" cxnId="{A040020B-A877-4306-91AF-2C7517205155}">
      <dgm:prSet/>
      <dgm:spPr/>
    </dgm:pt>
    <dgm:pt modelId="{4E38D452-A481-400D-8DA3-36BFBF0E6F65}">
      <dgm:prSet phldr="0"/>
      <dgm:spPr/>
      <dgm:t>
        <a:bodyPr/>
        <a:lstStyle/>
        <a:p>
          <a:pPr rtl="0"/>
          <a:r>
            <a:rPr lang="en-US" dirty="0">
              <a:latin typeface="Times New Roman"/>
              <a:cs typeface="Times New Roman"/>
            </a:rPr>
            <a:t>fentanyl (fentanyl citrate) became a therapeutic medicine around the 1960s, as it was mainly used for surgical anesthesia and pain reliever</a:t>
          </a:r>
        </a:p>
      </dgm:t>
    </dgm:pt>
    <dgm:pt modelId="{0797F651-1396-47CB-84AC-B1DD8120C8B2}" type="parTrans" cxnId="{D7654163-6333-4F8E-A3A9-85F9A9AFF8AF}">
      <dgm:prSet/>
      <dgm:spPr/>
    </dgm:pt>
    <dgm:pt modelId="{4009B2BB-6048-4D8F-9F8C-4C74F6D70478}" type="sibTrans" cxnId="{D7654163-6333-4F8E-A3A9-85F9A9AFF8AF}">
      <dgm:prSet/>
      <dgm:spPr/>
    </dgm:pt>
    <dgm:pt modelId="{5F1E8995-F023-48DE-891D-BC2B72DCC5E6}" type="pres">
      <dgm:prSet presAssocID="{980EB4CC-3B88-4E7D-A61F-670CA4CFC05F}" presName="vert0" presStyleCnt="0">
        <dgm:presLayoutVars>
          <dgm:dir/>
          <dgm:animOne val="branch"/>
          <dgm:animLvl val="lvl"/>
        </dgm:presLayoutVars>
      </dgm:prSet>
      <dgm:spPr/>
    </dgm:pt>
    <dgm:pt modelId="{4A947D39-8FDD-4893-BE98-1EF55D4F7072}" type="pres">
      <dgm:prSet presAssocID="{6E33AD23-355D-4876-B798-BC5A5C7108E9}" presName="thickLine" presStyleLbl="alignNode1" presStyleIdx="0" presStyleCnt="3"/>
      <dgm:spPr/>
    </dgm:pt>
    <dgm:pt modelId="{B5DCD1BD-3FBF-4F7C-A025-98BCDABB34B6}" type="pres">
      <dgm:prSet presAssocID="{6E33AD23-355D-4876-B798-BC5A5C7108E9}" presName="horz1" presStyleCnt="0"/>
      <dgm:spPr/>
    </dgm:pt>
    <dgm:pt modelId="{00A6EC10-2759-4CCE-A971-ED4ECC25E196}" type="pres">
      <dgm:prSet presAssocID="{6E33AD23-355D-4876-B798-BC5A5C7108E9}" presName="tx1" presStyleLbl="revTx" presStyleIdx="0" presStyleCnt="3"/>
      <dgm:spPr/>
    </dgm:pt>
    <dgm:pt modelId="{028D8A4C-BD5C-42B3-AFD2-25003EBD5C4A}" type="pres">
      <dgm:prSet presAssocID="{6E33AD23-355D-4876-B798-BC5A5C7108E9}" presName="vert1" presStyleCnt="0"/>
      <dgm:spPr/>
    </dgm:pt>
    <dgm:pt modelId="{4857AD50-7950-416C-84A5-CE077F770CC3}" type="pres">
      <dgm:prSet presAssocID="{C3E60E32-2A09-4507-ACB4-875F4E3D36D7}" presName="thickLine" presStyleLbl="alignNode1" presStyleIdx="1" presStyleCnt="3"/>
      <dgm:spPr/>
    </dgm:pt>
    <dgm:pt modelId="{8F8A0FD8-32F2-4D25-95FE-BBE2DB3143E6}" type="pres">
      <dgm:prSet presAssocID="{C3E60E32-2A09-4507-ACB4-875F4E3D36D7}" presName="horz1" presStyleCnt="0"/>
      <dgm:spPr/>
    </dgm:pt>
    <dgm:pt modelId="{2FD494B7-141A-4B47-982F-21363603D11A}" type="pres">
      <dgm:prSet presAssocID="{C3E60E32-2A09-4507-ACB4-875F4E3D36D7}" presName="tx1" presStyleLbl="revTx" presStyleIdx="1" presStyleCnt="3"/>
      <dgm:spPr/>
    </dgm:pt>
    <dgm:pt modelId="{0F0AFD2B-A3D7-46D7-9874-411956D39BE3}" type="pres">
      <dgm:prSet presAssocID="{C3E60E32-2A09-4507-ACB4-875F4E3D36D7}" presName="vert1" presStyleCnt="0"/>
      <dgm:spPr/>
    </dgm:pt>
    <dgm:pt modelId="{2687B09A-D15F-413A-B39E-DB350BB2433F}" type="pres">
      <dgm:prSet presAssocID="{4E38D452-A481-400D-8DA3-36BFBF0E6F65}" presName="thickLine" presStyleLbl="alignNode1" presStyleIdx="2" presStyleCnt="3"/>
      <dgm:spPr/>
    </dgm:pt>
    <dgm:pt modelId="{3CDDEB75-AF5D-4C14-B366-A065B4550E80}" type="pres">
      <dgm:prSet presAssocID="{4E38D452-A481-400D-8DA3-36BFBF0E6F65}" presName="horz1" presStyleCnt="0"/>
      <dgm:spPr/>
    </dgm:pt>
    <dgm:pt modelId="{A1930BD8-9006-4B6D-8891-745B2CB780A4}" type="pres">
      <dgm:prSet presAssocID="{4E38D452-A481-400D-8DA3-36BFBF0E6F65}" presName="tx1" presStyleLbl="revTx" presStyleIdx="2" presStyleCnt="3"/>
      <dgm:spPr/>
    </dgm:pt>
    <dgm:pt modelId="{DE40F1AB-3574-4761-97FE-E49A21410B27}" type="pres">
      <dgm:prSet presAssocID="{4E38D452-A481-400D-8DA3-36BFBF0E6F65}" presName="vert1" presStyleCnt="0"/>
      <dgm:spPr/>
    </dgm:pt>
  </dgm:ptLst>
  <dgm:cxnLst>
    <dgm:cxn modelId="{A040020B-A877-4306-91AF-2C7517205155}" srcId="{980EB4CC-3B88-4E7D-A61F-670CA4CFC05F}" destId="{C3E60E32-2A09-4507-ACB4-875F4E3D36D7}" srcOrd="1" destOrd="0" parTransId="{190A6BF4-CF13-489B-8B78-A7D8D88AC93C}" sibTransId="{E949E754-6FCA-47B5-B142-C0B631B4A5B5}"/>
    <dgm:cxn modelId="{6C066C26-7423-4883-91BD-465854A32F27}" type="presOf" srcId="{6E33AD23-355D-4876-B798-BC5A5C7108E9}" destId="{00A6EC10-2759-4CCE-A971-ED4ECC25E196}" srcOrd="0" destOrd="0" presId="urn:microsoft.com/office/officeart/2008/layout/LinedList"/>
    <dgm:cxn modelId="{3B0DD13A-F938-441D-BD4E-2EE568C9A818}" type="presOf" srcId="{4E38D452-A481-400D-8DA3-36BFBF0E6F65}" destId="{A1930BD8-9006-4B6D-8891-745B2CB780A4}" srcOrd="0" destOrd="0" presId="urn:microsoft.com/office/officeart/2008/layout/LinedList"/>
    <dgm:cxn modelId="{D7654163-6333-4F8E-A3A9-85F9A9AFF8AF}" srcId="{980EB4CC-3B88-4E7D-A61F-670CA4CFC05F}" destId="{4E38D452-A481-400D-8DA3-36BFBF0E6F65}" srcOrd="2" destOrd="0" parTransId="{0797F651-1396-47CB-84AC-B1DD8120C8B2}" sibTransId="{4009B2BB-6048-4D8F-9F8C-4C74F6D70478}"/>
    <dgm:cxn modelId="{A356E269-2B21-413F-82BD-5A8DC8D4059E}" type="presOf" srcId="{980EB4CC-3B88-4E7D-A61F-670CA4CFC05F}" destId="{5F1E8995-F023-48DE-891D-BC2B72DCC5E6}" srcOrd="0" destOrd="0" presId="urn:microsoft.com/office/officeart/2008/layout/LinedList"/>
    <dgm:cxn modelId="{B168CCA5-AFE1-4AC6-9113-6F587AA2BE5C}" type="presOf" srcId="{C3E60E32-2A09-4507-ACB4-875F4E3D36D7}" destId="{2FD494B7-141A-4B47-982F-21363603D11A}" srcOrd="0" destOrd="0" presId="urn:microsoft.com/office/officeart/2008/layout/LinedList"/>
    <dgm:cxn modelId="{5D9AA3AF-FD49-486E-A9D6-20C74934F2C0}" srcId="{980EB4CC-3B88-4E7D-A61F-670CA4CFC05F}" destId="{6E33AD23-355D-4876-B798-BC5A5C7108E9}" srcOrd="0" destOrd="0" parTransId="{FC8F9FA4-3319-43D8-8208-3E4BF51AE9C1}" sibTransId="{D1816141-84D5-43A2-9B3B-245C6703463F}"/>
    <dgm:cxn modelId="{490A971A-7640-4960-8E1B-7465EDCD0767}" type="presParOf" srcId="{5F1E8995-F023-48DE-891D-BC2B72DCC5E6}" destId="{4A947D39-8FDD-4893-BE98-1EF55D4F7072}" srcOrd="0" destOrd="0" presId="urn:microsoft.com/office/officeart/2008/layout/LinedList"/>
    <dgm:cxn modelId="{1D0541EE-B2ED-4473-96AF-B73B2F66D3FB}" type="presParOf" srcId="{5F1E8995-F023-48DE-891D-BC2B72DCC5E6}" destId="{B5DCD1BD-3FBF-4F7C-A025-98BCDABB34B6}" srcOrd="1" destOrd="0" presId="urn:microsoft.com/office/officeart/2008/layout/LinedList"/>
    <dgm:cxn modelId="{4C825EA8-3D89-41AD-95D1-2EC16982A022}" type="presParOf" srcId="{B5DCD1BD-3FBF-4F7C-A025-98BCDABB34B6}" destId="{00A6EC10-2759-4CCE-A971-ED4ECC25E196}" srcOrd="0" destOrd="0" presId="urn:microsoft.com/office/officeart/2008/layout/LinedList"/>
    <dgm:cxn modelId="{C98D87A5-12B1-40E8-BCB1-64B0B875461E}" type="presParOf" srcId="{B5DCD1BD-3FBF-4F7C-A025-98BCDABB34B6}" destId="{028D8A4C-BD5C-42B3-AFD2-25003EBD5C4A}" srcOrd="1" destOrd="0" presId="urn:microsoft.com/office/officeart/2008/layout/LinedList"/>
    <dgm:cxn modelId="{D97AB184-92AD-4983-964B-302391924A2B}" type="presParOf" srcId="{5F1E8995-F023-48DE-891D-BC2B72DCC5E6}" destId="{4857AD50-7950-416C-84A5-CE077F770CC3}" srcOrd="2" destOrd="0" presId="urn:microsoft.com/office/officeart/2008/layout/LinedList"/>
    <dgm:cxn modelId="{DF4DA569-BB07-49F1-9200-042C1CF996FD}" type="presParOf" srcId="{5F1E8995-F023-48DE-891D-BC2B72DCC5E6}" destId="{8F8A0FD8-32F2-4D25-95FE-BBE2DB3143E6}" srcOrd="3" destOrd="0" presId="urn:microsoft.com/office/officeart/2008/layout/LinedList"/>
    <dgm:cxn modelId="{EB87DC27-FC28-4279-9C32-0AFD941BE642}" type="presParOf" srcId="{8F8A0FD8-32F2-4D25-95FE-BBE2DB3143E6}" destId="{2FD494B7-141A-4B47-982F-21363603D11A}" srcOrd="0" destOrd="0" presId="urn:microsoft.com/office/officeart/2008/layout/LinedList"/>
    <dgm:cxn modelId="{CEF429F5-2C22-4D09-86F5-D95BD3D0AF44}" type="presParOf" srcId="{8F8A0FD8-32F2-4D25-95FE-BBE2DB3143E6}" destId="{0F0AFD2B-A3D7-46D7-9874-411956D39BE3}" srcOrd="1" destOrd="0" presId="urn:microsoft.com/office/officeart/2008/layout/LinedList"/>
    <dgm:cxn modelId="{5027E963-C1F2-4DA2-B1B2-2D7A4780FAAB}" type="presParOf" srcId="{5F1E8995-F023-48DE-891D-BC2B72DCC5E6}" destId="{2687B09A-D15F-413A-B39E-DB350BB2433F}" srcOrd="4" destOrd="0" presId="urn:microsoft.com/office/officeart/2008/layout/LinedList"/>
    <dgm:cxn modelId="{1C2DA364-A32D-448E-8656-3D65D7900473}" type="presParOf" srcId="{5F1E8995-F023-48DE-891D-BC2B72DCC5E6}" destId="{3CDDEB75-AF5D-4C14-B366-A065B4550E80}" srcOrd="5" destOrd="0" presId="urn:microsoft.com/office/officeart/2008/layout/LinedList"/>
    <dgm:cxn modelId="{0201B6CF-95B1-4C2A-B4A8-094F4F2C11C6}" type="presParOf" srcId="{3CDDEB75-AF5D-4C14-B366-A065B4550E80}" destId="{A1930BD8-9006-4B6D-8891-745B2CB780A4}" srcOrd="0" destOrd="0" presId="urn:microsoft.com/office/officeart/2008/layout/LinedList"/>
    <dgm:cxn modelId="{BBC42DA1-2997-43C7-8E7A-1AFFDA7400D5}" type="presParOf" srcId="{3CDDEB75-AF5D-4C14-B366-A065B4550E80}" destId="{DE40F1AB-3574-4761-97FE-E49A21410B2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47D39-8FDD-4893-BE98-1EF55D4F7072}">
      <dsp:nvSpPr>
        <dsp:cNvPr id="0" name=""/>
        <dsp:cNvSpPr/>
      </dsp:nvSpPr>
      <dsp:spPr>
        <a:xfrm>
          <a:off x="0" y="1660"/>
          <a:ext cx="946556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A6EC10-2759-4CCE-A971-ED4ECC25E196}">
      <dsp:nvSpPr>
        <dsp:cNvPr id="0" name=""/>
        <dsp:cNvSpPr/>
      </dsp:nvSpPr>
      <dsp:spPr>
        <a:xfrm>
          <a:off x="0" y="1660"/>
          <a:ext cx="9465564" cy="1132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Times New Roman"/>
              <a:cs typeface="Times New Roman"/>
            </a:rPr>
            <a:t>fentanyl (fentanyl citrate) was discovered by chemist Paul Jansse</a:t>
          </a:r>
          <a:endParaRPr lang="en-US" sz="2600" kern="1200" dirty="0"/>
        </a:p>
      </dsp:txBody>
      <dsp:txXfrm>
        <a:off x="0" y="1660"/>
        <a:ext cx="9465564" cy="1132549"/>
      </dsp:txXfrm>
    </dsp:sp>
    <dsp:sp modelId="{4857AD50-7950-416C-84A5-CE077F770CC3}">
      <dsp:nvSpPr>
        <dsp:cNvPr id="0" name=""/>
        <dsp:cNvSpPr/>
      </dsp:nvSpPr>
      <dsp:spPr>
        <a:xfrm>
          <a:off x="0" y="1134209"/>
          <a:ext cx="946556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FD494B7-141A-4B47-982F-21363603D11A}">
      <dsp:nvSpPr>
        <dsp:cNvPr id="0" name=""/>
        <dsp:cNvSpPr/>
      </dsp:nvSpPr>
      <dsp:spPr>
        <a:xfrm>
          <a:off x="0" y="1134209"/>
          <a:ext cx="9465564" cy="1132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Times New Roman"/>
              <a:cs typeface="Times New Roman"/>
            </a:rPr>
            <a:t>the drug was first introduced in 1960</a:t>
          </a:r>
        </a:p>
      </dsp:txBody>
      <dsp:txXfrm>
        <a:off x="0" y="1134209"/>
        <a:ext cx="9465564" cy="1132549"/>
      </dsp:txXfrm>
    </dsp:sp>
    <dsp:sp modelId="{2687B09A-D15F-413A-B39E-DB350BB2433F}">
      <dsp:nvSpPr>
        <dsp:cNvPr id="0" name=""/>
        <dsp:cNvSpPr/>
      </dsp:nvSpPr>
      <dsp:spPr>
        <a:xfrm>
          <a:off x="0" y="2266759"/>
          <a:ext cx="946556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1930BD8-9006-4B6D-8891-745B2CB780A4}">
      <dsp:nvSpPr>
        <dsp:cNvPr id="0" name=""/>
        <dsp:cNvSpPr/>
      </dsp:nvSpPr>
      <dsp:spPr>
        <a:xfrm>
          <a:off x="0" y="2266759"/>
          <a:ext cx="9465564" cy="1132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Times New Roman"/>
              <a:cs typeface="Times New Roman"/>
            </a:rPr>
            <a:t>fentanyl (fentanyl citrate) became a therapeutic medicine around the 1960s, as it was mainly used for surgical anesthesia and pain reliever</a:t>
          </a:r>
        </a:p>
      </dsp:txBody>
      <dsp:txXfrm>
        <a:off x="0" y="2266759"/>
        <a:ext cx="9465564" cy="1132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ictionresource.net/cost-of-drugs/prescription/fentanyl/" TargetMode="External"/><Relationship Id="rId2" Type="http://schemas.openxmlformats.org/officeDocument/2006/relationships/hyperlink" Target="http://pubsapp.acs.org/cen/coverstory/83/8325/8325list.html?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ursingcecentral.com/lessons/opiates-how-nurses-can-help-curb-the-epidemic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picture containing text, indoor, items, plastic&#10;&#10;Description automatically generated">
            <a:extLst>
              <a:ext uri="{FF2B5EF4-FFF2-40B4-BE49-F238E27FC236}">
                <a16:creationId xmlns:a16="http://schemas.microsoft.com/office/drawing/2014/main" id="{00CF1608-D485-BE3D-6330-38A33B88B1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12446" r="5304" b="-1"/>
          <a:stretch/>
        </p:blipFill>
        <p:spPr>
          <a:xfrm>
            <a:off x="-170" y="10"/>
            <a:ext cx="8450317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en-US" sz="4400">
                <a:solidFill>
                  <a:srgbClr val="FFFFFF"/>
                </a:solidFill>
                <a:latin typeface="Times New Roman"/>
                <a:cs typeface="Times New Roman"/>
              </a:rPr>
              <a:t>Fentanyl</a:t>
            </a:r>
            <a:endParaRPr lang="en-US" sz="44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latin typeface="Times New Roman"/>
                <a:cs typeface="Calibri"/>
              </a:rPr>
              <a:t>One of the Strongest Opioids</a:t>
            </a:r>
          </a:p>
          <a:p>
            <a:pPr algn="l"/>
            <a:r>
              <a:rPr lang="en-US" dirty="0">
                <a:solidFill>
                  <a:srgbClr val="FFFFFF"/>
                </a:solidFill>
                <a:latin typeface="Times New Roman"/>
                <a:cs typeface="Calibri"/>
              </a:rPr>
              <a:t>by: Alejandra </a:t>
            </a:r>
            <a:r>
              <a:rPr lang="en-US" dirty="0" err="1">
                <a:solidFill>
                  <a:srgbClr val="FFFFFF"/>
                </a:solidFill>
                <a:latin typeface="Times New Roman"/>
                <a:cs typeface="Calibri"/>
              </a:rPr>
              <a:t>Ozornia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Calibri"/>
              </a:rPr>
              <a:t> (5th Hour)</a:t>
            </a:r>
          </a:p>
        </p:txBody>
      </p:sp>
      <p:pic>
        <p:nvPicPr>
          <p:cNvPr id="5" name="Picture 5" descr="Text, letter&#10;&#10;Description automatically generated">
            <a:extLst>
              <a:ext uri="{FF2B5EF4-FFF2-40B4-BE49-F238E27FC236}">
                <a16:creationId xmlns:a16="http://schemas.microsoft.com/office/drawing/2014/main" id="{7AB28C59-24DE-1676-0C63-21BF61011F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94" r="8496"/>
          <a:stretch/>
        </p:blipFill>
        <p:spPr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39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1">
            <a:extLst>
              <a:ext uri="{FF2B5EF4-FFF2-40B4-BE49-F238E27FC236}">
                <a16:creationId xmlns:a16="http://schemas.microsoft.com/office/drawing/2014/main" id="{CCB2C00A-E659-4691-AFB4-282551729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78FD84C-74B5-451D-8F0A-1E19EC3D9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A747FD-3B79-96AE-6F61-9527F325F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343" y="766574"/>
            <a:ext cx="9465131" cy="118411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>
                <a:latin typeface="Times New Roman"/>
                <a:cs typeface="Calibri Light"/>
              </a:rPr>
              <a:t>Fentanyl IR:</a:t>
            </a:r>
          </a:p>
        </p:txBody>
      </p:sp>
      <p:pic>
        <p:nvPicPr>
          <p:cNvPr id="7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6B1AFCB7-FB5C-90FC-42AD-457614EA19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8168" y="1859697"/>
            <a:ext cx="6855663" cy="4455722"/>
          </a:xfrm>
        </p:spPr>
      </p:pic>
    </p:spTree>
    <p:extLst>
      <p:ext uri="{BB962C8B-B14F-4D97-AF65-F5344CB8AC3E}">
        <p14:creationId xmlns:p14="http://schemas.microsoft.com/office/powerpoint/2010/main" val="3780581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7F37F1-CF6A-086E-D9E5-B17A683DD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/>
                <a:cs typeface="Times New Roman"/>
              </a:rPr>
              <a:t>Fentanyl MS: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31C84-AB87-34BD-4749-576A717FA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82163" cy="20660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 sz="2400" dirty="0">
              <a:latin typeface="Times New Roman"/>
              <a:cs typeface="Calibri"/>
            </a:endParaRPr>
          </a:p>
          <a:p>
            <a:pPr marL="0" indent="0">
              <a:buNone/>
            </a:pPr>
            <a:endParaRPr lang="en-US" sz="2400" dirty="0">
              <a:latin typeface="Times New Roman"/>
              <a:cs typeface="Calibri"/>
            </a:endParaRPr>
          </a:p>
          <a:p>
            <a:endParaRPr lang="en-US" sz="2400" b="1">
              <a:latin typeface="Times New Roman"/>
              <a:cs typeface="Times New Roman"/>
            </a:endParaRPr>
          </a:p>
        </p:txBody>
      </p:sp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8926BBA5-4565-BE59-9B86-B6B48D6F5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347" y="1710608"/>
            <a:ext cx="6763683" cy="403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79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39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1">
            <a:extLst>
              <a:ext uri="{FF2B5EF4-FFF2-40B4-BE49-F238E27FC236}">
                <a16:creationId xmlns:a16="http://schemas.microsoft.com/office/drawing/2014/main" id="{CCB2C00A-E659-4691-AFB4-282551729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78FD84C-74B5-451D-8F0A-1E19EC3D9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A747FD-3B79-96AE-6F61-9527F325F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343" y="766574"/>
            <a:ext cx="9465131" cy="118411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>
                <a:latin typeface="Times New Roman"/>
                <a:cs typeface="Calibri Light"/>
              </a:rPr>
              <a:t>Synthesis of Fentanyl:</a:t>
            </a:r>
          </a:p>
        </p:txBody>
      </p:sp>
      <p:pic>
        <p:nvPicPr>
          <p:cNvPr id="6" name="Picture 4" descr="Diagram&#10;&#10;Description automatically generated">
            <a:extLst>
              <a:ext uri="{FF2B5EF4-FFF2-40B4-BE49-F238E27FC236}">
                <a16:creationId xmlns:a16="http://schemas.microsoft.com/office/drawing/2014/main" id="{7F39CC09-2FD7-2210-B6B9-DD5B134709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467" y="1868757"/>
            <a:ext cx="7112764" cy="4351338"/>
          </a:xfrm>
        </p:spPr>
      </p:pic>
    </p:spTree>
    <p:extLst>
      <p:ext uri="{BB962C8B-B14F-4D97-AF65-F5344CB8AC3E}">
        <p14:creationId xmlns:p14="http://schemas.microsoft.com/office/powerpoint/2010/main" val="2159657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7F37F1-CF6A-086E-D9E5-B17A683DD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107" y="640080"/>
            <a:ext cx="3915298" cy="5257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/>
                <a:cs typeface="Times New Roman"/>
              </a:rPr>
              <a:t>Personal Opinion :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41AEBE-9A71-0420-077B-1F8E3D30E951}"/>
              </a:ext>
            </a:extLst>
          </p:cNvPr>
          <p:cNvSpPr txBox="1"/>
          <p:nvPr/>
        </p:nvSpPr>
        <p:spPr>
          <a:xfrm>
            <a:off x="5026324" y="382438"/>
            <a:ext cx="6855125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latin typeface="Times New Roman"/>
                <a:cs typeface="Calibri"/>
              </a:rPr>
              <a:t>Fentanyl is a drug that only requires a small amount to become lethal. It is typically prescribed to individuals with severe pain, but it is now a staple in the drug industry; many deaths involving fentanyl were considered "accidental" as the buyers were not aware of its presence in the "drugs" they purchased </a:t>
            </a:r>
          </a:p>
        </p:txBody>
      </p:sp>
      <p:pic>
        <p:nvPicPr>
          <p:cNvPr id="3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A5DD037C-9917-A24A-BDDF-F3C0C9DB6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042" y="2962947"/>
            <a:ext cx="5733689" cy="380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1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39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1">
            <a:extLst>
              <a:ext uri="{FF2B5EF4-FFF2-40B4-BE49-F238E27FC236}">
                <a16:creationId xmlns:a16="http://schemas.microsoft.com/office/drawing/2014/main" id="{CCB2C00A-E659-4691-AFB4-282551729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78FD84C-74B5-451D-8F0A-1E19EC3D9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A747FD-3B79-96AE-6F61-9527F325F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343" y="766574"/>
            <a:ext cx="9465131" cy="118411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>
                <a:latin typeface="Times New Roman"/>
                <a:cs typeface="Calibri Light"/>
              </a:rPr>
              <a:t>Major Sources: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88E176-EFDE-5EB1-3992-C2CFA75D9DEF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/>
              <a:buChar char="•"/>
            </a:pPr>
            <a:endParaRPr lang="en-US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BB77DD-6ACD-0679-2F4A-FDFD339CA078}"/>
              </a:ext>
            </a:extLst>
          </p:cNvPr>
          <p:cNvSpPr txBox="1"/>
          <p:nvPr/>
        </p:nvSpPr>
        <p:spPr>
          <a:xfrm>
            <a:off x="1201947" y="2078966"/>
            <a:ext cx="8709802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ea typeface="+mn-lt"/>
                <a:cs typeface="+mn-lt"/>
                <a:hlinkClick r:id="rId2"/>
              </a:rPr>
              <a:t>C&amp;EN Special Issue: Top Pharmaceuticals: Drug Index (acs.org)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Times New Roman"/>
                <a:ea typeface="+mn-lt"/>
                <a:cs typeface="+mn-lt"/>
                <a:hlinkClick r:id="rId3"/>
              </a:rPr>
              <a:t>How Much Does Fentanyl Cost On The Street? - Addiction Resource</a:t>
            </a:r>
            <a:endParaRPr lang="en-US" sz="2400" dirty="0">
              <a:latin typeface="Times New Roman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Times New Roman"/>
                <a:ea typeface="+mn-lt"/>
                <a:cs typeface="+mn-lt"/>
                <a:hlinkClick r:id="rId4"/>
              </a:rPr>
              <a:t>Opioid Abuse Nursing CEU - Nursing CE Central</a:t>
            </a:r>
            <a:endParaRPr lang="en-US" sz="2400" dirty="0">
              <a:latin typeface="Times New Roman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Times New Roman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Calibri"/>
              </a:rPr>
              <a:t>credits to the owners of the Google Images :)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Times New Roman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Times New Roman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Times New Roman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Times New Roman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7420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39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1">
            <a:extLst>
              <a:ext uri="{FF2B5EF4-FFF2-40B4-BE49-F238E27FC236}">
                <a16:creationId xmlns:a16="http://schemas.microsoft.com/office/drawing/2014/main" id="{CCB2C00A-E659-4691-AFB4-282551729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78FD84C-74B5-451D-8F0A-1E19EC3D9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A747FD-3B79-96AE-6F61-9527F325F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>
                <a:latin typeface="Times New Roman"/>
                <a:cs typeface="Calibri Light"/>
              </a:rPr>
              <a:t>History of the Drug:</a:t>
            </a:r>
            <a:endParaRPr lang="en-US" b="1" dirty="0">
              <a:cs typeface="Calibri Ligh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334AB39-2E54-1599-FC9E-050F5DF40F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9387580"/>
              </p:ext>
            </p:extLst>
          </p:nvPr>
        </p:nvGraphicFramePr>
        <p:xfrm>
          <a:off x="1524000" y="2399099"/>
          <a:ext cx="9465564" cy="3400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3689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7F37F1-CF6A-086E-D9E5-B17A683DD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/>
                <a:cs typeface="Times New Roman"/>
              </a:rPr>
              <a:t>Mechanism of Therapeutic Action: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31C84-AB87-34BD-4749-576A717FA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>
                <a:latin typeface="Times New Roman"/>
                <a:cs typeface="Times New Roman"/>
              </a:rPr>
              <a:t>this drug was used to treat "breakthrough cancer pain or other types of moderate-to-severe chronic pain, including back pain and pain caused by sickle cell anemia."</a:t>
            </a:r>
          </a:p>
          <a:p>
            <a:r>
              <a:rPr lang="en-US" sz="2400">
                <a:latin typeface="Times New Roman"/>
                <a:cs typeface="Times New Roman"/>
              </a:rPr>
              <a:t>the drug, fentanyl, is extremely effective in treating chronic pain that is a symptom of cancer and sickle-cell anemia</a:t>
            </a:r>
          </a:p>
          <a:p>
            <a:endParaRPr lang="en-US" sz="2400" b="1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8126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39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1">
            <a:extLst>
              <a:ext uri="{FF2B5EF4-FFF2-40B4-BE49-F238E27FC236}">
                <a16:creationId xmlns:a16="http://schemas.microsoft.com/office/drawing/2014/main" id="{CCB2C00A-E659-4691-AFB4-282551729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78FD84C-74B5-451D-8F0A-1E19EC3D9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A747FD-3B79-96AE-6F61-9527F325F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682" y="1054121"/>
            <a:ext cx="9465131" cy="118411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>
                <a:latin typeface="Times New Roman"/>
                <a:cs typeface="Calibri Light"/>
              </a:rPr>
              <a:t>Mechanism of Action:</a:t>
            </a:r>
            <a:endParaRPr lang="en-US" b="1" dirty="0">
              <a:cs typeface="Calibri Light"/>
            </a:endParaRPr>
          </a:p>
        </p:txBody>
      </p:sp>
      <p:sp>
        <p:nvSpPr>
          <p:cNvPr id="609" name="Content Placeholder 608">
            <a:extLst>
              <a:ext uri="{FF2B5EF4-FFF2-40B4-BE49-F238E27FC236}">
                <a16:creationId xmlns:a16="http://schemas.microsoft.com/office/drawing/2014/main" id="{93A76D78-413F-90EA-9A59-47E81689A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709" y="2242568"/>
            <a:ext cx="3815752" cy="287047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>
                <a:latin typeface="Times New Roman"/>
                <a:cs typeface="Times New Roman"/>
              </a:rPr>
              <a:t>“Fentanyl is a[n] m-opioid receptor agonist with high lipid solubility and a rapid onset and short duration of effects. It rapidly crosses the blood-brain barrier.”</a:t>
            </a:r>
            <a:endParaRPr lang="en-US" dirty="0"/>
          </a:p>
        </p:txBody>
      </p:sp>
      <p:pic>
        <p:nvPicPr>
          <p:cNvPr id="611" name="Picture 5" descr="Diagram&#10;&#10;Description automatically generated">
            <a:extLst>
              <a:ext uri="{FF2B5EF4-FFF2-40B4-BE49-F238E27FC236}">
                <a16:creationId xmlns:a16="http://schemas.microsoft.com/office/drawing/2014/main" id="{AAB527CC-CE36-E082-4210-0246357E5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552" y="3582351"/>
            <a:ext cx="5468112" cy="3062142"/>
          </a:xfrm>
          <a:prstGeom prst="rect">
            <a:avLst/>
          </a:prstGeom>
        </p:spPr>
      </p:pic>
      <p:pic>
        <p:nvPicPr>
          <p:cNvPr id="613" name="Picture 4" descr="Diagram&#10;&#10;Description automatically generated">
            <a:extLst>
              <a:ext uri="{FF2B5EF4-FFF2-40B4-BE49-F238E27FC236}">
                <a16:creationId xmlns:a16="http://schemas.microsoft.com/office/drawing/2014/main" id="{C621743E-7F35-3D1B-C10C-CCFAA3197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194" y="508896"/>
            <a:ext cx="5008036" cy="269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33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7F37F1-CF6A-086E-D9E5-B17A683DD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/>
                <a:cs typeface="Times New Roman"/>
              </a:rPr>
              <a:t>Cost of Fentanyl on the Street and Prescribed: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31C84-AB87-34BD-4749-576A717FA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352534"/>
            <a:ext cx="6269068" cy="2353573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sz="2400" dirty="0">
                <a:latin typeface="Times New Roman"/>
                <a:ea typeface="+mn-lt"/>
                <a:cs typeface="+mn-lt"/>
              </a:rPr>
              <a:t>according to AddictionResource.net, fentanyl on the street is "one of the most dangerous and unfortunately also one of the cheapest opioids found... today."</a:t>
            </a:r>
            <a:endParaRPr lang="en-US" sz="2400" dirty="0">
              <a:latin typeface="Times New Roman"/>
              <a:cs typeface="Calibri"/>
            </a:endParaRPr>
          </a:p>
          <a:p>
            <a:r>
              <a:rPr lang="en-US" sz="2400" dirty="0">
                <a:latin typeface="Times New Roman"/>
                <a:cs typeface="Calibri"/>
              </a:rPr>
              <a:t>the price of prescription fentanyl can vary depending on the type it is, the brand, and whether your insurance will cover it</a:t>
            </a:r>
          </a:p>
          <a:p>
            <a:endParaRPr lang="en-US" sz="2400" b="1">
              <a:latin typeface="Times New Roman"/>
              <a:cs typeface="Times New Roman"/>
            </a:endParaRPr>
          </a:p>
        </p:txBody>
      </p:sp>
      <p:pic>
        <p:nvPicPr>
          <p:cNvPr id="12" name="Picture 7" descr="Shape, polygon&#10;&#10;Description automatically generated">
            <a:extLst>
              <a:ext uri="{FF2B5EF4-FFF2-40B4-BE49-F238E27FC236}">
                <a16:creationId xmlns:a16="http://schemas.microsoft.com/office/drawing/2014/main" id="{7AD9210E-A14F-BB5E-B7AA-D9A3242FC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438" y="3049438"/>
            <a:ext cx="3648972" cy="364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39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39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1">
            <a:extLst>
              <a:ext uri="{FF2B5EF4-FFF2-40B4-BE49-F238E27FC236}">
                <a16:creationId xmlns:a16="http://schemas.microsoft.com/office/drawing/2014/main" id="{CCB2C00A-E659-4691-AFB4-282551729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78FD84C-74B5-451D-8F0A-1E19EC3D9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A747FD-3B79-96AE-6F61-9527F325F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343" y="766574"/>
            <a:ext cx="9465131" cy="118411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>
                <a:latin typeface="Times New Roman"/>
                <a:cs typeface="Calibri Light"/>
              </a:rPr>
              <a:t>Name and the Other Names: </a:t>
            </a:r>
            <a:endParaRPr lang="en-US" b="1" dirty="0">
              <a:cs typeface="Calibri Light"/>
            </a:endParaRPr>
          </a:p>
        </p:txBody>
      </p:sp>
      <p:sp>
        <p:nvSpPr>
          <p:cNvPr id="685" name="Content Placeholder 684">
            <a:extLst>
              <a:ext uri="{FF2B5EF4-FFF2-40B4-BE49-F238E27FC236}">
                <a16:creationId xmlns:a16="http://schemas.microsoft.com/office/drawing/2014/main" id="{802C67E4-1213-B5FC-A7D8-6D1D27D2A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Times New Roman"/>
                <a:cs typeface="Calibri"/>
              </a:rPr>
              <a:t>scientific name: </a:t>
            </a:r>
            <a:r>
              <a:rPr lang="en-US" i="1" dirty="0">
                <a:latin typeface="Times New Roman"/>
                <a:ea typeface="+mn-lt"/>
                <a:cs typeface="+mn-lt"/>
              </a:rPr>
              <a:t>N</a:t>
            </a:r>
            <a:r>
              <a:rPr lang="en-US" dirty="0">
                <a:latin typeface="Times New Roman"/>
                <a:ea typeface="+mn-lt"/>
                <a:cs typeface="+mn-lt"/>
              </a:rPr>
              <a:t>-Phenyl-</a:t>
            </a:r>
            <a:r>
              <a:rPr lang="en-US" i="1" dirty="0">
                <a:latin typeface="Times New Roman"/>
                <a:ea typeface="+mn-lt"/>
                <a:cs typeface="+mn-lt"/>
              </a:rPr>
              <a:t>N</a:t>
            </a:r>
            <a:r>
              <a:rPr lang="en-US" dirty="0">
                <a:latin typeface="Times New Roman"/>
                <a:ea typeface="+mn-lt"/>
                <a:cs typeface="+mn-lt"/>
              </a:rPr>
              <a:t>-[1-(2-phenylethyl)-4-piperidinyl]</a:t>
            </a:r>
            <a:r>
              <a:rPr lang="en-US" dirty="0" err="1">
                <a:latin typeface="Times New Roman"/>
                <a:ea typeface="+mn-lt"/>
                <a:cs typeface="+mn-lt"/>
              </a:rPr>
              <a:t>propanamide</a:t>
            </a:r>
            <a:r>
              <a:rPr lang="en-US" dirty="0">
                <a:latin typeface="Times New Roman"/>
                <a:ea typeface="+mn-lt"/>
                <a:cs typeface="+mn-lt"/>
              </a:rPr>
              <a:t> 2-hydroxy-1,2,3-propanetricaboxylate</a:t>
            </a:r>
          </a:p>
          <a:p>
            <a:r>
              <a:rPr lang="en-US" dirty="0">
                <a:latin typeface="Times New Roman"/>
                <a:ea typeface="+mn-lt"/>
                <a:cs typeface="+mn-lt"/>
              </a:rPr>
              <a:t>other names: </a:t>
            </a:r>
            <a:r>
              <a:rPr lang="en-US" dirty="0" err="1">
                <a:latin typeface="Times New Roman"/>
                <a:ea typeface="+mn-lt"/>
                <a:cs typeface="+mn-lt"/>
              </a:rPr>
              <a:t>Actiq</a:t>
            </a:r>
            <a:r>
              <a:rPr lang="en-US" dirty="0">
                <a:latin typeface="Times New Roman"/>
                <a:ea typeface="+mn-lt"/>
                <a:cs typeface="+mn-lt"/>
              </a:rPr>
              <a:t>, Duragesic, </a:t>
            </a:r>
            <a:r>
              <a:rPr lang="en-US" dirty="0" err="1">
                <a:latin typeface="Times New Roman"/>
                <a:ea typeface="+mn-lt"/>
                <a:cs typeface="+mn-lt"/>
              </a:rPr>
              <a:t>Fentanest</a:t>
            </a:r>
            <a:r>
              <a:rPr lang="en-US" dirty="0">
                <a:latin typeface="Times New Roman"/>
                <a:ea typeface="+mn-lt"/>
                <a:cs typeface="+mn-lt"/>
              </a:rPr>
              <a:t>, </a:t>
            </a:r>
            <a:r>
              <a:rPr lang="en-US" dirty="0" err="1">
                <a:latin typeface="Times New Roman"/>
                <a:ea typeface="+mn-lt"/>
                <a:cs typeface="+mn-lt"/>
              </a:rPr>
              <a:t>Leptanal</a:t>
            </a:r>
            <a:r>
              <a:rPr lang="en-US" dirty="0">
                <a:latin typeface="Times New Roman"/>
                <a:ea typeface="+mn-lt"/>
                <a:cs typeface="+mn-lt"/>
              </a:rPr>
              <a:t>, </a:t>
            </a:r>
            <a:r>
              <a:rPr lang="en-US" dirty="0" err="1">
                <a:latin typeface="Times New Roman"/>
                <a:ea typeface="+mn-lt"/>
                <a:cs typeface="+mn-lt"/>
              </a:rPr>
              <a:t>Pentanyl</a:t>
            </a:r>
            <a:r>
              <a:rPr lang="en-US" dirty="0">
                <a:latin typeface="Times New Roman"/>
                <a:ea typeface="+mn-lt"/>
                <a:cs typeface="+mn-lt"/>
              </a:rPr>
              <a:t>, and </a:t>
            </a:r>
            <a:r>
              <a:rPr lang="en-US" dirty="0" err="1">
                <a:latin typeface="Times New Roman"/>
                <a:ea typeface="+mn-lt"/>
                <a:cs typeface="+mn-lt"/>
              </a:rPr>
              <a:t>Sublimaze</a:t>
            </a:r>
            <a:endParaRPr lang="en-US" dirty="0">
              <a:latin typeface="Times New Roman"/>
              <a:ea typeface="+mn-lt"/>
              <a:cs typeface="+mn-lt"/>
            </a:endParaRPr>
          </a:p>
        </p:txBody>
      </p:sp>
      <p:pic>
        <p:nvPicPr>
          <p:cNvPr id="4" name="Picture 5" descr="A picture containing necklet, accessory&#10;&#10;Description automatically generated">
            <a:extLst>
              <a:ext uri="{FF2B5EF4-FFF2-40B4-BE49-F238E27FC236}">
                <a16:creationId xmlns:a16="http://schemas.microsoft.com/office/drawing/2014/main" id="{760E4498-CA9E-55F2-14DB-0B30FBEE0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287" y="3625426"/>
            <a:ext cx="5518029" cy="295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22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7F37F1-CF6A-086E-D9E5-B17A683DD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/>
                <a:cs typeface="Times New Roman"/>
              </a:rPr>
              <a:t>CAS Registry, Chemical Formula, and Structure: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31C84-AB87-34BD-4749-576A717FA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82163" cy="20660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latin typeface="Times New Roman"/>
                <a:cs typeface="Calibri"/>
              </a:rPr>
              <a:t>CAS registry: 990-73-8</a:t>
            </a:r>
          </a:p>
          <a:p>
            <a:r>
              <a:rPr lang="en-US" sz="2400" dirty="0">
                <a:latin typeface="Times New Roman"/>
                <a:cs typeface="Calibri"/>
              </a:rPr>
              <a:t>chemical formula: C</a:t>
            </a:r>
            <a:r>
              <a:rPr lang="en-US" sz="2400" baseline="-25000" dirty="0">
                <a:latin typeface="Times New Roman"/>
                <a:cs typeface="Calibri"/>
              </a:rPr>
              <a:t>22</a:t>
            </a:r>
            <a:r>
              <a:rPr lang="en-US" sz="2400" dirty="0">
                <a:latin typeface="Times New Roman"/>
                <a:cs typeface="Calibri"/>
              </a:rPr>
              <a:t>H</a:t>
            </a:r>
            <a:r>
              <a:rPr lang="en-US" sz="2400" baseline="-25000" dirty="0">
                <a:latin typeface="Times New Roman"/>
                <a:cs typeface="Calibri"/>
              </a:rPr>
              <a:t>28</a:t>
            </a:r>
            <a:r>
              <a:rPr lang="en-US" sz="2400" dirty="0">
                <a:latin typeface="Times New Roman"/>
                <a:cs typeface="Calibri"/>
              </a:rPr>
              <a:t>N</a:t>
            </a:r>
            <a:r>
              <a:rPr lang="en-US" sz="2400" baseline="-25000" dirty="0">
                <a:latin typeface="Times New Roman"/>
                <a:cs typeface="Calibri"/>
              </a:rPr>
              <a:t>2</a:t>
            </a:r>
            <a:r>
              <a:rPr lang="en-US" sz="2400" dirty="0">
                <a:latin typeface="Times New Roman"/>
                <a:cs typeface="Calibri"/>
              </a:rPr>
              <a:t>O</a:t>
            </a:r>
          </a:p>
          <a:p>
            <a:r>
              <a:rPr lang="en-US" sz="2400" dirty="0">
                <a:latin typeface="Times New Roman"/>
                <a:cs typeface="Calibri"/>
              </a:rPr>
              <a:t>chemical structure: down below :)</a:t>
            </a:r>
          </a:p>
          <a:p>
            <a:pPr marL="0" indent="0">
              <a:buNone/>
            </a:pPr>
            <a:endParaRPr lang="en-US" sz="2400" dirty="0">
              <a:latin typeface="Times New Roman"/>
              <a:cs typeface="Calibri"/>
            </a:endParaRPr>
          </a:p>
          <a:p>
            <a:endParaRPr lang="en-US" sz="2400" b="1">
              <a:latin typeface="Times New Roman"/>
              <a:cs typeface="Times New Roman"/>
            </a:endParaRPr>
          </a:p>
        </p:txBody>
      </p:sp>
      <p:pic>
        <p:nvPicPr>
          <p:cNvPr id="11" name="Picture 11" descr="Diagram&#10;&#10;Description automatically generated">
            <a:extLst>
              <a:ext uri="{FF2B5EF4-FFF2-40B4-BE49-F238E27FC236}">
                <a16:creationId xmlns:a16="http://schemas.microsoft.com/office/drawing/2014/main" id="{FF0F9F92-D4A0-49EF-7A55-B14A858F2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201173"/>
            <a:ext cx="4367841" cy="438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93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39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1">
            <a:extLst>
              <a:ext uri="{FF2B5EF4-FFF2-40B4-BE49-F238E27FC236}">
                <a16:creationId xmlns:a16="http://schemas.microsoft.com/office/drawing/2014/main" id="{CCB2C00A-E659-4691-AFB4-282551729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78FD84C-74B5-451D-8F0A-1E19EC3D9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A747FD-3B79-96AE-6F61-9527F325F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343" y="766574"/>
            <a:ext cx="9465131" cy="118411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>
                <a:latin typeface="Times New Roman"/>
                <a:cs typeface="Calibri Light"/>
              </a:rPr>
              <a:t>Reversing a Fentanyl Overdose: </a:t>
            </a:r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849E5B2-FDE2-E76E-64DC-06062CE97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570" y="1670992"/>
            <a:ext cx="7178256" cy="4890637"/>
          </a:xfrm>
        </p:spPr>
      </p:pic>
    </p:spTree>
    <p:extLst>
      <p:ext uri="{BB962C8B-B14F-4D97-AF65-F5344CB8AC3E}">
        <p14:creationId xmlns:p14="http://schemas.microsoft.com/office/powerpoint/2010/main" val="3296013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7F37F1-CF6A-086E-D9E5-B17A683DD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/>
                <a:cs typeface="Times New Roman"/>
              </a:rPr>
              <a:t>Fentanyl NMR: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31C84-AB87-34BD-4749-576A717FA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82163" cy="20660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 sz="2400" dirty="0">
              <a:latin typeface="Times New Roman"/>
              <a:cs typeface="Calibri"/>
            </a:endParaRPr>
          </a:p>
          <a:p>
            <a:pPr marL="0" indent="0">
              <a:buNone/>
            </a:pPr>
            <a:endParaRPr lang="en-US" sz="2400" dirty="0">
              <a:latin typeface="Times New Roman"/>
              <a:cs typeface="Calibri"/>
            </a:endParaRPr>
          </a:p>
          <a:p>
            <a:endParaRPr lang="en-US" sz="2400" b="1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CC882E-21B3-F75E-49FF-16108E11A2D3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  <p:pic>
        <p:nvPicPr>
          <p:cNvPr id="6" name="Picture 4" descr="Chart&#10;&#10;Description automatically generated">
            <a:extLst>
              <a:ext uri="{FF2B5EF4-FFF2-40B4-BE49-F238E27FC236}">
                <a16:creationId xmlns:a16="http://schemas.microsoft.com/office/drawing/2014/main" id="{26289CA5-2656-077A-EDD1-5953C772D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034" y="1634331"/>
            <a:ext cx="6674688" cy="385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54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Fentanyl</vt:lpstr>
      <vt:lpstr>History of the Drug:</vt:lpstr>
      <vt:lpstr>Mechanism of Therapeutic Action:</vt:lpstr>
      <vt:lpstr>Mechanism of Action:</vt:lpstr>
      <vt:lpstr>Cost of Fentanyl on the Street and Prescribed: </vt:lpstr>
      <vt:lpstr>Name and the Other Names: </vt:lpstr>
      <vt:lpstr>CAS Registry, Chemical Formula, and Structure: </vt:lpstr>
      <vt:lpstr>Reversing a Fentanyl Overdose: </vt:lpstr>
      <vt:lpstr>Fentanyl NMR:</vt:lpstr>
      <vt:lpstr>Fentanyl IR:</vt:lpstr>
      <vt:lpstr>Fentanyl MS:</vt:lpstr>
      <vt:lpstr>Synthesis of Fentanyl:</vt:lpstr>
      <vt:lpstr>Personal Opinion : </vt:lpstr>
      <vt:lpstr>Major Sources: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754</cp:revision>
  <dcterms:created xsi:type="dcterms:W3CDTF">2022-05-18T16:47:06Z</dcterms:created>
  <dcterms:modified xsi:type="dcterms:W3CDTF">2022-06-13T18:46:44Z</dcterms:modified>
</cp:coreProperties>
</file>