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64" r:id="rId5"/>
    <p:sldId id="271" r:id="rId6"/>
    <p:sldId id="260" r:id="rId7"/>
    <p:sldId id="262" r:id="rId8"/>
    <p:sldId id="269" r:id="rId9"/>
    <p:sldId id="265" r:id="rId10"/>
    <p:sldId id="266" r:id="rId11"/>
    <p:sldId id="259" r:id="rId12"/>
    <p:sldId id="267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39A"/>
    <a:srgbClr val="FAF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BA5FF-0E22-4CEE-913B-B41E9A5219ED}" v="302" dt="2022-05-13T17:17:03.341"/>
    <p1510:client id="{57BAC933-9B42-433F-9F9A-77F2C5D33C2E}" v="1124" dt="2022-05-24T17:01:08.127"/>
    <p1510:client id="{AC1A9A45-207C-6A8F-B3EC-F71464119A22}" v="165" dt="2022-05-24T16:10:49.256"/>
    <p1510:client id="{AF9B279B-AC3E-48EA-8A4D-B6760A5B7419}" v="277" dt="2022-05-20T17:10:39.271"/>
    <p1510:client id="{CD9AA828-78D1-4D65-84CE-800C0925321B}" v="65" dt="2022-05-19T17:06:59.148"/>
    <p1510:client id="{ECB6247A-23A4-AA67-6F5D-A7C833EA07D4}" v="170" dt="2022-05-16T17:13:38.051"/>
    <p1510:client id="{FBA60C86-FA6D-923D-3DEE-F1CFBDD1934C}" v="152" dt="2022-05-18T17:18:03.326"/>
    <p1510:client id="{FD65CA6E-ACB3-9064-4DC8-67706B815F85}" v="487" dt="2022-05-23T17:16:59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6T16:39:43.95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4477 8114 16383 0 0,'0'2'0'0'0,"0"5"0"0"0,0 7 0 0 0,0 6 0 0 0,0 7 0 0 0,0 6 0 0 0,0 7 0 0 0,0 6 0 0 0,0 6 0 0 0,0 6 0 0 0,0 7 0 0 0,0 5 0 0 0,2 5 0 0 0,3 6 0 0 0,2 6 0 0 0,1-1 0 0 0,0-3 0 0 0,1-3 0 0 0,2-7 0 0 0,0-10 0 0 0,-1-11 0 0 0,-3-15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6T16:39:43.95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4840 9671 16383 0 0,'0'4'0'0'0,"0"7"0"0"0,2 11 0 0 0,5 8 0 0 0,5 8 0 0 0,7 13 0 0 0,9 12 0 0 0,7 14 0 0 0,7 13 0 0 0,8 7 0 0 0,6 4 0 0 0,4-1 0 0 0,0-7 0 0 0,-4-15 0 0 0,-12-21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6T16:39:43.95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5848 10978 16383 0 0,'0'2'0'0'0,"2"0"0"0"0,1 3 0 0 0,2 2 0 0 0,4 2 0 0 0,5 6 0 0 0,8 4 0 0 0,9 7 0 0 0,9 10 0 0 0,8 9 0 0 0,9 5 0 0 0,7 2 0 0 0,4 1 0 0 0,7 0 0 0 0,5-2 0 0 0,7-2 0 0 0,3-2 0 0 0,-6-4 0 0 0,-17-10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6T16:39:43.97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7260 11712 16383 0 0,'2'2'0'0'0,"3"0"0"0"0,7 5 0 0 0,9 5 0 0 0,12 4 0 0 0,12 7 0 0 0,12 2 0 0 0,10 4 0 0 0,6 1 0 0 0,5-3 0 0 0,6-3 0 0 0,8-7 0 0 0,4-3 0 0 0,2-5 0 0 0,0-3 0 0 0,-5-5 0 0 0,-12-3 0 0 0,-20-1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6T16:39:43.97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4485 8920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16:38:06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27252 5318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9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6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5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3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digoinstruments.com/chemical-structure-molecule-model-database/fluoxetine-anxiety-drug-structure.php" TargetMode="External"/><Relationship Id="rId3" Type="http://schemas.openxmlformats.org/officeDocument/2006/relationships/hyperlink" Target="https://www.etuttor.com/2018/01/are-there-any-anxiety-medications-that.html" TargetMode="External"/><Relationship Id="rId7" Type="http://schemas.openxmlformats.org/officeDocument/2006/relationships/hyperlink" Target="https://www.researchgate.net/figure/Mapping-of-the-pharmacophore-in-a-promethazine-b-fluoxetine-c-WR-268954-and-d_fig4_250491619" TargetMode="External"/><Relationship Id="rId12" Type="http://schemas.openxmlformats.org/officeDocument/2006/relationships/hyperlink" Target="http://pubsapp.acs.org/cen/coverstory/83/8325/8325prozac.html" TargetMode="External"/><Relationship Id="rId2" Type="http://schemas.openxmlformats.org/officeDocument/2006/relationships/hyperlink" Target="https://www.researchgate.net/figure/The-three-dimensional-structure-of-two-enzymes-with-bound-substrates-Image-source-the_fig1_479328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figure/The-effect-of-fluoxetine-administration-on-the-pharmacokinetics-of-dextromethorphan-and_fig2_260381048" TargetMode="External"/><Relationship Id="rId11" Type="http://schemas.openxmlformats.org/officeDocument/2006/relationships/hyperlink" Target="https://www.pinterest.com/pin/292311832053126702/" TargetMode="External"/><Relationship Id="rId5" Type="http://schemas.openxmlformats.org/officeDocument/2006/relationships/hyperlink" Target="https://pages.cs.wisc.edu/~caitlin/papers/Prozac/" TargetMode="External"/><Relationship Id="rId10" Type="http://schemas.openxmlformats.org/officeDocument/2006/relationships/hyperlink" Target="https://currentsinbiology.tumblr.com/post/105873718599/early-exposure-to-antidepressants-affects-adult" TargetMode="External"/><Relationship Id="rId4" Type="http://schemas.openxmlformats.org/officeDocument/2006/relationships/hyperlink" Target="https://www.verywellmind.com/prozac-withdrawal-symptoms-timeline-and-treatment-4766892" TargetMode="External"/><Relationship Id="rId9" Type="http://schemas.openxmlformats.org/officeDocument/2006/relationships/hyperlink" Target="https://www.pharmgkb.org/pathway/PA16174901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5132" y="691042"/>
            <a:ext cx="6757359" cy="2229450"/>
          </a:xfrm>
        </p:spPr>
        <p:txBody>
          <a:bodyPr>
            <a:normAutofit/>
          </a:bodyPr>
          <a:lstStyle/>
          <a:p>
            <a:r>
              <a:rPr lang="en-US" sz="9600" b="1">
                <a:latin typeface="Calibri"/>
                <a:ea typeface="Calibri Light"/>
                <a:cs typeface="Calibri Light"/>
              </a:rPr>
              <a:t>Prozac</a:t>
            </a:r>
            <a:endParaRPr lang="en-US" sz="9600" b="1"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5132" y="3271359"/>
            <a:ext cx="6757359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cs typeface="Calibri"/>
              </a:rPr>
              <a:t>Antidepressant</a:t>
            </a:r>
            <a:endParaRPr lang="en-US" sz="4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0C7439-9BAA-4E80-8937-E1933E12C8C8}"/>
              </a:ext>
            </a:extLst>
          </p:cNvPr>
          <p:cNvSpPr/>
          <p:nvPr/>
        </p:nvSpPr>
        <p:spPr>
          <a:xfrm>
            <a:off x="448573" y="-4313"/>
            <a:ext cx="3781243" cy="6857998"/>
          </a:xfrm>
          <a:prstGeom prst="rect">
            <a:avLst/>
          </a:prstGeom>
          <a:solidFill>
            <a:srgbClr val="B9E39A"/>
          </a:solidFill>
          <a:ln>
            <a:solidFill>
              <a:srgbClr val="B9E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20BD6-8593-E9CA-0230-3A1B51E5F969}"/>
              </a:ext>
            </a:extLst>
          </p:cNvPr>
          <p:cNvSpPr txBox="1"/>
          <p:nvPr/>
        </p:nvSpPr>
        <p:spPr>
          <a:xfrm>
            <a:off x="713117" y="540589"/>
            <a:ext cx="3418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1DC02-B466-39D1-EFCB-26FAC42E41AE}"/>
              </a:ext>
            </a:extLst>
          </p:cNvPr>
          <p:cNvSpPr txBox="1"/>
          <p:nvPr/>
        </p:nvSpPr>
        <p:spPr>
          <a:xfrm>
            <a:off x="526211" y="3042249"/>
            <a:ext cx="372085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Calibri"/>
              </a:rPr>
              <a:t>By: Shelby Hernandez-Olguin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cs typeface="Calibri"/>
              </a:rPr>
              <a:t>5th Hour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3DE2CF-F1F3-7218-B06E-157345D05785}"/>
              </a:ext>
            </a:extLst>
          </p:cNvPr>
          <p:cNvSpPr/>
          <p:nvPr/>
        </p:nvSpPr>
        <p:spPr>
          <a:xfrm>
            <a:off x="303901" y="2769618"/>
            <a:ext cx="4370716" cy="8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7AB66571-ED10-BC2C-8B9C-0BFCC75F8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2863" y="843327"/>
            <a:ext cx="7657718" cy="5183394"/>
          </a:xfrm>
          <a:prstGeom prst="rect">
            <a:avLst/>
          </a:prstGeom>
        </p:spPr>
      </p:pic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E0403E3-E298-0A9F-044B-6C37EBBBCDF8}"/>
              </a:ext>
            </a:extLst>
          </p:cNvPr>
          <p:cNvSpPr/>
          <p:nvPr/>
        </p:nvSpPr>
        <p:spPr>
          <a:xfrm rot="16200000">
            <a:off x="908381" y="1360917"/>
            <a:ext cx="3349923" cy="3766866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746F7-F587-3DCC-78E8-DD4466D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059" y="202477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latin typeface="+mj-lt"/>
                <a:ea typeface="+mj-ea"/>
                <a:cs typeface="+mj-cs"/>
              </a:rPr>
              <a:t>Synthesis of Prozac</a:t>
            </a:r>
          </a:p>
        </p:txBody>
      </p:sp>
    </p:spTree>
    <p:extLst>
      <p:ext uri="{BB962C8B-B14F-4D97-AF65-F5344CB8AC3E}">
        <p14:creationId xmlns:p14="http://schemas.microsoft.com/office/powerpoint/2010/main" val="423441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060FC212-6339-F736-75E6-5A1BD7F03000}"/>
              </a:ext>
            </a:extLst>
          </p:cNvPr>
          <p:cNvSpPr/>
          <p:nvPr/>
        </p:nvSpPr>
        <p:spPr>
          <a:xfrm>
            <a:off x="138647" y="1863846"/>
            <a:ext cx="2918602" cy="1940943"/>
          </a:xfrm>
          <a:prstGeom prst="parallelogram">
            <a:avLst/>
          </a:prstGeom>
          <a:solidFill>
            <a:srgbClr val="B9E39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42A615AF-412B-18C9-AC58-1D120F8CFA03}"/>
              </a:ext>
            </a:extLst>
          </p:cNvPr>
          <p:cNvSpPr/>
          <p:nvPr/>
        </p:nvSpPr>
        <p:spPr>
          <a:xfrm rot="3480000">
            <a:off x="807552" y="2776313"/>
            <a:ext cx="2530415" cy="1955320"/>
          </a:xfrm>
          <a:prstGeom prst="parallelogram">
            <a:avLst/>
          </a:prstGeom>
          <a:solidFill>
            <a:srgbClr val="B9E39A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3D2A-ECAB-F902-9D41-6D4CF28A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2" y="2306069"/>
            <a:ext cx="4347714" cy="1713751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ea typeface="Calibri Light" panose="020F0302020204030204"/>
                <a:cs typeface="Calibri Light" panose="020F0302020204030204"/>
              </a:rPr>
              <a:t>Side Effects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62019E-E840-7AFA-E322-65C491DCC117}"/>
              </a:ext>
            </a:extLst>
          </p:cNvPr>
          <p:cNvSpPr/>
          <p:nvPr/>
        </p:nvSpPr>
        <p:spPr>
          <a:xfrm>
            <a:off x="5552536" y="1145875"/>
            <a:ext cx="6354791" cy="86264"/>
          </a:xfrm>
          <a:prstGeom prst="rect">
            <a:avLst/>
          </a:prstGeom>
          <a:solidFill>
            <a:srgbClr val="B9E39A"/>
          </a:solidFill>
          <a:ln>
            <a:solidFill>
              <a:srgbClr val="B9E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C351A-C784-C274-AB34-700C50EF01DD}"/>
              </a:ext>
            </a:extLst>
          </p:cNvPr>
          <p:cNvSpPr txBox="1"/>
          <p:nvPr/>
        </p:nvSpPr>
        <p:spPr>
          <a:xfrm>
            <a:off x="368060" y="5443269"/>
            <a:ext cx="1147025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Segoe UI"/>
              </a:rPr>
              <a:t>Prozac causes side effects to occur because it’s effect on the human system is not specific and this messes with lots more receptors that aren’t related to depression​</a:t>
            </a:r>
            <a:endParaRPr lang="en-US"/>
          </a:p>
          <a:p>
            <a:endParaRPr lang="en-US">
              <a:cs typeface="Segoe U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CFE58-9231-C5AC-57E5-80FFDD7BD3B6}"/>
              </a:ext>
            </a:extLst>
          </p:cNvPr>
          <p:cNvSpPr txBox="1"/>
          <p:nvPr/>
        </p:nvSpPr>
        <p:spPr>
          <a:xfrm>
            <a:off x="5471124" y="1459841"/>
            <a:ext cx="6610708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v"/>
            </a:pPr>
            <a:r>
              <a:rPr lang="en-US" sz="4000">
                <a:cs typeface="Calibri"/>
              </a:rPr>
              <a:t>Weight gain </a:t>
            </a:r>
          </a:p>
          <a:p>
            <a:pPr marL="342900" indent="-342900">
              <a:buFont typeface="Wingdings"/>
              <a:buChar char="v"/>
            </a:pPr>
            <a:r>
              <a:rPr lang="en-US" sz="4000">
                <a:cs typeface="Calibri"/>
              </a:rPr>
              <a:t>Reduced positive feelings</a:t>
            </a:r>
          </a:p>
          <a:p>
            <a:pPr marL="342900" indent="-342900">
              <a:buFont typeface="Wingdings"/>
              <a:buChar char="v"/>
            </a:pPr>
            <a:r>
              <a:rPr lang="en-US" sz="4000">
                <a:cs typeface="Calibri"/>
              </a:rPr>
              <a:t>Feeling dependent on the drug </a:t>
            </a:r>
          </a:p>
          <a:p>
            <a:pPr marL="342900" indent="-342900">
              <a:buFont typeface="Wingdings"/>
              <a:buChar char="v"/>
            </a:pPr>
            <a:r>
              <a:rPr lang="en-US" sz="4000">
                <a:cs typeface="Calibri"/>
              </a:rPr>
              <a:t>Feeling emotionally numb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FF5437-CA6C-512F-A2FC-8F8B73412BE9}"/>
              </a:ext>
            </a:extLst>
          </p:cNvPr>
          <p:cNvSpPr/>
          <p:nvPr/>
        </p:nvSpPr>
        <p:spPr>
          <a:xfrm>
            <a:off x="577969" y="5171535"/>
            <a:ext cx="10969923" cy="86264"/>
          </a:xfrm>
          <a:prstGeom prst="rect">
            <a:avLst/>
          </a:prstGeom>
          <a:solidFill>
            <a:srgbClr val="B9E39A"/>
          </a:solidFill>
          <a:ln>
            <a:solidFill>
              <a:srgbClr val="B9E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4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204279A-CF5D-FC90-3FB5-DCC9E4F34D78}"/>
              </a:ext>
            </a:extLst>
          </p:cNvPr>
          <p:cNvSpPr/>
          <p:nvPr/>
        </p:nvSpPr>
        <p:spPr>
          <a:xfrm rot="5400000">
            <a:off x="-726845" y="726709"/>
            <a:ext cx="5707807" cy="4255697"/>
          </a:xfrm>
          <a:prstGeom prst="rtTriangle">
            <a:avLst/>
          </a:prstGeom>
          <a:solidFill>
            <a:srgbClr val="B9E39A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50CA1-3876-3790-F359-739BE2C7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cs typeface="Calibri Light"/>
              </a:rPr>
              <a:t>Withdrawal from Prozac</a:t>
            </a:r>
            <a:r>
              <a:rPr lang="en-US">
                <a:cs typeface="Calibri Light"/>
              </a:rPr>
              <a:t> </a:t>
            </a:r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819858D9-ACA4-DA18-B452-D06A3EEAF953}"/>
              </a:ext>
            </a:extLst>
          </p:cNvPr>
          <p:cNvSpPr/>
          <p:nvPr/>
        </p:nvSpPr>
        <p:spPr>
          <a:xfrm>
            <a:off x="2875" y="3604403"/>
            <a:ext cx="5290866" cy="3249282"/>
          </a:xfrm>
          <a:prstGeom prst="rtTriangle">
            <a:avLst/>
          </a:prstGeom>
          <a:solidFill>
            <a:srgbClr val="B9E39A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557BA-9635-1626-6285-9AE2D1C6132F}"/>
              </a:ext>
            </a:extLst>
          </p:cNvPr>
          <p:cNvSpPr txBox="1"/>
          <p:nvPr/>
        </p:nvSpPr>
        <p:spPr>
          <a:xfrm>
            <a:off x="4896032" y="1991804"/>
            <a:ext cx="5776822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v"/>
            </a:pPr>
            <a:r>
              <a:rPr lang="en-US" sz="4000">
                <a:cs typeface="Calibri"/>
              </a:rPr>
              <a:t>Digestive issues </a:t>
            </a:r>
          </a:p>
          <a:p>
            <a:pPr marL="342900" indent="-342900">
              <a:buFont typeface="Wingdings"/>
              <a:buChar char="v"/>
            </a:pPr>
            <a:r>
              <a:rPr lang="en-US" sz="4000">
                <a:cs typeface="Calibri"/>
              </a:rPr>
              <a:t>Sleep problems</a:t>
            </a:r>
          </a:p>
          <a:p>
            <a:pPr marL="342900" indent="-342900">
              <a:buFont typeface="Wingdings"/>
              <a:buChar char="v"/>
            </a:pPr>
            <a:r>
              <a:rPr lang="en-US" sz="4000">
                <a:cs typeface="Calibri"/>
              </a:rPr>
              <a:t>Bizarre sensations</a:t>
            </a:r>
          </a:p>
          <a:p>
            <a:pPr marL="342900" indent="-342900">
              <a:buFont typeface="Wingdings"/>
              <a:buChar char="v"/>
            </a:pPr>
            <a:r>
              <a:rPr lang="en-US" sz="4000">
                <a:cs typeface="Calibri"/>
              </a:rPr>
              <a:t>Motor control problems</a:t>
            </a:r>
          </a:p>
          <a:p>
            <a:pPr marL="342900" indent="-342900">
              <a:buFont typeface="Wingdings"/>
              <a:buChar char="v"/>
            </a:pPr>
            <a:r>
              <a:rPr lang="en-US" sz="4000">
                <a:cs typeface="Calibri"/>
              </a:rPr>
              <a:t>Dizziness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9930C-D8B3-C0C4-BDCD-29D062EE00E1}"/>
              </a:ext>
            </a:extLst>
          </p:cNvPr>
          <p:cNvSpPr/>
          <p:nvPr/>
        </p:nvSpPr>
        <p:spPr>
          <a:xfrm flipV="1">
            <a:off x="4761780" y="1922252"/>
            <a:ext cx="86264" cy="3364302"/>
          </a:xfrm>
          <a:prstGeom prst="rect">
            <a:avLst/>
          </a:prstGeom>
          <a:solidFill>
            <a:srgbClr val="B9E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9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880107-DAB3-A467-FD7A-377DC084A9F9}"/>
              </a:ext>
            </a:extLst>
          </p:cNvPr>
          <p:cNvSpPr/>
          <p:nvPr/>
        </p:nvSpPr>
        <p:spPr>
          <a:xfrm>
            <a:off x="2875" y="-4313"/>
            <a:ext cx="12191998" cy="1552754"/>
          </a:xfrm>
          <a:prstGeom prst="rect">
            <a:avLst/>
          </a:prstGeom>
          <a:solidFill>
            <a:srgbClr val="B9E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CE8BE-C1F8-58CA-D25D-1FBC663E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Thoughts on progression for Prozac...</a:t>
            </a:r>
            <a:endParaRPr lang="en-US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E1527-58A7-2721-05C7-3A4DCCED0FAC}"/>
              </a:ext>
            </a:extLst>
          </p:cNvPr>
          <p:cNvSpPr/>
          <p:nvPr/>
        </p:nvSpPr>
        <p:spPr>
          <a:xfrm>
            <a:off x="232912" y="6551761"/>
            <a:ext cx="11846942" cy="86264"/>
          </a:xfrm>
          <a:prstGeom prst="rect">
            <a:avLst/>
          </a:prstGeom>
          <a:solidFill>
            <a:srgbClr val="B9E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F272A-FF55-5EE2-0F72-2DE161D8A7D9}"/>
              </a:ext>
            </a:extLst>
          </p:cNvPr>
          <p:cNvSpPr txBox="1"/>
          <p:nvPr/>
        </p:nvSpPr>
        <p:spPr>
          <a:xfrm>
            <a:off x="339306" y="2093344"/>
            <a:ext cx="1152776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Despite having Prozac proved to improve people's depression in a manner that doesn't cause many side effects, it still has it's impacting flaws and it must be addressed. </a:t>
            </a:r>
          </a:p>
          <a:p>
            <a:endParaRPr lang="en-US" sz="2800">
              <a:cs typeface="Calibri"/>
            </a:endParaRPr>
          </a:p>
          <a:p>
            <a:r>
              <a:rPr lang="en-US" sz="2800">
                <a:cs typeface="Calibri"/>
              </a:rPr>
              <a:t>If it's possible to have less side effects than other antidepressants, there may be a chance there can be more side effects taken away. It may impact the effectiveness of the drug but that is also something that needs to be worked on </a:t>
            </a:r>
          </a:p>
          <a:p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35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A441-E063-3F30-A564-EFF28846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Sources: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C4978-DB05-2244-D7F1-2F8F38B25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701"/>
            <a:ext cx="10515600" cy="46532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>
                <a:ea typeface="+mn-lt"/>
                <a:cs typeface="+mn-lt"/>
                <a:hlinkClick r:id="rId2"/>
              </a:rPr>
              <a:t>1: The three-dimensional structure of two enzymes with bound... | Download Scientific Diagram (researchgate.net)</a:t>
            </a:r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  <a:hlinkClick r:id="rId3"/>
              </a:rPr>
              <a:t>Are There Any Anxiety Medications That Cause Weight Loss (etuttor.com)</a:t>
            </a:r>
          </a:p>
          <a:p>
            <a:r>
              <a:rPr lang="en-US" sz="2000">
                <a:ea typeface="+mn-lt"/>
                <a:cs typeface="+mn-lt"/>
                <a:hlinkClick r:id="rId4"/>
              </a:rPr>
              <a:t>Prozac Withdrawal: Symptoms, Timeline &amp; Treatment (verywellmind.com)</a:t>
            </a:r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  <a:hlinkClick r:id="rId5"/>
              </a:rPr>
              <a:t>What Prozac Means (wisc.edu)</a:t>
            </a:r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  <a:hlinkClick r:id="rId6"/>
              </a:rPr>
              <a:t>The effect of fluoxetine administration on the pharmacokinetics of... | Download Scientific Diagram (researchgate.net)</a:t>
            </a:r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  <a:hlinkClick r:id="rId7"/>
              </a:rPr>
              <a:t>Mapping of the pharmacophore in (a) promethazine, (b) fluoxetine, (c)... | Download Scientific Diagram (researchgate.net)</a:t>
            </a:r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  <a:hlinkClick r:id="rId8"/>
              </a:rPr>
              <a:t>Prozac SSRI Antidepressant Drug Structre Model made with Indigo Instrument (indigoinstruments.com) Atoms &amp; Bonds.</a:t>
            </a:r>
          </a:p>
          <a:p>
            <a:r>
              <a:rPr lang="en-US" sz="2000">
                <a:ea typeface="+mn-lt"/>
                <a:cs typeface="+mn-lt"/>
                <a:hlinkClick r:id="rId9"/>
              </a:rPr>
              <a:t>Fluoxetine Pathway, Pharmacokinetics (pharmgkb.org)</a:t>
            </a:r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  <a:hlinkClick r:id="rId10"/>
              </a:rPr>
              <a:t>currentsinbiology.tumblr.com</a:t>
            </a:r>
          </a:p>
          <a:p>
            <a:r>
              <a:rPr lang="en-US" sz="2000">
                <a:ea typeface="+mn-lt"/>
                <a:cs typeface="+mn-lt"/>
                <a:hlinkClick r:id="rId11"/>
              </a:rPr>
              <a:t>molecular structure of prozac; i'll probably have a bunch of different molecules in the tattoo | Molecule tattoo, Molecular, Molecular structure (pinterest.com)</a:t>
            </a:r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  <a:hlinkClick r:id="rId12"/>
              </a:rPr>
              <a:t>Chemical &amp; Engineering News: Top Pharmaceuticals: Prozac (acs.org)</a:t>
            </a:r>
            <a:endParaRPr lang="en-US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362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6A3-E1AC-5366-F4FB-B0051DC03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879" y="1509323"/>
            <a:ext cx="7582621" cy="4782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>
                <a:ea typeface="+mn-lt"/>
                <a:cs typeface="+mn-lt"/>
              </a:rPr>
              <a:t>Bryan B Molloy and Klaus K </a:t>
            </a:r>
            <a:r>
              <a:rPr lang="en-US" err="1">
                <a:ea typeface="+mn-lt"/>
                <a:cs typeface="+mn-lt"/>
              </a:rPr>
              <a:t>Schmiegel</a:t>
            </a:r>
            <a:r>
              <a:rPr lang="en-US">
                <a:ea typeface="+mn-lt"/>
                <a:cs typeface="+mn-lt"/>
              </a:rPr>
              <a:t> from Eli Lilly and company were who discovered Prozac</a:t>
            </a:r>
            <a:endParaRPr lang="en-US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>
                <a:ea typeface="+mn-lt"/>
                <a:cs typeface="+mn-lt"/>
              </a:rPr>
              <a:t>This drug was first introduced/announced in 1974</a:t>
            </a:r>
          </a:p>
          <a:p>
            <a:pPr>
              <a:buFont typeface="Wingdings" panose="020B0604020202020204" pitchFamily="34" charset="0"/>
              <a:buChar char="v"/>
            </a:pPr>
            <a:endParaRPr lang="en-US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>
                <a:ea typeface="+mn-lt"/>
                <a:cs typeface="+mn-lt"/>
              </a:rPr>
              <a:t>It became a therapeutic medicine as soon as clinical trials proved it to be effective 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5D9D86A-DF1B-0E08-6545-C809F9AFAB39}"/>
                  </a:ext>
                </a:extLst>
              </p14:cNvPr>
              <p14:cNvContentPartPr/>
              <p14:nvPr/>
            </p14:nvContentPartPr>
            <p14:xfrm>
              <a:off x="578057" y="4250783"/>
              <a:ext cx="28575" cy="4191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5D9D86A-DF1B-0E08-6545-C809F9AFAB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758" y="4187118"/>
                <a:ext cx="154811" cy="54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D0D690A-AFD7-9D86-9EB2-67489F23D733}"/>
                  </a:ext>
                </a:extLst>
              </p14:cNvPr>
              <p14:cNvContentPartPr/>
              <p14:nvPr/>
            </p14:nvContentPartPr>
            <p14:xfrm>
              <a:off x="775325" y="5096838"/>
              <a:ext cx="171450" cy="32385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D0D690A-AFD7-9D86-9EB2-67489F23D7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758" y="5034764"/>
                <a:ext cx="298221" cy="447644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38F53B83-85D3-1E5E-BAEF-8CDBB094BE95}"/>
              </a:ext>
            </a:extLst>
          </p:cNvPr>
          <p:cNvSpPr/>
          <p:nvPr/>
        </p:nvSpPr>
        <p:spPr>
          <a:xfrm>
            <a:off x="1977" y="239203"/>
            <a:ext cx="6095998" cy="704489"/>
          </a:xfrm>
          <a:prstGeom prst="rect">
            <a:avLst/>
          </a:prstGeom>
          <a:solidFill>
            <a:srgbClr val="B9E39A"/>
          </a:solidFill>
          <a:ln>
            <a:solidFill>
              <a:srgbClr val="B9E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1066701-B7F0-9B81-F6D3-F531A6CD068A}"/>
                  </a:ext>
                </a:extLst>
              </p14:cNvPr>
              <p14:cNvContentPartPr/>
              <p14:nvPr/>
            </p14:nvContentPartPr>
            <p14:xfrm>
              <a:off x="1323288" y="5806999"/>
              <a:ext cx="304800" cy="219075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1066701-B7F0-9B81-F6D3-F531A6CD06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0313" y="5742888"/>
                <a:ext cx="430391" cy="346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25166EA-7DAF-AA95-45DD-87BBD5EDA33F}"/>
                  </a:ext>
                </a:extLst>
              </p14:cNvPr>
              <p14:cNvContentPartPr/>
              <p14:nvPr/>
            </p14:nvContentPartPr>
            <p14:xfrm>
              <a:off x="2090438" y="6205916"/>
              <a:ext cx="390524" cy="85725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25166EA-7DAF-AA95-45DD-87BBD5EDA3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8139" y="6144684"/>
                <a:ext cx="514765" cy="207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3C4B76D-126A-C358-1772-8C5C33E1C306}"/>
                  </a:ext>
                </a:extLst>
              </p14:cNvPr>
              <p14:cNvContentPartPr/>
              <p14:nvPr/>
            </p14:nvContentPartPr>
            <p14:xfrm>
              <a:off x="582441" y="4689153"/>
              <a:ext cx="19050" cy="1905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3C4B76D-126A-C358-1772-8C5C33E1C3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751309" y="1355403"/>
                <a:ext cx="6667500" cy="6667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15D338D-71C5-B5EF-449A-C380725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7158" y="2213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ea typeface="Calibri Light"/>
                <a:cs typeface="Calibri Light"/>
              </a:rPr>
              <a:t>History of the Drug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F0453-2464-D06F-BBCD-20D0BC0CD2F6}"/>
              </a:ext>
            </a:extLst>
          </p:cNvPr>
          <p:cNvSpPr/>
          <p:nvPr/>
        </p:nvSpPr>
        <p:spPr>
          <a:xfrm>
            <a:off x="9088467" y="-5213"/>
            <a:ext cx="2961735" cy="646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FD5390-97AE-3F95-B2A9-3DDBC8F65AF2}"/>
              </a:ext>
            </a:extLst>
          </p:cNvPr>
          <p:cNvSpPr/>
          <p:nvPr/>
        </p:nvSpPr>
        <p:spPr>
          <a:xfrm rot="-1320000">
            <a:off x="938195" y="2145878"/>
            <a:ext cx="1078300" cy="20990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9F6899-9111-A657-0257-BB19AAEF2C41}"/>
              </a:ext>
            </a:extLst>
          </p:cNvPr>
          <p:cNvSpPr/>
          <p:nvPr/>
        </p:nvSpPr>
        <p:spPr>
          <a:xfrm rot="20220000">
            <a:off x="1123051" y="2574802"/>
            <a:ext cx="1020790" cy="2012827"/>
          </a:xfrm>
          <a:prstGeom prst="ellipse">
            <a:avLst/>
          </a:prstGeom>
          <a:solidFill>
            <a:srgbClr val="FAF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8B42952-4F2C-4D22-5BED-1E22189E46C3}"/>
              </a:ext>
            </a:extLst>
          </p:cNvPr>
          <p:cNvSpPr/>
          <p:nvPr/>
        </p:nvSpPr>
        <p:spPr>
          <a:xfrm rot="20340000">
            <a:off x="820691" y="2257141"/>
            <a:ext cx="1078302" cy="125082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94A2E27-76E4-BE27-7AAC-D07F9903DA17}"/>
                  </a:ext>
                </a:extLst>
              </p14:cNvPr>
              <p14:cNvContentPartPr/>
              <p14:nvPr/>
            </p14:nvContentPartPr>
            <p14:xfrm>
              <a:off x="12939622" y="2731698"/>
              <a:ext cx="19050" cy="1905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94A2E27-76E4-BE27-7AAC-D07F9903DA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87122" y="1779198"/>
                <a:ext cx="1905000" cy="1905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B228853C-005B-F872-D0EE-407C8927DDC6}"/>
              </a:ext>
            </a:extLst>
          </p:cNvPr>
          <p:cNvSpPr/>
          <p:nvPr/>
        </p:nvSpPr>
        <p:spPr>
          <a:xfrm rot="20340000">
            <a:off x="961666" y="2550363"/>
            <a:ext cx="920150" cy="90577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416706-1E46-9712-174C-614D95FB23C9}"/>
              </a:ext>
            </a:extLst>
          </p:cNvPr>
          <p:cNvSpPr/>
          <p:nvPr/>
        </p:nvSpPr>
        <p:spPr>
          <a:xfrm rot="-1500000">
            <a:off x="919033" y="1941027"/>
            <a:ext cx="1696528" cy="284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FD773-715E-2CB7-2D6B-E294AFAF2647}"/>
              </a:ext>
            </a:extLst>
          </p:cNvPr>
          <p:cNvSpPr txBox="1"/>
          <p:nvPr/>
        </p:nvSpPr>
        <p:spPr>
          <a:xfrm>
            <a:off x="856890" y="1719533"/>
            <a:ext cx="3045125" cy="26632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Segoe UI"/>
              </a:rPr>
              <a:t>Cost: </a:t>
            </a:r>
            <a:endParaRPr lang="en-US"/>
          </a:p>
          <a:p>
            <a:r>
              <a:rPr lang="en-US" sz="2800">
                <a:cs typeface="Segoe UI"/>
              </a:rPr>
              <a:t>$1,664 for one capsule of 10 mL​</a:t>
            </a:r>
            <a:endParaRPr lang="en-US"/>
          </a:p>
          <a:p>
            <a:endParaRPr lang="en-US" sz="2800">
              <a:cs typeface="Segoe UI"/>
            </a:endParaRPr>
          </a:p>
          <a:p>
            <a:r>
              <a:rPr lang="en-US" sz="2800">
                <a:cs typeface="Segoe UI"/>
              </a:rPr>
              <a:t>Sales: </a:t>
            </a:r>
          </a:p>
          <a:p>
            <a:r>
              <a:rPr lang="en-US" sz="2800">
                <a:cs typeface="Segoe UI"/>
              </a:rPr>
              <a:t>631 million in 2003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71492E-78AA-7F60-BD74-7E6552FF2734}"/>
              </a:ext>
            </a:extLst>
          </p:cNvPr>
          <p:cNvSpPr/>
          <p:nvPr/>
        </p:nvSpPr>
        <p:spPr>
          <a:xfrm>
            <a:off x="74762" y="53196"/>
            <a:ext cx="12033847" cy="6627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B9E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/>
              </a:rPr>
              <a:t>CAS registry: 56296-78-7 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565D1-55CF-FC64-F348-E3E3436C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6" y="638294"/>
            <a:ext cx="4318959" cy="1325563"/>
          </a:xfrm>
        </p:spPr>
        <p:txBody>
          <a:bodyPr/>
          <a:lstStyle/>
          <a:p>
            <a:pPr algn="ctr"/>
            <a:r>
              <a:rPr lang="en-US" b="1">
                <a:cs typeface="Calibri Light" panose="020F0302020204030204"/>
              </a:rPr>
              <a:t>Chemical structure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BBEDAD9-853C-847B-E49D-FAE8EFE3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13" y="2439474"/>
            <a:ext cx="10693879" cy="3991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B4DA14-E4E5-D3DA-7E4D-E0DEF050D129}"/>
              </a:ext>
            </a:extLst>
          </p:cNvPr>
          <p:cNvSpPr txBox="1"/>
          <p:nvPr/>
        </p:nvSpPr>
        <p:spPr>
          <a:xfrm>
            <a:off x="4264324" y="224286"/>
            <a:ext cx="4914181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800">
                <a:cs typeface="Arial"/>
              </a:rPr>
              <a:t>Originally was named </a:t>
            </a:r>
            <a:endParaRPr lang="en-US" sz="2800">
              <a:ea typeface="+mn-lt"/>
              <a:cs typeface="+mn-lt"/>
            </a:endParaRPr>
          </a:p>
          <a:p>
            <a:r>
              <a:rPr lang="en-US" sz="2800">
                <a:ea typeface="+mn-lt"/>
                <a:cs typeface="+mn-lt"/>
              </a:rPr>
              <a:t>  Fluoxetine</a:t>
            </a:r>
            <a:endParaRPr lang="en-US" sz="2800"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en-US" sz="2800">
                <a:cs typeface="Arial"/>
              </a:rPr>
              <a:t>Other names are N-Methyl </a:t>
            </a:r>
            <a:endParaRPr lang="en-US" sz="2800">
              <a:cs typeface="Calibri" panose="020F0502020204030204"/>
            </a:endParaRPr>
          </a:p>
          <a:p>
            <a:r>
              <a:rPr lang="en-US" sz="2800">
                <a:cs typeface="Arial"/>
              </a:rPr>
              <a:t>  (Trifluoromethyl) and  </a:t>
            </a:r>
            <a:endParaRPr lang="en-US" sz="2800">
              <a:cs typeface="Calibri"/>
            </a:endParaRPr>
          </a:p>
          <a:p>
            <a:r>
              <a:rPr lang="en-US" sz="2800">
                <a:cs typeface="Arial"/>
              </a:rPr>
              <a:t>  </a:t>
            </a:r>
            <a:r>
              <a:rPr lang="en-US" sz="2800" err="1">
                <a:cs typeface="Arial"/>
              </a:rPr>
              <a:t>benzenepronamine</a:t>
            </a:r>
            <a:r>
              <a:rPr lang="en-US" sz="2800">
                <a:cs typeface="Arial"/>
              </a:rPr>
              <a:t> ​​</a:t>
            </a:r>
            <a:endParaRPr lang="en-US" sz="2800">
              <a:cs typeface="Calibri"/>
            </a:endParaRPr>
          </a:p>
          <a:p>
            <a:pPr>
              <a:buChar char="•"/>
            </a:pPr>
            <a:endParaRPr lang="en-US" sz="2400">
              <a:cs typeface="Arial"/>
            </a:endParaRPr>
          </a:p>
          <a:p>
            <a:pPr>
              <a:buChar char="•"/>
            </a:pPr>
            <a:endParaRPr lang="en-US" sz="240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31DEC-9C2C-B660-A2BC-B5A1DEF525B3}"/>
              </a:ext>
            </a:extLst>
          </p:cNvPr>
          <p:cNvSpPr txBox="1"/>
          <p:nvPr/>
        </p:nvSpPr>
        <p:spPr>
          <a:xfrm>
            <a:off x="9167004" y="928777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CAS registry: </a:t>
            </a:r>
            <a:endParaRPr lang="en-US" sz="2800">
              <a:cs typeface="Calibri"/>
            </a:endParaRPr>
          </a:p>
          <a:p>
            <a:pPr algn="ctr"/>
            <a:r>
              <a:rPr lang="en-US" sz="2800"/>
              <a:t>56296-78-7 </a:t>
            </a:r>
            <a:endParaRPr lang="en-US" sz="280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BCBBD-F5DB-91C0-AFA3-9632B4B6F20E}"/>
              </a:ext>
            </a:extLst>
          </p:cNvPr>
          <p:cNvSpPr/>
          <p:nvPr/>
        </p:nvSpPr>
        <p:spPr>
          <a:xfrm>
            <a:off x="4071668" y="369498"/>
            <a:ext cx="86264" cy="1883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2DC38B-40D7-B025-C073-5331E311021C}"/>
              </a:ext>
            </a:extLst>
          </p:cNvPr>
          <p:cNvSpPr/>
          <p:nvPr/>
        </p:nvSpPr>
        <p:spPr>
          <a:xfrm>
            <a:off x="9161252" y="728931"/>
            <a:ext cx="86264" cy="1351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7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3B4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A5E5E1-04D7-CE22-6DC8-90BA27AE4D31}"/>
              </a:ext>
            </a:extLst>
          </p:cNvPr>
          <p:cNvSpPr/>
          <p:nvPr/>
        </p:nvSpPr>
        <p:spPr>
          <a:xfrm>
            <a:off x="7536611" y="326366"/>
            <a:ext cx="4413847" cy="6211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Function</a:t>
            </a:r>
            <a:endParaRPr lang="en-US"/>
          </a:p>
          <a:p>
            <a:endParaRPr lang="en-US" sz="3200">
              <a:solidFill>
                <a:schemeClr val="tx1"/>
              </a:solidFill>
              <a:latin typeface="Calibri"/>
              <a:ea typeface="Segoe UI"/>
              <a:cs typeface="Segoe UI"/>
            </a:endParaRPr>
          </a:p>
          <a:p>
            <a:pPr algn="ctr"/>
            <a:r>
              <a:rPr lang="en-US" sz="32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Prozac treats depression.​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ctr" rtl="0"/>
            <a:r>
              <a:rPr lang="en-US" sz="32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Depression is said to be caused, at least somewhat, by problems in the regulation of certain </a:t>
            </a:r>
            <a:r>
              <a:rPr lang="en-US" sz="3200" err="1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neurotransmitors</a:t>
            </a:r>
            <a:r>
              <a:rPr lang="en-US" sz="32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, like serotonin. ​</a:t>
            </a:r>
          </a:p>
          <a:p>
            <a:pPr algn="ctr" rtl="0"/>
            <a:r>
              <a:rPr lang="en-US">
                <a:latin typeface="Calibri"/>
                <a:ea typeface="Segoe UI"/>
                <a:cs typeface="Segoe UI"/>
              </a:rPr>
              <a:t>​</a:t>
            </a:r>
          </a:p>
          <a:p>
            <a:endParaRPr lang="en-US">
              <a:cs typeface="Segoe U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E852C4-2191-BBE5-3A8B-F87BA051F97F}"/>
              </a:ext>
            </a:extLst>
          </p:cNvPr>
          <p:cNvSpPr/>
          <p:nvPr/>
        </p:nvSpPr>
        <p:spPr>
          <a:xfrm>
            <a:off x="6717101" y="1879120"/>
            <a:ext cx="5362754" cy="129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A4825C-6B91-1373-078E-8F6E9C4095C0}"/>
              </a:ext>
            </a:extLst>
          </p:cNvPr>
          <p:cNvSpPr/>
          <p:nvPr/>
        </p:nvSpPr>
        <p:spPr>
          <a:xfrm>
            <a:off x="1977" y="4106713"/>
            <a:ext cx="7447471" cy="2559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20E1318-5AEE-800D-0096-B6C9C6D2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3" y="631885"/>
            <a:ext cx="7458972" cy="55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2B6C56-9B21-0887-FC77-4E328E1665A2}"/>
              </a:ext>
            </a:extLst>
          </p:cNvPr>
          <p:cNvSpPr/>
          <p:nvPr/>
        </p:nvSpPr>
        <p:spPr>
          <a:xfrm>
            <a:off x="2875" y="-4313"/>
            <a:ext cx="5578414" cy="6857999"/>
          </a:xfrm>
          <a:prstGeom prst="rect">
            <a:avLst/>
          </a:prstGeom>
          <a:solidFill>
            <a:srgbClr val="B9E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13779-2300-E0CE-9638-8EF0EE28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102" y="1256521"/>
            <a:ext cx="5986732" cy="3841600"/>
          </a:xfrm>
        </p:spPr>
        <p:txBody>
          <a:bodyPr/>
          <a:lstStyle/>
          <a:p>
            <a:pPr algn="ctr"/>
            <a:r>
              <a:rPr lang="en-US" b="1">
                <a:ea typeface="+mj-lt"/>
                <a:cs typeface="+mj-lt"/>
              </a:rPr>
              <a:t>Elimination route of Prozac in body</a:t>
            </a:r>
            <a:endParaRPr lang="en-US" b="1">
              <a:cs typeface="Calibri Light" panose="020F0302020204030204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A678DE0-33CF-3FE3-7CEA-96B3680E8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1656" y="229739"/>
            <a:ext cx="5413291" cy="6206017"/>
          </a:xfrm>
        </p:spPr>
      </p:pic>
    </p:spTree>
    <p:extLst>
      <p:ext uri="{BB962C8B-B14F-4D97-AF65-F5344CB8AC3E}">
        <p14:creationId xmlns:p14="http://schemas.microsoft.com/office/powerpoint/2010/main" val="382534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3B14D9-ADE9-BC71-8DD0-13C137B3E677}"/>
              </a:ext>
            </a:extLst>
          </p:cNvPr>
          <p:cNvSpPr/>
          <p:nvPr/>
        </p:nvSpPr>
        <p:spPr>
          <a:xfrm>
            <a:off x="4114800" y="1073990"/>
            <a:ext cx="7174300" cy="5032074"/>
          </a:xfrm>
          <a:prstGeom prst="rect">
            <a:avLst/>
          </a:prstGeom>
          <a:solidFill>
            <a:srgbClr val="B9E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F34D7-627E-AB67-F09A-1BD58227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24" y="2196859"/>
            <a:ext cx="2868311" cy="2261559"/>
          </a:xfrm>
        </p:spPr>
        <p:txBody>
          <a:bodyPr>
            <a:noAutofit/>
          </a:bodyPr>
          <a:lstStyle/>
          <a:p>
            <a:r>
              <a:rPr lang="en-US" sz="4400" b="1">
                <a:cs typeface="Calibri Light"/>
              </a:rPr>
              <a:t>Molecular structure of Prozac </a:t>
            </a:r>
            <a:endParaRPr lang="en-US" sz="4400" b="1"/>
          </a:p>
        </p:txBody>
      </p:sp>
      <p:pic>
        <p:nvPicPr>
          <p:cNvPr id="5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AE0B8158-BA31-C997-EAC0-6AC8B41581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473" r="2473"/>
          <a:stretch/>
        </p:blipFill>
        <p:spPr>
          <a:xfrm>
            <a:off x="4579338" y="803227"/>
            <a:ext cx="6761671" cy="508387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76F627-13B9-A1D8-55E2-D100CA45A072}"/>
              </a:ext>
            </a:extLst>
          </p:cNvPr>
          <p:cNvSpPr/>
          <p:nvPr/>
        </p:nvSpPr>
        <p:spPr>
          <a:xfrm>
            <a:off x="4574876" y="872706"/>
            <a:ext cx="2774829" cy="1035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57D39B-F056-8B4A-328B-1D2171C21FAB}"/>
              </a:ext>
            </a:extLst>
          </p:cNvPr>
          <p:cNvSpPr/>
          <p:nvPr/>
        </p:nvSpPr>
        <p:spPr>
          <a:xfrm>
            <a:off x="347931" y="441385"/>
            <a:ext cx="5865961" cy="2702941"/>
          </a:xfrm>
          <a:prstGeom prst="rect">
            <a:avLst/>
          </a:prstGeom>
          <a:solidFill>
            <a:srgbClr val="B9E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Shape, arrow&#10;&#10;Description automatically generated">
            <a:extLst>
              <a:ext uri="{FF2B5EF4-FFF2-40B4-BE49-F238E27FC236}">
                <a16:creationId xmlns:a16="http://schemas.microsoft.com/office/drawing/2014/main" id="{09A74F94-BD26-F032-325B-F09249F2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51" y="3338775"/>
            <a:ext cx="4238445" cy="2955280"/>
          </a:xfrm>
          <a:prstGeom prst="rect">
            <a:avLst/>
          </a:prstGeom>
        </p:spPr>
      </p:pic>
      <p:pic>
        <p:nvPicPr>
          <p:cNvPr id="11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EBF4B8BF-4BAB-EFE0-4BC9-061868A01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48" t="13384" r="11932" b="5556"/>
          <a:stretch/>
        </p:blipFill>
        <p:spPr>
          <a:xfrm>
            <a:off x="6219646" y="136576"/>
            <a:ext cx="5504332" cy="6570473"/>
          </a:xfrm>
          <a:prstGeom prst="rect">
            <a:avLst/>
          </a:prstGeom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BD344473-93F8-168D-04D9-FAD1CD952AA5}"/>
              </a:ext>
            </a:extLst>
          </p:cNvPr>
          <p:cNvSpPr txBox="1"/>
          <p:nvPr/>
        </p:nvSpPr>
        <p:spPr>
          <a:xfrm>
            <a:off x="411192" y="698740"/>
            <a:ext cx="5561161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solidFill>
                  <a:srgbClr val="333333"/>
                </a:solidFill>
                <a:latin typeface="Helvetica Neue"/>
              </a:rPr>
              <a:t>Crystal structure of human two pore domain potassium ion channel TREK2 (K2P10.1) in complex with a brominated fluoxetine derivative.</a:t>
            </a:r>
            <a:endParaRPr lang="en-US" sz="2800">
              <a:cs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58AA9-5930-2329-0AF4-7C9A511EBAA5}"/>
              </a:ext>
            </a:extLst>
          </p:cNvPr>
          <p:cNvSpPr/>
          <p:nvPr/>
        </p:nvSpPr>
        <p:spPr>
          <a:xfrm>
            <a:off x="347930" y="6494251"/>
            <a:ext cx="5865961" cy="86263"/>
          </a:xfrm>
          <a:prstGeom prst="rect">
            <a:avLst/>
          </a:prstGeom>
          <a:solidFill>
            <a:srgbClr val="B9E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763660-D176-A109-30D5-1010994EB4D4}"/>
              </a:ext>
            </a:extLst>
          </p:cNvPr>
          <p:cNvSpPr/>
          <p:nvPr/>
        </p:nvSpPr>
        <p:spPr>
          <a:xfrm>
            <a:off x="11921703" y="340742"/>
            <a:ext cx="86264" cy="6095998"/>
          </a:xfrm>
          <a:prstGeom prst="rect">
            <a:avLst/>
          </a:prstGeom>
          <a:solidFill>
            <a:srgbClr val="B9E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0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9BD83A-DCFF-C8C8-E568-F5A91B5AC013}"/>
              </a:ext>
            </a:extLst>
          </p:cNvPr>
          <p:cNvSpPr/>
          <p:nvPr/>
        </p:nvSpPr>
        <p:spPr>
          <a:xfrm>
            <a:off x="2876" y="-4314"/>
            <a:ext cx="2142225" cy="6857999"/>
          </a:xfrm>
          <a:prstGeom prst="rect">
            <a:avLst/>
          </a:prstGeom>
          <a:solidFill>
            <a:srgbClr val="B9E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8BF84-9DFD-DBD6-EF0E-C7531C24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27" y="169653"/>
            <a:ext cx="7886010" cy="109699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cs typeface="Calibri Light"/>
              </a:rPr>
              <a:t>Pharmacophore of Prozac 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A38E39C0-8CDE-954A-F556-2F14C65FA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603" y="1556018"/>
            <a:ext cx="7423030" cy="49728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260001-91B5-51A7-65BE-078ADE83EEC1}"/>
              </a:ext>
            </a:extLst>
          </p:cNvPr>
          <p:cNvSpPr/>
          <p:nvPr/>
        </p:nvSpPr>
        <p:spPr>
          <a:xfrm>
            <a:off x="10095781" y="-4315"/>
            <a:ext cx="2142225" cy="6857999"/>
          </a:xfrm>
          <a:prstGeom prst="rect">
            <a:avLst/>
          </a:prstGeom>
          <a:solidFill>
            <a:srgbClr val="B9E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2C8E14-14CF-72DA-FE66-FAE792EFC731}"/>
              </a:ext>
            </a:extLst>
          </p:cNvPr>
          <p:cNvSpPr/>
          <p:nvPr/>
        </p:nvSpPr>
        <p:spPr>
          <a:xfrm>
            <a:off x="2876" y="-4313"/>
            <a:ext cx="12235131" cy="1495244"/>
          </a:xfrm>
          <a:prstGeom prst="rect">
            <a:avLst/>
          </a:prstGeom>
          <a:solidFill>
            <a:srgbClr val="B9E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02DB0-6A1F-EAF2-EF4A-6CDA3A94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78"/>
            <a:ext cx="10515600" cy="1325563"/>
          </a:xfrm>
        </p:spPr>
        <p:txBody>
          <a:bodyPr/>
          <a:lstStyle/>
          <a:p>
            <a:r>
              <a:rPr lang="en-US" b="1">
                <a:ea typeface="+mj-lt"/>
                <a:cs typeface="+mj-lt"/>
              </a:rPr>
              <a:t>Pharmacokinetics of Prozac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07F4BAE2-BA06-2411-73EB-5690A2D45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005" y="1779362"/>
            <a:ext cx="9595988" cy="4688276"/>
          </a:xfrm>
        </p:spPr>
      </p:pic>
    </p:spTree>
    <p:extLst>
      <p:ext uri="{BB962C8B-B14F-4D97-AF65-F5344CB8AC3E}">
        <p14:creationId xmlns:p14="http://schemas.microsoft.com/office/powerpoint/2010/main" val="253880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488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Wingdings</vt:lpstr>
      <vt:lpstr>Office Theme</vt:lpstr>
      <vt:lpstr>Prozac</vt:lpstr>
      <vt:lpstr>History of the Drug</vt:lpstr>
      <vt:lpstr>Chemical structure</vt:lpstr>
      <vt:lpstr>PowerPoint Presentation</vt:lpstr>
      <vt:lpstr>Elimination route of Prozac in body</vt:lpstr>
      <vt:lpstr>Molecular structure of Prozac </vt:lpstr>
      <vt:lpstr>PowerPoint Presentation</vt:lpstr>
      <vt:lpstr>Pharmacophore of Prozac </vt:lpstr>
      <vt:lpstr>Pharmacokinetics of Prozac</vt:lpstr>
      <vt:lpstr>Synthesis of Prozac</vt:lpstr>
      <vt:lpstr>Side Effects</vt:lpstr>
      <vt:lpstr>Withdrawal from Prozac </vt:lpstr>
      <vt:lpstr>Thoughts on progression for Prozac...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 Saab</dc:creator>
  <cp:lastModifiedBy>Nada Saab</cp:lastModifiedBy>
  <cp:revision>2</cp:revision>
  <dcterms:created xsi:type="dcterms:W3CDTF">2022-05-13T16:31:04Z</dcterms:created>
  <dcterms:modified xsi:type="dcterms:W3CDTF">2022-05-24T17:42:38Z</dcterms:modified>
</cp:coreProperties>
</file>