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4" autoAdjust="0"/>
    <p:restoredTop sz="94660"/>
  </p:normalViewPr>
  <p:slideViewPr>
    <p:cSldViewPr snapToGrid="0">
      <p:cViewPr varScale="1">
        <p:scale>
          <a:sx n="46" d="100"/>
          <a:sy n="46" d="100"/>
        </p:scale>
        <p:origin x="-4344" y="-11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7/21/18</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7/21/18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7/21/18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7/21/18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7/21/18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7/21/18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7/21/18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7/21/18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7/21/18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7/21/18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7/21/18</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7/21/18</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7156544-ECF1-4C0D-8D77-98425623D0F7}"/>
              </a:ext>
            </a:extLst>
          </p:cNvPr>
          <p:cNvSpPr>
            <a:spLocks noGrp="1"/>
          </p:cNvSpPr>
          <p:nvPr>
            <p:ph type="title"/>
          </p:nvPr>
        </p:nvSpPr>
        <p:spPr/>
        <p:txBody>
          <a:bodyPr/>
          <a:lstStyle/>
          <a:p>
            <a:r>
              <a:rPr lang="en-US" dirty="0"/>
              <a:t>Prozac</a:t>
            </a:r>
            <a:endParaRPr lang="en-US" dirty="0" err="1"/>
          </a:p>
        </p:txBody>
      </p:sp>
      <p:pic>
        <p:nvPicPr>
          <p:cNvPr id="5" name="Picture 5" descr="A picture containing brown, indoor&#10;&#10;Description generated with high confidence">
            <a:extLst>
              <a:ext uri="{FF2B5EF4-FFF2-40B4-BE49-F238E27FC236}">
                <a16:creationId xmlns:a16="http://schemas.microsoft.com/office/drawing/2014/main" xmlns="" id="{6DC633F0-8173-49A7-A0CA-556E0C9E8A87}"/>
              </a:ext>
            </a:extLst>
          </p:cNvPr>
          <p:cNvPicPr>
            <a:picLocks noGrp="1" noChangeAspect="1"/>
          </p:cNvPicPr>
          <p:nvPr>
            <p:ph type="pic" idx="1"/>
          </p:nvPr>
        </p:nvPicPr>
        <p:blipFill rotWithShape="1">
          <a:blip r:embed="rId2"/>
          <a:srcRect l="29716" r="29716"/>
          <a:stretch/>
        </p:blipFill>
        <p:spPr>
          <a:xfrm>
            <a:off x="7836842" y="719976"/>
            <a:ext cx="3438151" cy="4570817"/>
          </a:xfrm>
          <a:prstGeom prst="rect">
            <a:avLst/>
          </a:prstGeom>
        </p:spPr>
      </p:pic>
      <p:sp>
        <p:nvSpPr>
          <p:cNvPr id="4" name="Text Placeholder 3">
            <a:extLst>
              <a:ext uri="{FF2B5EF4-FFF2-40B4-BE49-F238E27FC236}">
                <a16:creationId xmlns:a16="http://schemas.microsoft.com/office/drawing/2014/main" xmlns="" id="{F8E7B067-815B-43D6-A102-2D4F50C908BC}"/>
              </a:ext>
            </a:extLst>
          </p:cNvPr>
          <p:cNvSpPr>
            <a:spLocks noGrp="1"/>
          </p:cNvSpPr>
          <p:nvPr>
            <p:ph type="body" sz="half" idx="2"/>
          </p:nvPr>
        </p:nvSpPr>
        <p:spPr/>
        <p:txBody>
          <a:bodyPr vert="horz" lIns="91440" tIns="45720" rIns="91440" bIns="45720" rtlCol="0" anchor="t">
            <a:normAutofit/>
          </a:bodyPr>
          <a:lstStyle/>
          <a:p>
            <a:endParaRPr lang="en-US"/>
          </a:p>
          <a:p>
            <a:endParaRPr lang="en-US" dirty="0"/>
          </a:p>
          <a:p>
            <a:endParaRPr lang="en-US" dirty="0"/>
          </a:p>
          <a:p>
            <a:r>
              <a:rPr lang="en-US" dirty="0"/>
              <a:t>                                                      By Ivan Alvarado</a:t>
            </a:r>
          </a:p>
          <a:p>
            <a:endParaRPr lang="en-US" dirty="0"/>
          </a:p>
        </p:txBody>
      </p:sp>
    </p:spTree>
    <p:extLst>
      <p:ext uri="{BB962C8B-B14F-4D97-AF65-F5344CB8AC3E}">
        <p14:creationId xmlns:p14="http://schemas.microsoft.com/office/powerpoint/2010/main" val="2284204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B9A320D-D6E3-46EB-B817-F1391CEC720B}"/>
              </a:ext>
            </a:extLst>
          </p:cNvPr>
          <p:cNvSpPr>
            <a:spLocks noGrp="1"/>
          </p:cNvSpPr>
          <p:nvPr>
            <p:ph type="title"/>
          </p:nvPr>
        </p:nvSpPr>
        <p:spPr/>
        <p:txBody>
          <a:bodyPr/>
          <a:lstStyle/>
          <a:p>
            <a:r>
              <a:rPr lang="en-US" dirty="0"/>
              <a:t>                     The end </a:t>
            </a:r>
          </a:p>
        </p:txBody>
      </p:sp>
      <p:sp>
        <p:nvSpPr>
          <p:cNvPr id="3" name="Content Placeholder 2">
            <a:extLst>
              <a:ext uri="{FF2B5EF4-FFF2-40B4-BE49-F238E27FC236}">
                <a16:creationId xmlns:a16="http://schemas.microsoft.com/office/drawing/2014/main" xmlns="" id="{572276FF-16BB-4737-8664-C03762C0A6C2}"/>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6129489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C67A95F-6736-40CF-A948-614D9F98365D}"/>
              </a:ext>
            </a:extLst>
          </p:cNvPr>
          <p:cNvSpPr>
            <a:spLocks noGrp="1"/>
          </p:cNvSpPr>
          <p:nvPr>
            <p:ph type="title"/>
          </p:nvPr>
        </p:nvSpPr>
        <p:spPr/>
        <p:txBody>
          <a:bodyPr/>
          <a:lstStyle/>
          <a:p>
            <a:r>
              <a:rPr lang="en-US" dirty="0"/>
              <a:t>History of the drug</a:t>
            </a:r>
          </a:p>
        </p:txBody>
      </p:sp>
      <p:sp>
        <p:nvSpPr>
          <p:cNvPr id="3" name="Content Placeholder 2">
            <a:extLst>
              <a:ext uri="{FF2B5EF4-FFF2-40B4-BE49-F238E27FC236}">
                <a16:creationId xmlns:a16="http://schemas.microsoft.com/office/drawing/2014/main" xmlns="" id="{648B2F45-445E-4604-BDA0-4EB7AE454440}"/>
              </a:ext>
            </a:extLst>
          </p:cNvPr>
          <p:cNvSpPr>
            <a:spLocks noGrp="1"/>
          </p:cNvSpPr>
          <p:nvPr>
            <p:ph sz="half" idx="1"/>
          </p:nvPr>
        </p:nvSpPr>
        <p:spPr/>
        <p:txBody>
          <a:bodyPr vert="horz" lIns="91440" tIns="45720" rIns="91440" bIns="45720" rtlCol="0" anchor="t">
            <a:normAutofit fontScale="92500" lnSpcReduction="10000"/>
          </a:bodyPr>
          <a:lstStyle/>
          <a:p>
            <a:pPr marL="0" indent="0">
              <a:buNone/>
            </a:pPr>
            <a:r>
              <a:rPr lang="en-US" dirty="0"/>
              <a:t>1. Who discovered the drug?</a:t>
            </a:r>
          </a:p>
          <a:p>
            <a:pPr marL="0" indent="0">
              <a:buNone/>
            </a:pPr>
            <a:endParaRPr lang="en-US" dirty="0"/>
          </a:p>
          <a:p>
            <a:pPr marL="0" indent="0">
              <a:buNone/>
            </a:pPr>
            <a:endParaRPr lang="en-US" dirty="0"/>
          </a:p>
          <a:p>
            <a:pPr marL="0" indent="0">
              <a:buNone/>
            </a:pPr>
            <a:r>
              <a:rPr lang="en-US" dirty="0"/>
              <a:t>2.When was the drug first introduced?</a:t>
            </a:r>
          </a:p>
          <a:p>
            <a:pPr marL="0" indent="0">
              <a:buNone/>
            </a:pPr>
            <a:endParaRPr lang="en-US" dirty="0"/>
          </a:p>
          <a:p>
            <a:pPr marL="0" indent="0">
              <a:buNone/>
            </a:pPr>
            <a:endParaRPr lang="en-US" dirty="0"/>
          </a:p>
          <a:p>
            <a:pPr marL="0" indent="0">
              <a:buNone/>
            </a:pPr>
            <a:r>
              <a:rPr lang="en-US" dirty="0"/>
              <a:t>3.When did it become a therapeutic medicine?</a:t>
            </a:r>
          </a:p>
        </p:txBody>
      </p:sp>
      <p:sp>
        <p:nvSpPr>
          <p:cNvPr id="4" name="Content Placeholder 3">
            <a:extLst>
              <a:ext uri="{FF2B5EF4-FFF2-40B4-BE49-F238E27FC236}">
                <a16:creationId xmlns:a16="http://schemas.microsoft.com/office/drawing/2014/main" xmlns="" id="{D066A7C9-68C8-4C0B-8342-0A597D750996}"/>
              </a:ext>
            </a:extLst>
          </p:cNvPr>
          <p:cNvSpPr>
            <a:spLocks noGrp="1"/>
          </p:cNvSpPr>
          <p:nvPr>
            <p:ph sz="half" idx="2"/>
          </p:nvPr>
        </p:nvSpPr>
        <p:spPr/>
        <p:txBody>
          <a:bodyPr vert="horz" lIns="91440" tIns="45720" rIns="91440" bIns="45720" rtlCol="0" anchor="t">
            <a:normAutofit fontScale="92500" lnSpcReduction="10000"/>
          </a:bodyPr>
          <a:lstStyle/>
          <a:p>
            <a:pPr marL="0" indent="0">
              <a:buNone/>
            </a:pPr>
            <a:r>
              <a:rPr lang="en-US" dirty="0"/>
              <a:t>A: Molly and Klaus K. </a:t>
            </a:r>
            <a:r>
              <a:rPr lang="en-US" dirty="0" err="1"/>
              <a:t>Schmiegel</a:t>
            </a:r>
            <a:r>
              <a:rPr lang="en-US" dirty="0"/>
              <a:t> discovered Prozac</a:t>
            </a:r>
          </a:p>
          <a:p>
            <a:pPr marL="0" indent="0">
              <a:buNone/>
            </a:pPr>
            <a:endParaRPr lang="en-US" dirty="0"/>
          </a:p>
          <a:p>
            <a:pPr marL="0" indent="0">
              <a:buNone/>
            </a:pPr>
            <a:r>
              <a:rPr lang="en-US" dirty="0"/>
              <a:t>A: This drug was introduced in1987 by Eli Lilly and Company.</a:t>
            </a:r>
          </a:p>
          <a:p>
            <a:pPr marL="0" indent="0">
              <a:buNone/>
            </a:pPr>
            <a:endParaRPr lang="en-US" dirty="0"/>
          </a:p>
          <a:p>
            <a:pPr marL="0" indent="0">
              <a:buNone/>
            </a:pPr>
            <a:r>
              <a:rPr lang="en-US" dirty="0"/>
              <a:t>A: Prozac became a Therapeutic medicine in 1974</a:t>
            </a:r>
          </a:p>
        </p:txBody>
      </p:sp>
    </p:spTree>
    <p:extLst>
      <p:ext uri="{BB962C8B-B14F-4D97-AF65-F5344CB8AC3E}">
        <p14:creationId xmlns:p14="http://schemas.microsoft.com/office/powerpoint/2010/main" val="21582176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5FF2C56-02DE-4C4B-87D4-02B3808FCE0C}"/>
              </a:ext>
            </a:extLst>
          </p:cNvPr>
          <p:cNvSpPr>
            <a:spLocks noGrp="1"/>
          </p:cNvSpPr>
          <p:nvPr>
            <p:ph type="title"/>
          </p:nvPr>
        </p:nvSpPr>
        <p:spPr/>
        <p:txBody>
          <a:bodyPr/>
          <a:lstStyle/>
          <a:p>
            <a:r>
              <a:rPr lang="en-US" dirty="0"/>
              <a:t>Mechanism of the therapeutic medicine</a:t>
            </a:r>
            <a:endParaRPr lang="en-US" dirty="0" err="1"/>
          </a:p>
        </p:txBody>
      </p:sp>
      <p:sp>
        <p:nvSpPr>
          <p:cNvPr id="3" name="Content Placeholder 2">
            <a:extLst>
              <a:ext uri="{FF2B5EF4-FFF2-40B4-BE49-F238E27FC236}">
                <a16:creationId xmlns:a16="http://schemas.microsoft.com/office/drawing/2014/main" xmlns="" id="{2AEEF5C6-85FF-4C5A-8A78-355F32DC6146}"/>
              </a:ext>
            </a:extLst>
          </p:cNvPr>
          <p:cNvSpPr>
            <a:spLocks noGrp="1"/>
          </p:cNvSpPr>
          <p:nvPr>
            <p:ph sz="half" idx="1"/>
          </p:nvPr>
        </p:nvSpPr>
        <p:spPr/>
        <p:txBody>
          <a:bodyPr vert="horz" lIns="91440" tIns="45720" rIns="91440" bIns="45720" rtlCol="0" anchor="t">
            <a:normAutofit fontScale="92500" lnSpcReduction="10000"/>
          </a:bodyPr>
          <a:lstStyle/>
          <a:p>
            <a:pPr marL="0" indent="0">
              <a:buNone/>
            </a:pPr>
            <a:r>
              <a:rPr lang="en-US" dirty="0"/>
              <a:t>1.Which disease this drug treats? What causes the disease in the body? </a:t>
            </a:r>
          </a:p>
          <a:p>
            <a:pPr marL="0" indent="0">
              <a:buNone/>
            </a:pPr>
            <a:endParaRPr lang="en-US" dirty="0"/>
          </a:p>
          <a:p>
            <a:pPr marL="0" indent="0">
              <a:buNone/>
            </a:pPr>
            <a:endParaRPr lang="en-US" dirty="0"/>
          </a:p>
          <a:p>
            <a:pPr marL="0" indent="0">
              <a:buNone/>
            </a:pPr>
            <a:r>
              <a:rPr lang="en-US" dirty="0"/>
              <a:t>2.How does the drug work in the body to cure the disease? </a:t>
            </a:r>
          </a:p>
        </p:txBody>
      </p:sp>
      <p:sp>
        <p:nvSpPr>
          <p:cNvPr id="4" name="Content Placeholder 3">
            <a:extLst>
              <a:ext uri="{FF2B5EF4-FFF2-40B4-BE49-F238E27FC236}">
                <a16:creationId xmlns:a16="http://schemas.microsoft.com/office/drawing/2014/main" xmlns="" id="{951D0803-1F16-4185-8AE5-4DCDB9C6892F}"/>
              </a:ext>
            </a:extLst>
          </p:cNvPr>
          <p:cNvSpPr>
            <a:spLocks noGrp="1"/>
          </p:cNvSpPr>
          <p:nvPr>
            <p:ph sz="half" idx="2"/>
          </p:nvPr>
        </p:nvSpPr>
        <p:spPr/>
        <p:txBody>
          <a:bodyPr vert="horz" lIns="91440" tIns="45720" rIns="91440" bIns="45720" rtlCol="0" anchor="t">
            <a:normAutofit fontScale="92500" lnSpcReduction="10000"/>
          </a:bodyPr>
          <a:lstStyle/>
          <a:p>
            <a:pPr marL="0" indent="0">
              <a:buNone/>
            </a:pPr>
            <a:r>
              <a:rPr lang="en-US" dirty="0"/>
              <a:t>A: The disease that the drug cures is depression, what causes depression is problems in the regulation of certain neurotransmitters, particular serotonin, so levels of serotonin are usually.</a:t>
            </a:r>
          </a:p>
          <a:p>
            <a:pPr marL="0" indent="0">
              <a:buNone/>
            </a:pPr>
            <a:r>
              <a:rPr lang="en-US" dirty="0"/>
              <a:t>A: The way the drug works in the body to cure the disease is by SSRI's blocks the reuptake pump on the sending cell, makes more serotonin available in the synapse to be taken in by the receiving cell.</a:t>
            </a:r>
          </a:p>
        </p:txBody>
      </p:sp>
    </p:spTree>
    <p:extLst>
      <p:ext uri="{BB962C8B-B14F-4D97-AF65-F5344CB8AC3E}">
        <p14:creationId xmlns:p14="http://schemas.microsoft.com/office/powerpoint/2010/main" val="3478545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F28A146-BE4D-49F5-91BF-0E46C17F2493}"/>
              </a:ext>
            </a:extLst>
          </p:cNvPr>
          <p:cNvSpPr>
            <a:spLocks noGrp="1"/>
          </p:cNvSpPr>
          <p:nvPr>
            <p:ph type="title"/>
          </p:nvPr>
        </p:nvSpPr>
        <p:spPr>
          <a:xfrm rot="-10860000" flipV="1">
            <a:off x="-1382002" y="569182"/>
            <a:ext cx="562277" cy="364053"/>
          </a:xfrm>
        </p:spPr>
        <p:txBody>
          <a:bodyPr>
            <a:normAutofit fontScale="90000"/>
          </a:bodyPr>
          <a:lstStyle/>
          <a:p>
            <a:endParaRPr lang="en-US"/>
          </a:p>
        </p:txBody>
      </p:sp>
      <p:sp>
        <p:nvSpPr>
          <p:cNvPr id="3" name="Content Placeholder 2">
            <a:extLst>
              <a:ext uri="{FF2B5EF4-FFF2-40B4-BE49-F238E27FC236}">
                <a16:creationId xmlns:a16="http://schemas.microsoft.com/office/drawing/2014/main" xmlns="" id="{CFC61B04-4555-4901-8AAA-3D03281D4CBF}"/>
              </a:ext>
            </a:extLst>
          </p:cNvPr>
          <p:cNvSpPr>
            <a:spLocks noGrp="1"/>
          </p:cNvSpPr>
          <p:nvPr>
            <p:ph sz="half" idx="1"/>
          </p:nvPr>
        </p:nvSpPr>
        <p:spPr/>
        <p:txBody>
          <a:bodyPr vert="horz" lIns="91440" tIns="45720" rIns="91440" bIns="45720" rtlCol="0" anchor="t">
            <a:normAutofit fontScale="92500"/>
          </a:bodyPr>
          <a:lstStyle/>
          <a:p>
            <a:pPr>
              <a:buNone/>
            </a:pPr>
            <a:r>
              <a:rPr lang="en-US" dirty="0"/>
              <a:t>  3. Is the drug very effective in the treatment of the disease? </a:t>
            </a:r>
          </a:p>
          <a:p>
            <a:pPr>
              <a:buNone/>
            </a:pPr>
            <a:endParaRPr lang="en-US" dirty="0"/>
          </a:p>
          <a:p>
            <a:pPr>
              <a:buNone/>
            </a:pPr>
            <a:r>
              <a:rPr lang="en-US" dirty="0"/>
              <a:t>4.How does the drug cause undesired side effects?</a:t>
            </a:r>
          </a:p>
        </p:txBody>
      </p:sp>
      <p:sp>
        <p:nvSpPr>
          <p:cNvPr id="4" name="Content Placeholder 3">
            <a:extLst>
              <a:ext uri="{FF2B5EF4-FFF2-40B4-BE49-F238E27FC236}">
                <a16:creationId xmlns:a16="http://schemas.microsoft.com/office/drawing/2014/main" xmlns="" id="{2A6062BE-2DE7-4A8C-A6C3-109B9E6DBA59}"/>
              </a:ext>
            </a:extLst>
          </p:cNvPr>
          <p:cNvSpPr>
            <a:spLocks noGrp="1"/>
          </p:cNvSpPr>
          <p:nvPr>
            <p:ph sz="half" idx="2"/>
          </p:nvPr>
        </p:nvSpPr>
        <p:spPr/>
        <p:txBody>
          <a:bodyPr vert="horz" lIns="91440" tIns="45720" rIns="91440" bIns="45720" rtlCol="0" anchor="t">
            <a:normAutofit fontScale="92500"/>
          </a:bodyPr>
          <a:lstStyle/>
          <a:p>
            <a:pPr marL="0" indent="0">
              <a:buNone/>
            </a:pPr>
            <a:r>
              <a:rPr lang="en-US" dirty="0"/>
              <a:t>A: The drug is effective but it had a few side effects and it works good on certain people.</a:t>
            </a:r>
          </a:p>
          <a:p>
            <a:pPr marL="0" indent="0">
              <a:buNone/>
            </a:pPr>
            <a:endParaRPr lang="en-US" dirty="0"/>
          </a:p>
          <a:p>
            <a:pPr marL="0" indent="0">
              <a:buNone/>
            </a:pPr>
            <a:endParaRPr lang="en-US" dirty="0"/>
          </a:p>
          <a:p>
            <a:pPr marL="0" indent="0">
              <a:buNone/>
            </a:pPr>
            <a:r>
              <a:rPr lang="en-US" dirty="0"/>
              <a:t>A: The way the drug caused side effects was by long term change of structure in the brain. Examples of this is Blurred Vision, Headaches and Hypertension</a:t>
            </a:r>
          </a:p>
        </p:txBody>
      </p:sp>
    </p:spTree>
    <p:extLst>
      <p:ext uri="{BB962C8B-B14F-4D97-AF65-F5344CB8AC3E}">
        <p14:creationId xmlns:p14="http://schemas.microsoft.com/office/powerpoint/2010/main" val="31875154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BBC68CA-D089-4FA7-BF13-C53CEF5E3726}"/>
              </a:ext>
            </a:extLst>
          </p:cNvPr>
          <p:cNvSpPr>
            <a:spLocks noGrp="1"/>
          </p:cNvSpPr>
          <p:nvPr>
            <p:ph type="title"/>
          </p:nvPr>
        </p:nvSpPr>
        <p:spPr/>
        <p:txBody>
          <a:bodyPr/>
          <a:lstStyle/>
          <a:p>
            <a:r>
              <a:rPr lang="en-US" dirty="0" err="1"/>
              <a:t>EnZYME</a:t>
            </a:r>
          </a:p>
        </p:txBody>
      </p:sp>
      <p:pic>
        <p:nvPicPr>
          <p:cNvPr id="5" name="Picture 5" descr="A close up of a logo&#10;&#10;Description generated with high confidence">
            <a:extLst>
              <a:ext uri="{FF2B5EF4-FFF2-40B4-BE49-F238E27FC236}">
                <a16:creationId xmlns:a16="http://schemas.microsoft.com/office/drawing/2014/main" xmlns="" id="{B5EA8F2B-8400-40D6-8642-2FE725F0EF6C}"/>
              </a:ext>
            </a:extLst>
          </p:cNvPr>
          <p:cNvPicPr>
            <a:picLocks noGrp="1" noChangeAspect="1"/>
          </p:cNvPicPr>
          <p:nvPr>
            <p:ph type="pic" idx="1"/>
          </p:nvPr>
        </p:nvPicPr>
        <p:blipFill rotWithShape="1">
          <a:blip r:embed="rId2"/>
          <a:srcRect l="22173" r="22173"/>
          <a:stretch/>
        </p:blipFill>
        <p:spPr>
          <a:prstGeom prst="rect">
            <a:avLst/>
          </a:prstGeom>
        </p:spPr>
      </p:pic>
      <p:sp>
        <p:nvSpPr>
          <p:cNvPr id="4" name="Text Placeholder 3">
            <a:extLst>
              <a:ext uri="{FF2B5EF4-FFF2-40B4-BE49-F238E27FC236}">
                <a16:creationId xmlns:a16="http://schemas.microsoft.com/office/drawing/2014/main" xmlns="" id="{74A00F57-C6F1-4BE5-BDCC-B0BA7D285F3B}"/>
              </a:ext>
            </a:extLst>
          </p:cNvPr>
          <p:cNvSpPr>
            <a:spLocks noGrp="1"/>
          </p:cNvSpPr>
          <p:nvPr>
            <p:ph type="body" sz="half" idx="2"/>
          </p:nvPr>
        </p:nvSpPr>
        <p:spPr/>
        <p:txBody>
          <a:bodyPr vert="horz" lIns="91440" tIns="45720" rIns="91440" bIns="45720" rtlCol="0" anchor="t">
            <a:normAutofit/>
          </a:bodyPr>
          <a:lstStyle/>
          <a:p>
            <a:r>
              <a:rPr lang="en-US" dirty="0"/>
              <a:t>Prozac(fluoxetine)</a:t>
            </a:r>
          </a:p>
        </p:txBody>
      </p:sp>
    </p:spTree>
    <p:extLst>
      <p:ext uri="{BB962C8B-B14F-4D97-AF65-F5344CB8AC3E}">
        <p14:creationId xmlns:p14="http://schemas.microsoft.com/office/powerpoint/2010/main" val="29973863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E1B7D50-B785-4DEB-829C-2B362F4E53A8}"/>
              </a:ext>
            </a:extLst>
          </p:cNvPr>
          <p:cNvSpPr>
            <a:spLocks noGrp="1"/>
          </p:cNvSpPr>
          <p:nvPr>
            <p:ph type="title"/>
          </p:nvPr>
        </p:nvSpPr>
        <p:spPr/>
        <p:txBody>
          <a:bodyPr/>
          <a:lstStyle/>
          <a:p>
            <a:r>
              <a:rPr lang="en-US" dirty="0"/>
              <a:t>Cost</a:t>
            </a:r>
          </a:p>
        </p:txBody>
      </p:sp>
      <p:sp>
        <p:nvSpPr>
          <p:cNvPr id="3" name="Content Placeholder 2">
            <a:extLst>
              <a:ext uri="{FF2B5EF4-FFF2-40B4-BE49-F238E27FC236}">
                <a16:creationId xmlns:a16="http://schemas.microsoft.com/office/drawing/2014/main" xmlns="" id="{F75410CF-6C04-4444-86AC-DE80E67B7591}"/>
              </a:ext>
            </a:extLst>
          </p:cNvPr>
          <p:cNvSpPr>
            <a:spLocks noGrp="1"/>
          </p:cNvSpPr>
          <p:nvPr>
            <p:ph sz="half" idx="1"/>
          </p:nvPr>
        </p:nvSpPr>
        <p:spPr/>
        <p:txBody>
          <a:bodyPr vert="horz" lIns="91440" tIns="45720" rIns="91440" bIns="45720" rtlCol="0" anchor="t">
            <a:normAutofit/>
          </a:bodyPr>
          <a:lstStyle/>
          <a:p>
            <a:pPr marL="0" indent="0">
              <a:buNone/>
            </a:pPr>
            <a:r>
              <a:rPr lang="en-US" dirty="0"/>
              <a:t>1.Is the drug expensive?</a:t>
            </a:r>
          </a:p>
          <a:p>
            <a:pPr marL="0" indent="0">
              <a:buNone/>
            </a:pPr>
            <a:endParaRPr lang="en-US" dirty="0"/>
          </a:p>
          <a:p>
            <a:pPr marL="0" indent="0">
              <a:buNone/>
            </a:pPr>
            <a:endParaRPr lang="en-US" dirty="0"/>
          </a:p>
          <a:p>
            <a:pPr marL="0" indent="0">
              <a:buNone/>
            </a:pPr>
            <a:r>
              <a:rPr lang="en-US" dirty="0"/>
              <a:t>2.Sales: For how millions of dollars is the drug sold yearly?</a:t>
            </a:r>
          </a:p>
        </p:txBody>
      </p:sp>
      <p:sp>
        <p:nvSpPr>
          <p:cNvPr id="4" name="Content Placeholder 3">
            <a:extLst>
              <a:ext uri="{FF2B5EF4-FFF2-40B4-BE49-F238E27FC236}">
                <a16:creationId xmlns:a16="http://schemas.microsoft.com/office/drawing/2014/main" xmlns="" id="{55C9D159-A03C-45CF-AD02-77247BDEEDE6}"/>
              </a:ext>
            </a:extLst>
          </p:cNvPr>
          <p:cNvSpPr>
            <a:spLocks noGrp="1"/>
          </p:cNvSpPr>
          <p:nvPr>
            <p:ph sz="half" idx="2"/>
          </p:nvPr>
        </p:nvSpPr>
        <p:spPr/>
        <p:txBody>
          <a:bodyPr vert="horz" lIns="91440" tIns="45720" rIns="91440" bIns="45720" rtlCol="0" anchor="t">
            <a:normAutofit/>
          </a:bodyPr>
          <a:lstStyle/>
          <a:p>
            <a:pPr marL="0" indent="0">
              <a:buNone/>
            </a:pPr>
            <a:r>
              <a:rPr lang="en-US" dirty="0"/>
              <a:t>A: This drug is not expensive its really economical since it’s an over the counter drug.</a:t>
            </a:r>
          </a:p>
          <a:p>
            <a:pPr marL="0" indent="0">
              <a:buNone/>
            </a:pPr>
            <a:endParaRPr lang="en-US" dirty="0"/>
          </a:p>
          <a:p>
            <a:pPr marL="0" indent="0">
              <a:buNone/>
            </a:pPr>
            <a:r>
              <a:rPr lang="en-US" dirty="0"/>
              <a:t>A: The drug sells $631 million a year</a:t>
            </a:r>
          </a:p>
        </p:txBody>
      </p:sp>
    </p:spTree>
    <p:extLst>
      <p:ext uri="{BB962C8B-B14F-4D97-AF65-F5344CB8AC3E}">
        <p14:creationId xmlns:p14="http://schemas.microsoft.com/office/powerpoint/2010/main" val="19944867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EE11CD0-EBEC-4DCC-8753-A450AE8C32F5}"/>
              </a:ext>
            </a:extLst>
          </p:cNvPr>
          <p:cNvSpPr>
            <a:spLocks noGrp="1"/>
          </p:cNvSpPr>
          <p:nvPr>
            <p:ph type="title"/>
          </p:nvPr>
        </p:nvSpPr>
        <p:spPr/>
        <p:txBody>
          <a:bodyPr/>
          <a:lstStyle/>
          <a:p>
            <a:r>
              <a:rPr lang="en-US" dirty="0"/>
              <a:t>Other Names</a:t>
            </a:r>
          </a:p>
        </p:txBody>
      </p:sp>
      <p:sp>
        <p:nvSpPr>
          <p:cNvPr id="3" name="Content Placeholder 2">
            <a:extLst>
              <a:ext uri="{FF2B5EF4-FFF2-40B4-BE49-F238E27FC236}">
                <a16:creationId xmlns:a16="http://schemas.microsoft.com/office/drawing/2014/main" xmlns="" id="{69A8DD9B-4073-438F-8B25-D7A4D3D4B792}"/>
              </a:ext>
            </a:extLst>
          </p:cNvPr>
          <p:cNvSpPr>
            <a:spLocks noGrp="1"/>
          </p:cNvSpPr>
          <p:nvPr>
            <p:ph idx="1"/>
          </p:nvPr>
        </p:nvSpPr>
        <p:spPr/>
        <p:txBody>
          <a:bodyPr/>
          <a:lstStyle/>
          <a:p>
            <a:pPr marL="0" indent="0">
              <a:buNone/>
            </a:pPr>
            <a:r>
              <a:rPr lang="en-US" dirty="0"/>
              <a:t>Prozac is also called Fluoxetine </a:t>
            </a:r>
          </a:p>
        </p:txBody>
      </p:sp>
    </p:spTree>
    <p:extLst>
      <p:ext uri="{BB962C8B-B14F-4D97-AF65-F5344CB8AC3E}">
        <p14:creationId xmlns:p14="http://schemas.microsoft.com/office/powerpoint/2010/main" val="15392012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170C607-61F0-4601-9C22-D5EEE999194A}"/>
              </a:ext>
            </a:extLst>
          </p:cNvPr>
          <p:cNvSpPr>
            <a:spLocks noGrp="1"/>
          </p:cNvSpPr>
          <p:nvPr>
            <p:ph type="title"/>
          </p:nvPr>
        </p:nvSpPr>
        <p:spPr/>
        <p:txBody>
          <a:bodyPr/>
          <a:lstStyle/>
          <a:p>
            <a:r>
              <a:rPr lang="en-US" dirty="0"/>
              <a:t>Cas Registry, formula, and structure</a:t>
            </a:r>
          </a:p>
        </p:txBody>
      </p:sp>
      <p:sp>
        <p:nvSpPr>
          <p:cNvPr id="3" name="Content Placeholder 2">
            <a:extLst>
              <a:ext uri="{FF2B5EF4-FFF2-40B4-BE49-F238E27FC236}">
                <a16:creationId xmlns:a16="http://schemas.microsoft.com/office/drawing/2014/main" xmlns="" id="{087858E5-242B-4BE9-8E8D-A83E9AAE5B19}"/>
              </a:ext>
            </a:extLst>
          </p:cNvPr>
          <p:cNvSpPr>
            <a:spLocks noGrp="1"/>
          </p:cNvSpPr>
          <p:nvPr>
            <p:ph idx="1"/>
          </p:nvPr>
        </p:nvSpPr>
        <p:spPr/>
        <p:txBody>
          <a:bodyPr/>
          <a:lstStyle/>
          <a:p>
            <a:pPr marL="0" indent="0">
              <a:buNone/>
            </a:pPr>
            <a:r>
              <a:rPr lang="en-US" dirty="0"/>
              <a:t>CAS:54910-89-3   Structure                    Formula:C17H18F3NO</a:t>
            </a:r>
          </a:p>
          <a:p>
            <a:pPr marL="0" indent="0">
              <a:buNone/>
            </a:pPr>
            <a:endParaRPr lang="en-US" dirty="0"/>
          </a:p>
        </p:txBody>
      </p:sp>
      <p:pic>
        <p:nvPicPr>
          <p:cNvPr id="4" name="Picture 4" descr="A close up of a logo&#10;&#10;Description generated with very high confidence">
            <a:extLst>
              <a:ext uri="{FF2B5EF4-FFF2-40B4-BE49-F238E27FC236}">
                <a16:creationId xmlns:a16="http://schemas.microsoft.com/office/drawing/2014/main" xmlns="" id="{06E9414B-0CC9-4B5C-B8B9-6AB8B720AA2E}"/>
              </a:ext>
            </a:extLst>
          </p:cNvPr>
          <p:cNvPicPr>
            <a:picLocks noChangeAspect="1"/>
          </p:cNvPicPr>
          <p:nvPr/>
        </p:nvPicPr>
        <p:blipFill>
          <a:blip r:embed="rId2"/>
          <a:stretch>
            <a:fillRect/>
          </a:stretch>
        </p:blipFill>
        <p:spPr>
          <a:xfrm>
            <a:off x="3128511" y="2675779"/>
            <a:ext cx="3864633" cy="2139045"/>
          </a:xfrm>
          <a:prstGeom prst="rect">
            <a:avLst/>
          </a:prstGeom>
        </p:spPr>
      </p:pic>
    </p:spTree>
    <p:extLst>
      <p:ext uri="{BB962C8B-B14F-4D97-AF65-F5344CB8AC3E}">
        <p14:creationId xmlns:p14="http://schemas.microsoft.com/office/powerpoint/2010/main" val="8223422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C3A976C-BDF6-4CE3-8141-D913EC669E6B}"/>
              </a:ext>
            </a:extLst>
          </p:cNvPr>
          <p:cNvSpPr>
            <a:spLocks noGrp="1"/>
          </p:cNvSpPr>
          <p:nvPr>
            <p:ph type="title"/>
          </p:nvPr>
        </p:nvSpPr>
        <p:spPr/>
        <p:txBody>
          <a:bodyPr/>
          <a:lstStyle/>
          <a:p>
            <a:r>
              <a:rPr lang="en-US" dirty="0"/>
              <a:t>My opinion</a:t>
            </a:r>
          </a:p>
        </p:txBody>
      </p:sp>
      <p:sp>
        <p:nvSpPr>
          <p:cNvPr id="3" name="Content Placeholder 2">
            <a:extLst>
              <a:ext uri="{FF2B5EF4-FFF2-40B4-BE49-F238E27FC236}">
                <a16:creationId xmlns:a16="http://schemas.microsoft.com/office/drawing/2014/main" xmlns="" id="{3BA34F21-36D6-44B5-90DF-19BB27999B94}"/>
              </a:ext>
            </a:extLst>
          </p:cNvPr>
          <p:cNvSpPr>
            <a:spLocks noGrp="1"/>
          </p:cNvSpPr>
          <p:nvPr>
            <p:ph idx="1"/>
          </p:nvPr>
        </p:nvSpPr>
        <p:spPr/>
        <p:txBody>
          <a:bodyPr/>
          <a:lstStyle/>
          <a:p>
            <a:pPr marL="0" indent="0">
              <a:buNone/>
            </a:pPr>
            <a:r>
              <a:rPr lang="en-US" dirty="0"/>
              <a:t> In my opinion I believe this drug is really good compared to other drugs that treat depression since it doesn’t really have many side effects. The only down side of this drug is that not many people react to it good which makes their depression worst. So overall I believe this drug is just ok and before getting consider a doctor about it.</a:t>
            </a:r>
            <a:endParaRPr lang="en-US" dirty="0" err="1"/>
          </a:p>
        </p:txBody>
      </p:sp>
    </p:spTree>
    <p:extLst>
      <p:ext uri="{BB962C8B-B14F-4D97-AF65-F5344CB8AC3E}">
        <p14:creationId xmlns:p14="http://schemas.microsoft.com/office/powerpoint/2010/main" val="993489595"/>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TF10001119</Template>
  <TotalTime>0</TotalTime>
  <Words>267</Words>
  <Application>Microsoft Macintosh PowerPoint</Application>
  <PresentationFormat>Custom</PresentationFormat>
  <Paragraphs>49</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Gallery</vt:lpstr>
      <vt:lpstr>Prozac</vt:lpstr>
      <vt:lpstr>History of the drug</vt:lpstr>
      <vt:lpstr>Mechanism of the therapeutic medicine</vt:lpstr>
      <vt:lpstr>PowerPoint Presentation</vt:lpstr>
      <vt:lpstr>EnZYME</vt:lpstr>
      <vt:lpstr>Cost</vt:lpstr>
      <vt:lpstr>Other Names</vt:lpstr>
      <vt:lpstr>Cas Registry, formula, and structure</vt:lpstr>
      <vt:lpstr>My opinion</vt:lpstr>
      <vt:lpstr>                     The end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dc:creator>
  <cp:lastModifiedBy>Akram Ismail</cp:lastModifiedBy>
  <cp:revision>4</cp:revision>
  <dcterms:created xsi:type="dcterms:W3CDTF">2016-01-13T19:04:32Z</dcterms:created>
  <dcterms:modified xsi:type="dcterms:W3CDTF">2018-07-22T03:00:41Z</dcterms:modified>
</cp:coreProperties>
</file>