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BC14D-E2C6-439E-9191-39C4C64818CC}" v="40" dt="2022-05-26T15:51:41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B39B0-061D-4285-A4DF-04E3DEB2EC7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2FF965-265C-4707-BACF-26325DD5FBD4}">
      <dgm:prSet/>
      <dgm:spPr/>
      <dgm:t>
        <a:bodyPr/>
        <a:lstStyle/>
        <a:p>
          <a:r>
            <a:rPr lang="en-US"/>
            <a:t>Aspirin</a:t>
          </a:r>
        </a:p>
      </dgm:t>
    </dgm:pt>
    <dgm:pt modelId="{656F0C9F-3B1B-4118-99F8-92DE24A58AF4}" type="parTrans" cxnId="{DE726524-8AF5-4C6F-8E98-D8BCE8D007F0}">
      <dgm:prSet/>
      <dgm:spPr/>
      <dgm:t>
        <a:bodyPr/>
        <a:lstStyle/>
        <a:p>
          <a:endParaRPr lang="en-US"/>
        </a:p>
      </dgm:t>
    </dgm:pt>
    <dgm:pt modelId="{435CBDB8-601F-4B18-BC89-D180E8F4BEA0}" type="sibTrans" cxnId="{DE726524-8AF5-4C6F-8E98-D8BCE8D007F0}">
      <dgm:prSet/>
      <dgm:spPr/>
      <dgm:t>
        <a:bodyPr/>
        <a:lstStyle/>
        <a:p>
          <a:endParaRPr lang="en-US"/>
        </a:p>
      </dgm:t>
    </dgm:pt>
    <dgm:pt modelId="{80C2660B-1059-4B97-8F26-74E41789DBE3}">
      <dgm:prSet/>
      <dgm:spPr/>
      <dgm:t>
        <a:bodyPr/>
        <a:lstStyle/>
        <a:p>
          <a:r>
            <a:rPr lang="en-US"/>
            <a:t>Analgetic </a:t>
          </a:r>
        </a:p>
      </dgm:t>
    </dgm:pt>
    <dgm:pt modelId="{ACB81D62-E923-49FE-9182-2577E2920D9B}" type="parTrans" cxnId="{D3512A44-F5E8-494E-8AF1-BCE075B6FDA8}">
      <dgm:prSet/>
      <dgm:spPr/>
      <dgm:t>
        <a:bodyPr/>
        <a:lstStyle/>
        <a:p>
          <a:endParaRPr lang="en-US"/>
        </a:p>
      </dgm:t>
    </dgm:pt>
    <dgm:pt modelId="{5C55A78A-3397-45E8-BFE7-A1755F356471}" type="sibTrans" cxnId="{D3512A44-F5E8-494E-8AF1-BCE075B6FDA8}">
      <dgm:prSet/>
      <dgm:spPr/>
      <dgm:t>
        <a:bodyPr/>
        <a:lstStyle/>
        <a:p>
          <a:endParaRPr lang="en-US"/>
        </a:p>
      </dgm:t>
    </dgm:pt>
    <dgm:pt modelId="{6C009E3B-3284-47F5-A7FF-91CA59C1FF71}" type="pres">
      <dgm:prSet presAssocID="{0BEB39B0-061D-4285-A4DF-04E3DEB2EC7C}" presName="outerComposite" presStyleCnt="0">
        <dgm:presLayoutVars>
          <dgm:chMax val="5"/>
          <dgm:dir/>
          <dgm:resizeHandles val="exact"/>
        </dgm:presLayoutVars>
      </dgm:prSet>
      <dgm:spPr/>
    </dgm:pt>
    <dgm:pt modelId="{6864C3BE-3E44-43E6-90DA-3647B93D0ADB}" type="pres">
      <dgm:prSet presAssocID="{0BEB39B0-061D-4285-A4DF-04E3DEB2EC7C}" presName="dummyMaxCanvas" presStyleCnt="0">
        <dgm:presLayoutVars/>
      </dgm:prSet>
      <dgm:spPr/>
    </dgm:pt>
    <dgm:pt modelId="{C32F7B5C-4DFD-45E7-8E4C-1AA7D0D14B50}" type="pres">
      <dgm:prSet presAssocID="{0BEB39B0-061D-4285-A4DF-04E3DEB2EC7C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96272F23-5047-4257-B532-69F410605C25}" type="presOf" srcId="{0BEB39B0-061D-4285-A4DF-04E3DEB2EC7C}" destId="{6C009E3B-3284-47F5-A7FF-91CA59C1FF71}" srcOrd="0" destOrd="0" presId="urn:microsoft.com/office/officeart/2005/8/layout/vProcess5"/>
    <dgm:cxn modelId="{DE726524-8AF5-4C6F-8E98-D8BCE8D007F0}" srcId="{0BEB39B0-061D-4285-A4DF-04E3DEB2EC7C}" destId="{CB2FF965-265C-4707-BACF-26325DD5FBD4}" srcOrd="0" destOrd="0" parTransId="{656F0C9F-3B1B-4118-99F8-92DE24A58AF4}" sibTransId="{435CBDB8-601F-4B18-BC89-D180E8F4BEA0}"/>
    <dgm:cxn modelId="{D3512A44-F5E8-494E-8AF1-BCE075B6FDA8}" srcId="{CB2FF965-265C-4707-BACF-26325DD5FBD4}" destId="{80C2660B-1059-4B97-8F26-74E41789DBE3}" srcOrd="0" destOrd="0" parTransId="{ACB81D62-E923-49FE-9182-2577E2920D9B}" sibTransId="{5C55A78A-3397-45E8-BFE7-A1755F356471}"/>
    <dgm:cxn modelId="{67A4078F-EDFD-46D9-AEF9-4B1BF8345A96}" type="presOf" srcId="{80C2660B-1059-4B97-8F26-74E41789DBE3}" destId="{C32F7B5C-4DFD-45E7-8E4C-1AA7D0D14B50}" srcOrd="0" destOrd="1" presId="urn:microsoft.com/office/officeart/2005/8/layout/vProcess5"/>
    <dgm:cxn modelId="{A599AACE-7C36-45C2-B9E6-B98C25B71EB3}" type="presOf" srcId="{CB2FF965-265C-4707-BACF-26325DD5FBD4}" destId="{C32F7B5C-4DFD-45E7-8E4C-1AA7D0D14B50}" srcOrd="0" destOrd="0" presId="urn:microsoft.com/office/officeart/2005/8/layout/vProcess5"/>
    <dgm:cxn modelId="{033EF803-5946-4E51-8D38-80B83BD3ED4E}" type="presParOf" srcId="{6C009E3B-3284-47F5-A7FF-91CA59C1FF71}" destId="{6864C3BE-3E44-43E6-90DA-3647B93D0ADB}" srcOrd="0" destOrd="0" presId="urn:microsoft.com/office/officeart/2005/8/layout/vProcess5"/>
    <dgm:cxn modelId="{5FAA79E7-D885-4D17-A7B4-BB1A12EC2B75}" type="presParOf" srcId="{6C009E3B-3284-47F5-A7FF-91CA59C1FF71}" destId="{C32F7B5C-4DFD-45E7-8E4C-1AA7D0D14B50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F7B5C-4DFD-45E7-8E4C-1AA7D0D14B50}">
      <dsp:nvSpPr>
        <dsp:cNvPr id="0" name=""/>
        <dsp:cNvSpPr/>
      </dsp:nvSpPr>
      <dsp:spPr>
        <a:xfrm>
          <a:off x="0" y="1134207"/>
          <a:ext cx="10820400" cy="2268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Aspirin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/>
            <a:t>Analgetic </a:t>
          </a:r>
        </a:p>
      </dsp:txBody>
      <dsp:txXfrm>
        <a:off x="66440" y="1200647"/>
        <a:ext cx="10687520" cy="2135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2B28-0323-4737-90A7-B8C1E171A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6A821-626B-4515-AB82-836346EA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67F31-B17D-49E6-A1B2-0C277451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30902-57D8-42C0-A7F1-3F3E125B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C6806-0F64-45BA-9B60-BEE4B81F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CFF0-0BC7-4BD9-B477-2460426B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47607-6DCE-4553-A974-E05A5034E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60A32-3E4E-4884-A27B-0EBEC987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7E760-0CA5-4C57-81B2-C0991310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15E3F-709A-4E22-BCBF-A00E08E4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60DEF-D035-48BA-8CE0-5EA0FB89E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1D699-45B6-4F99-8FF4-4200D9A00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2FB3E-E8ED-4626-8211-130BFA63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0C49F-5DFA-43BC-B92B-39B2E68B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0E87E-B673-4F81-B4D5-2D555FFC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0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7019-7C33-45A4-97F7-C8ADFD6C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7F26-3398-44E9-B2D3-21B1C1BB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A848-2C54-43C5-9FFF-792E16BA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5A2D7-E440-46B8-A374-7E227B15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31E1-80F4-4017-9DDC-7DCB45F7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644A-04BD-4238-AEC5-2A2FC627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22DF-6E9B-40A1-9F84-E505B1E0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FA981-1A50-4902-8CED-5107BA3A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E4522-6E2D-445D-8E28-A896053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AC07C-AE2F-4ED1-A271-7FDC6C0D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B4C9-D82E-4BD3-903F-C5A5515F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B5110-946A-4F7D-B36F-90092F119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D1C71-F05E-4BDB-893E-8E74B02F3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3E5F-3D94-43EF-99F1-9F33EAC4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5B0AB-3E58-4B21-9C65-022CD9CB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1EC0A-2419-4863-9E27-690FBBD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9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CF29-4904-4DAF-9D8F-6E660E44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C34EC-9BF3-42C9-981B-DD344DB49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C1EAF-7674-42CC-A1C3-5CA2FBBF8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F13CF-4DC2-45BC-A5B7-CC563CF66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03CEE-C9E2-4A81-8A38-5AEF4467D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EB4F7-EDAE-41F2-957D-551B7B1F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D8F14-0C22-46D3-82F0-9D9BFF6D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39540-1711-4311-A332-AE8C32E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BF2D-9256-4268-8B72-3E3F898F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7135C-A4A4-4449-827F-AA3F6EEF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EC7EF-0A71-4FFF-A38B-F57E9DA4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2EA29-D835-44C5-9BB8-E7A6A6D3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9ABEC-BEBF-4586-9F1E-35854862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E43DF-2017-43DA-B987-03448F3A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3FD14-80C4-4506-8649-B6EBCA9E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5EC0-111C-4288-A0DB-01FC3E0C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3C2A-4BC8-4D25-A1B0-CC4796BBB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3347D-B44D-4BFB-A0D9-2CE2AEB7B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5FF77-6B2E-4413-9E43-0569D349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271CB-3A79-4161-A44A-CD311BAF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1AD4-04DD-4A79-AEE6-7746B36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682B-818B-4423-A7FC-2A0421E2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1B156-F388-42CB-8CA8-B6AD84C7E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6C1F8-3E53-47A2-9EC7-2BC1843B7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5A19F-CEE7-4469-8E85-D09C6151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A00B2-A108-4357-9BEA-04BE860D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C43EC-6806-4C0C-8291-AFC648AA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8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A7D5B-207D-4517-93FA-53D47D32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95A62-5DEB-490C-9D25-CD04FFE8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0EA30-6096-4698-8B96-2FED2C92C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C9DA-F2E3-4F7C-820E-44A678ABA6A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C10D-FE4C-4C8D-AB09-FFB194E05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D111C-4E97-4729-9ECC-4C4CE4918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38E2-7C71-4CEC-B37E-5D8A72D8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0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hsaab.weebly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ubsapp.acs.org/cen/coverstory/83/8325/8325aspirin" TargetMode="External"/><Relationship Id="rId4" Type="http://schemas.openxmlformats.org/officeDocument/2006/relationships/hyperlink" Target="http://pubsapp.acs.org/cen/coverstory/83/8325/8325lis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44697-D0E5-4656-8A8D-F1339E1861FC}"/>
              </a:ext>
            </a:extLst>
          </p:cNvPr>
          <p:cNvSpPr txBox="1"/>
          <p:nvPr/>
        </p:nvSpPr>
        <p:spPr>
          <a:xfrm>
            <a:off x="1828800" y="4073692"/>
            <a:ext cx="86094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dirty="0"/>
              <a:t>Daniel Bustamante </a:t>
            </a:r>
            <a:endParaRPr lang="en-US" sz="4400"/>
          </a:p>
          <a:p>
            <a:pPr>
              <a:spcAft>
                <a:spcPts val="600"/>
              </a:spcAft>
            </a:pPr>
            <a:r>
              <a:rPr lang="en-US" sz="4400" dirty="0"/>
              <a:t>Western international  5/26/2022</a:t>
            </a:r>
            <a:endParaRPr lang="en-US" sz="4400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167C439B-D920-269D-34BD-9CB29A27A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218917"/>
              </p:ext>
            </p:extLst>
          </p:nvPr>
        </p:nvGraphicFramePr>
        <p:xfrm>
          <a:off x="685800" y="457202"/>
          <a:ext cx="10820400" cy="453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25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C3839-184A-4BC2-893C-676BA0EC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Mass spectrometry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1F4E0-B629-4515-970A-5E52DB15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742" y="1396588"/>
            <a:ext cx="8256039" cy="47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DF7D7-B33C-4D76-9710-0B0091D3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Infrared (IR)and nuclear magnetic resource (NMR) spectroscopy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AA2AF-CCB2-4968-A1C5-9155FC742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" t="-378" r="-1394" b="378"/>
          <a:stretch/>
        </p:blipFill>
        <p:spPr>
          <a:xfrm>
            <a:off x="5824513" y="171162"/>
            <a:ext cx="5331167" cy="72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95E5-FA28-45B1-831E-29D31A0A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967266"/>
            <a:ext cx="3499104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pharmacokinetics of aspirin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4B3E7C4-82AA-4520-A041-EC3DC3A4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659802"/>
            <a:ext cx="6780700" cy="35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B445-636D-4753-81BC-9031EDF5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Toxicity of aspirin 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Salicylate Toxicity | NEJM">
            <a:extLst>
              <a:ext uri="{FF2B5EF4-FFF2-40B4-BE49-F238E27FC236}">
                <a16:creationId xmlns:a16="http://schemas.microsoft.com/office/drawing/2014/main" id="{13C46F1F-0D6C-4400-9388-A4E492BE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096" y="-63823"/>
            <a:ext cx="6091204" cy="69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5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Red drawing pins on a map">
            <a:extLst>
              <a:ext uri="{FF2B5EF4-FFF2-40B4-BE49-F238E27FC236}">
                <a16:creationId xmlns:a16="http://schemas.microsoft.com/office/drawing/2014/main" id="{D6BB875E-CF6C-F709-10C1-F4371FFA3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86A13-BF1D-49C9-8433-9CEFDD7A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Resources 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EF293F6-0FD3-46CE-908F-B73F704EB874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linkClick r:id="rId3"/>
              </a:rPr>
              <a:t>http://nhsaab.weebly.com/</a:t>
            </a: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linkClick r:id="rId4"/>
              </a:rPr>
              <a:t>http://pubsapp.acs.org/cen/coverstory/83/8325/8325list.html</a:t>
            </a:r>
            <a:r>
              <a:rPr lang="en-US" sz="200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linkClick r:id="rId5"/>
              </a:rPr>
              <a:t>http://pubsapp.acs.org/cen/coverstory/83/8325/8325aspirin</a:t>
            </a: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https://www.rcsb.org/</a:t>
            </a:r>
          </a:p>
        </p:txBody>
      </p:sp>
    </p:spTree>
    <p:extLst>
      <p:ext uri="{BB962C8B-B14F-4D97-AF65-F5344CB8AC3E}">
        <p14:creationId xmlns:p14="http://schemas.microsoft.com/office/powerpoint/2010/main" val="326658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C2FC11-CF3F-4E19-885D-FCB34DCD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169" y="643467"/>
            <a:ext cx="698566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2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E4B19B-88B6-4F84-9BF9-F85E8FB7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67" y="1782981"/>
            <a:ext cx="10905066" cy="4393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Despite being one of the world's oldest and most common drugs--perhaps the oldest drug used solely for therapeutic reasons--aspirin has been reluctant to give up its secrets. people have been using aspirin or naturally occurring analogs to treat pain and inflammation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History of the drug: aspirin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aspirin was discovered by Hoffmann a chemist.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Aspirin was first introduced in in 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1899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Aspirin became a therapeutic medicine in 1971.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 Side effects Gastric acid hypersecretory conditions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Gastrointestinal irritation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Nause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Vomiting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Heartburn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BA53A3-2B4C-462F-9E85-AA2DDA8D3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20" y="10850320"/>
            <a:ext cx="1179576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5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E217FB-1AE1-4B1A-AC2E-E2D145CB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207" y="911115"/>
            <a:ext cx="3505346" cy="49839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</a:rPr>
              <a:t>Long term effects: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EFFFF"/>
              </a:solidFill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</a:rPr>
              <a:t>Anemia (low red blood cell count)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</a:rPr>
              <a:t> easy bruising and abnormal bleeding. inflamed stomach lining, stomach bleeding and peptic ulcers. vomiting blood that may look like coffee grounds and bowel motions that look like black tar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EFFFF"/>
                </a:solidFill>
                <a:effectLst/>
              </a:rPr>
              <a:t>VAZALORE's drug delivery system employs a pH-dependent release mechanism that relies on chemical association of lipidic excipients with active pharmaceutical ingredients to selectively release them to targeted portions of the GI tract.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FEFFFF"/>
              </a:solidFill>
              <a:effectLst/>
            </a:endParaRPr>
          </a:p>
        </p:txBody>
      </p:sp>
      <p:pic>
        <p:nvPicPr>
          <p:cNvPr id="5121" name="Picture 7" descr="Pharmacokinetic and Pharmacodynamic Profile of a Novel Phospholipid Aspirin  Formulation | SpringerLink">
            <a:extLst>
              <a:ext uri="{FF2B5EF4-FFF2-40B4-BE49-F238E27FC236}">
                <a16:creationId xmlns:a16="http://schemas.microsoft.com/office/drawing/2014/main" id="{8CC46C9E-9D78-438F-9D03-DAFAE65D8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3776" y="643467"/>
            <a:ext cx="5428058" cy="52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9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F310E16-C1D9-4098-9007-0FC806468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2" y="1122363"/>
            <a:ext cx="3308130" cy="238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54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Synthesis of aspirin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5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145" name="Picture 3" descr="See the source image">
            <a:extLst>
              <a:ext uri="{FF2B5EF4-FFF2-40B4-BE49-F238E27FC236}">
                <a16:creationId xmlns:a16="http://schemas.microsoft.com/office/drawing/2014/main" id="{037E214C-BAB8-4C43-B7A1-30950DD8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996" y="2629027"/>
            <a:ext cx="6274296" cy="15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9211B04-4768-44C4-88FB-9A6BF373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1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B8D6169-3120-48D5-961E-E1D8B530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2" y="2121763"/>
            <a:ext cx="5235490" cy="37730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</a:rPr>
              <a:t>Crystal structure of a complex formed between group II phospholipase A2 and aspirin at 1.86 A resolution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7169" name="Picture 5">
            <a:extLst>
              <a:ext uri="{FF2B5EF4-FFF2-40B4-BE49-F238E27FC236}">
                <a16:creationId xmlns:a16="http://schemas.microsoft.com/office/drawing/2014/main" id="{13CAE6E7-81B2-4A70-BCC3-F05CE0BE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741" y="484632"/>
            <a:ext cx="2901185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6" descr="Diagram&#10;&#10;Description automatically generated">
            <a:extLst>
              <a:ext uri="{FF2B5EF4-FFF2-40B4-BE49-F238E27FC236}">
                <a16:creationId xmlns:a16="http://schemas.microsoft.com/office/drawing/2014/main" id="{53A37A5F-99F6-4340-92CC-9C9D9BC5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741" y="3447287"/>
            <a:ext cx="3061472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01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ual search query image">
            <a:extLst>
              <a:ext uri="{FF2B5EF4-FFF2-40B4-BE49-F238E27FC236}">
                <a16:creationId xmlns:a16="http://schemas.microsoft.com/office/drawing/2014/main" id="{AF3E32D6-CDEB-4A55-9E94-58C94F292D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24803" y="643466"/>
            <a:ext cx="7142393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13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 the source image">
            <a:extLst>
              <a:ext uri="{FF2B5EF4-FFF2-40B4-BE49-F238E27FC236}">
                <a16:creationId xmlns:a16="http://schemas.microsoft.com/office/drawing/2014/main" id="{1A6057C1-CE69-461B-8AE2-ACCFF216E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428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0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40BCC-E43A-4EF4-8B06-C436CFC5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/>
              <a:t>pharmacophore of aspirin</a:t>
            </a:r>
          </a:p>
        </p:txBody>
      </p:sp>
      <p:sp>
        <p:nvSpPr>
          <p:cNvPr id="1032" name="Rectangle 7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57A0F3-C641-4500-8585-B77034FF4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" r="1" b="14050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2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6D45BB371A14C8EA6442D46F74DD7" ma:contentTypeVersion="9" ma:contentTypeDescription="Create a new document." ma:contentTypeScope="" ma:versionID="538534507e2d6da64db413b4b77c3025">
  <xsd:schema xmlns:xsd="http://www.w3.org/2001/XMLSchema" xmlns:xs="http://www.w3.org/2001/XMLSchema" xmlns:p="http://schemas.microsoft.com/office/2006/metadata/properties" xmlns:ns3="f5844017-189a-45fa-b6dd-c002881c2ea0" xmlns:ns4="19bb2021-3b86-4add-85ef-0e1f971ec10d" targetNamespace="http://schemas.microsoft.com/office/2006/metadata/properties" ma:root="true" ma:fieldsID="b54e70026e4a27866577e2aa45d78971" ns3:_="" ns4:_="">
    <xsd:import namespace="f5844017-189a-45fa-b6dd-c002881c2ea0"/>
    <xsd:import namespace="19bb2021-3b86-4add-85ef-0e1f971ec1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44017-189a-45fa-b6dd-c002881c2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b2021-3b86-4add-85ef-0e1f971ec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AA154F-2E57-474A-9637-AA85AD561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44017-189a-45fa-b6dd-c002881c2ea0"/>
    <ds:schemaRef ds:uri="19bb2021-3b86-4add-85ef-0e1f971ec1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8DB6A7-7102-4F72-A09E-A03AE4BE5649}">
  <ds:schemaRefs>
    <ds:schemaRef ds:uri="http://www.w3.org/XML/1998/namespace"/>
    <ds:schemaRef ds:uri="http://schemas.microsoft.com/office/2006/documentManagement/types"/>
    <ds:schemaRef ds:uri="f5844017-189a-45fa-b6dd-c002881c2ea0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19bb2021-3b86-4add-85ef-0e1f971ec10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AD9D84-C38D-4F52-ADC1-E9CA2B354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262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pharmacophore of aspirin</vt:lpstr>
      <vt:lpstr>Mass spectrometry </vt:lpstr>
      <vt:lpstr>Infrared (IR)and nuclear magnetic resource (NMR) spectroscopy</vt:lpstr>
      <vt:lpstr>pharmacokinetics of aspirin</vt:lpstr>
      <vt:lpstr>Toxicity of aspirin 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Bustamante-Vazq</dc:creator>
  <cp:lastModifiedBy>Daniel Bustamante-Vazq</cp:lastModifiedBy>
  <cp:revision>2</cp:revision>
  <dcterms:created xsi:type="dcterms:W3CDTF">2022-05-26T15:40:28Z</dcterms:created>
  <dcterms:modified xsi:type="dcterms:W3CDTF">2022-05-26T15:53:51Z</dcterms:modified>
</cp:coreProperties>
</file>