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5" r:id="rId5"/>
    <p:sldId id="260" r:id="rId6"/>
    <p:sldId id="266" r:id="rId7"/>
    <p:sldId id="261" r:id="rId8"/>
    <p:sldId id="262" r:id="rId9"/>
    <p:sldId id="264"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28BF69-ECB4-49B3-89AF-66B4D4B70FF1}" v="41" dt="2022-06-03T13:50:19.2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viewProps" Target="viewProps.xml" Id="rId13"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presProps" Target="presProps.xml" Id="rId12" /><Relationship Type="http://schemas.microsoft.com/office/2015/10/relationships/revisionInfo" Target="revisionInfo.xml" Id="rId17"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4.xml" Id="rId5" /><Relationship Type="http://schemas.openxmlformats.org/officeDocument/2006/relationships/tableStyles" Target="tableStyles.xml" Id="rId15" /><Relationship Type="http://schemas.openxmlformats.org/officeDocument/2006/relationships/slide" Target="slides/slide9.xml" Id="rId10"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theme" Target="theme/theme1.xml" Id="rId14"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6/3/2022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6/3/2022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pharmaceutical-technology.com" TargetMode="External"/><Relationship Id="rId2" Type="http://schemas.openxmlformats.org/officeDocument/2006/relationships/hyperlink" Target="http://www.rxlist.com" TargetMode="External"/><Relationship Id="rId1" Type="http://schemas.openxmlformats.org/officeDocument/2006/relationships/slideLayout" Target="../slideLayouts/slideLayout2.xml"/><Relationship Id="rId6" Type="http://schemas.openxmlformats.org/officeDocument/2006/relationships/hyperlink" Target="http://www.medicalnewstoday.com/" TargetMode="External"/><Relationship Id="rId5" Type="http://schemas.openxmlformats.org/officeDocument/2006/relationships/hyperlink" Target="http://www.rybelsus.com/" TargetMode="External"/><Relationship Id="rId4" Type="http://schemas.openxmlformats.org/officeDocument/2006/relationships/hyperlink" Target="http://www.drug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tic.seekingalpha.com/uploads/2019/12/12/48772731-15762122840944304_origin.p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medicalnewstoday.com/articles/327119" TargetMode="External"/><Relationship Id="rId2" Type="http://schemas.openxmlformats.org/officeDocument/2006/relationships/hyperlink" Target="https://www.medicalnewstoday.com/articles/323760" TargetMode="External"/><Relationship Id="rId1" Type="http://schemas.openxmlformats.org/officeDocument/2006/relationships/slideLayout" Target="../slideLayouts/slideLayout2.xml"/><Relationship Id="rId5" Type="http://schemas.openxmlformats.org/officeDocument/2006/relationships/hyperlink" Target="https://www.medicalnewstoday.com/articles/humulin-r" TargetMode="External"/><Relationship Id="rId4" Type="http://schemas.openxmlformats.org/officeDocument/2006/relationships/hyperlink" Target="https://www.medicalnewstoday.com/articles/32597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Rybelsus bottles lined up with a spoon and pills">
            <a:extLst>
              <a:ext uri="{FF2B5EF4-FFF2-40B4-BE49-F238E27FC236}">
                <a16:creationId xmlns:a16="http://schemas.microsoft.com/office/drawing/2014/main" id="{49227E69-6AD1-4F84-B933-DF6B400B0BB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4" r="-1" b="-1"/>
          <a:stretch/>
        </p:blipFill>
        <p:spPr bwMode="auto">
          <a:xfrm>
            <a:off x="2522356"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FFE0C28-24B5-466A-9F0F-8F68A7733B9F}"/>
              </a:ext>
            </a:extLst>
          </p:cNvPr>
          <p:cNvSpPr>
            <a:spLocks noGrp="1"/>
          </p:cNvSpPr>
          <p:nvPr>
            <p:ph type="title"/>
          </p:nvPr>
        </p:nvSpPr>
        <p:spPr>
          <a:xfrm>
            <a:off x="838200" y="365125"/>
            <a:ext cx="3822189" cy="1899912"/>
          </a:xfrm>
        </p:spPr>
        <p:txBody>
          <a:bodyPr vert="horz" lIns="91440" tIns="45720" rIns="91440" bIns="45720" rtlCol="0">
            <a:normAutofit/>
          </a:bodyPr>
          <a:lstStyle/>
          <a:p>
            <a:r>
              <a:rPr lang="en-US" sz="3600" dirty="0">
                <a:latin typeface="Times New Roman"/>
                <a:cs typeface="Times New Roman"/>
              </a:rPr>
              <a:t>Rybelsus </a:t>
            </a:r>
            <a:br>
              <a:rPr lang="en-US" sz="3600" dirty="0">
                <a:latin typeface="Times New Roman"/>
              </a:rPr>
            </a:br>
            <a:r>
              <a:rPr lang="en-US" sz="3600" dirty="0">
                <a:latin typeface="Times New Roman"/>
                <a:cs typeface="Times New Roman"/>
              </a:rPr>
              <a:t>by Kayla Crowe</a:t>
            </a:r>
            <a:br>
              <a:rPr lang="en-US" sz="3600" dirty="0">
                <a:latin typeface="Times New Roman"/>
              </a:rPr>
            </a:br>
            <a:r>
              <a:rPr lang="en-US" sz="3600" dirty="0">
                <a:latin typeface="Times New Roman"/>
                <a:cs typeface="Times New Roman"/>
              </a:rPr>
              <a:t>hour: 7</a:t>
            </a:r>
            <a:r>
              <a:rPr lang="en-US" sz="3600" baseline="30000" dirty="0">
                <a:latin typeface="Times New Roman"/>
                <a:cs typeface="Times New Roman"/>
              </a:rPr>
              <a:t>th</a:t>
            </a:r>
            <a:r>
              <a:rPr lang="en-US" sz="3600" dirty="0">
                <a:latin typeface="Times New Roman"/>
                <a:cs typeface="Times New Roman"/>
              </a:rPr>
              <a:t> </a:t>
            </a:r>
            <a:r>
              <a:rPr lang="en-US" sz="3600" b="1" dirty="0"/>
              <a:t> </a:t>
            </a:r>
          </a:p>
        </p:txBody>
      </p:sp>
    </p:spTree>
    <p:extLst>
      <p:ext uri="{BB962C8B-B14F-4D97-AF65-F5344CB8AC3E}">
        <p14:creationId xmlns:p14="http://schemas.microsoft.com/office/powerpoint/2010/main" val="3145642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F854C6-CE38-4AF1-DDC8-86016713D846}"/>
              </a:ext>
            </a:extLst>
          </p:cNvPr>
          <p:cNvSpPr>
            <a:spLocks noGrp="1"/>
          </p:cNvSpPr>
          <p:nvPr>
            <p:ph type="title"/>
          </p:nvPr>
        </p:nvSpPr>
        <p:spPr>
          <a:xfrm>
            <a:off x="838200" y="365125"/>
            <a:ext cx="10515600" cy="1325563"/>
          </a:xfrm>
        </p:spPr>
        <p:txBody>
          <a:bodyPr>
            <a:normAutofit/>
          </a:bodyPr>
          <a:lstStyle/>
          <a:p>
            <a:r>
              <a:rPr lang="en-US" sz="4600">
                <a:solidFill>
                  <a:srgbClr val="FFFFFF"/>
                </a:solidFill>
                <a:cs typeface="Calibri Light"/>
              </a:rPr>
              <a:t>Sources </a:t>
            </a:r>
            <a:endParaRPr lang="en-US" sz="4600">
              <a:solidFill>
                <a:srgbClr val="FFFFFF"/>
              </a:solidFill>
            </a:endParaRPr>
          </a:p>
        </p:txBody>
      </p:sp>
      <p:sp>
        <p:nvSpPr>
          <p:cNvPr id="3" name="Content Placeholder 2">
            <a:extLst>
              <a:ext uri="{FF2B5EF4-FFF2-40B4-BE49-F238E27FC236}">
                <a16:creationId xmlns:a16="http://schemas.microsoft.com/office/drawing/2014/main" id="{1562F901-4904-DCFB-7C29-D1A5406AC192}"/>
              </a:ext>
            </a:extLst>
          </p:cNvPr>
          <p:cNvSpPr>
            <a:spLocks noGrp="1"/>
          </p:cNvSpPr>
          <p:nvPr>
            <p:ph idx="1"/>
          </p:nvPr>
        </p:nvSpPr>
        <p:spPr>
          <a:xfrm>
            <a:off x="838200" y="2438400"/>
            <a:ext cx="10515600" cy="3738562"/>
          </a:xfrm>
        </p:spPr>
        <p:txBody>
          <a:bodyPr vert="horz" lIns="91440" tIns="45720" rIns="91440" bIns="45720" rtlCol="0" anchor="t">
            <a:normAutofit/>
          </a:bodyPr>
          <a:lstStyle/>
          <a:p>
            <a:r>
              <a:rPr lang="en-US" sz="2600" dirty="0">
                <a:ea typeface="+mn-lt"/>
                <a:cs typeface="+mn-lt"/>
                <a:hlinkClick r:id="rId2"/>
              </a:rPr>
              <a:t>www.rxlist.com</a:t>
            </a:r>
            <a:endParaRPr lang="en-US" sz="2600" dirty="0">
              <a:ea typeface="+mn-lt"/>
              <a:cs typeface="+mn-lt"/>
            </a:endParaRPr>
          </a:p>
          <a:p>
            <a:r>
              <a:rPr lang="en-US" sz="2600" dirty="0">
                <a:ea typeface="+mn-lt"/>
                <a:cs typeface="+mn-lt"/>
                <a:hlinkClick r:id="rId3"/>
              </a:rPr>
              <a:t>www.pharmaceutical-technology.com</a:t>
            </a:r>
            <a:endParaRPr lang="en-US" sz="2600" dirty="0">
              <a:ea typeface="+mn-lt"/>
              <a:cs typeface="+mn-lt"/>
            </a:endParaRPr>
          </a:p>
          <a:p>
            <a:r>
              <a:rPr lang="en-US" sz="2600" dirty="0">
                <a:ea typeface="+mn-lt"/>
                <a:cs typeface="+mn-lt"/>
                <a:hlinkClick r:id="rId4"/>
              </a:rPr>
              <a:t>www.drugs.com</a:t>
            </a:r>
            <a:endParaRPr lang="en-US" sz="2600" dirty="0">
              <a:ea typeface="+mn-lt"/>
              <a:cs typeface="+mn-lt"/>
            </a:endParaRPr>
          </a:p>
          <a:p>
            <a:r>
              <a:rPr lang="en-US" sz="2600" dirty="0">
                <a:ea typeface="+mn-lt"/>
                <a:cs typeface="+mn-lt"/>
                <a:hlinkClick r:id="rId5"/>
              </a:rPr>
              <a:t>www.rybelsus.com</a:t>
            </a:r>
            <a:endParaRPr lang="en-US" sz="2600" dirty="0">
              <a:ea typeface="+mn-lt"/>
              <a:cs typeface="+mn-lt"/>
            </a:endParaRPr>
          </a:p>
          <a:p>
            <a:r>
              <a:rPr lang="en-US" sz="2600" dirty="0">
                <a:ea typeface="+mn-lt"/>
                <a:cs typeface="+mn-lt"/>
                <a:hlinkClick r:id="rId6"/>
              </a:rPr>
              <a:t>www.medicalnewstoday.com</a:t>
            </a:r>
            <a:r>
              <a:rPr lang="en-US" sz="2600" dirty="0">
                <a:ea typeface="+mn-lt"/>
                <a:cs typeface="+mn-lt"/>
              </a:rPr>
              <a:t> </a:t>
            </a:r>
          </a:p>
          <a:p>
            <a:endParaRPr lang="en-US" sz="2600" dirty="0">
              <a:cs typeface="Calibri"/>
            </a:endParaRPr>
          </a:p>
        </p:txBody>
      </p:sp>
    </p:spTree>
    <p:extLst>
      <p:ext uri="{BB962C8B-B14F-4D97-AF65-F5344CB8AC3E}">
        <p14:creationId xmlns:p14="http://schemas.microsoft.com/office/powerpoint/2010/main" val="3139534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2">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07A327-5416-427E-8A6D-206C5BC97211}"/>
              </a:ext>
            </a:extLst>
          </p:cNvPr>
          <p:cNvSpPr>
            <a:spLocks noGrp="1"/>
          </p:cNvSpPr>
          <p:nvPr>
            <p:ph type="title"/>
          </p:nvPr>
        </p:nvSpPr>
        <p:spPr>
          <a:xfrm>
            <a:off x="838200" y="588168"/>
            <a:ext cx="10515600" cy="1325563"/>
          </a:xfrm>
        </p:spPr>
        <p:txBody>
          <a:bodyPr vert="horz" lIns="91440" tIns="45720" rIns="91440" bIns="45720" rtlCol="0" anchor="ctr">
            <a:normAutofit/>
          </a:bodyPr>
          <a:lstStyle/>
          <a:p>
            <a:pPr algn="ctr"/>
            <a:r>
              <a:rPr lang="en-US" sz="4600" kern="1200">
                <a:solidFill>
                  <a:srgbClr val="FFFFFF"/>
                </a:solidFill>
                <a:latin typeface="+mj-lt"/>
                <a:ea typeface="+mj-ea"/>
                <a:cs typeface="+mj-cs"/>
              </a:rPr>
              <a:t>History of the drug </a:t>
            </a:r>
          </a:p>
        </p:txBody>
      </p:sp>
      <p:sp>
        <p:nvSpPr>
          <p:cNvPr id="4" name="Text Placeholder 3">
            <a:extLst>
              <a:ext uri="{FF2B5EF4-FFF2-40B4-BE49-F238E27FC236}">
                <a16:creationId xmlns:a16="http://schemas.microsoft.com/office/drawing/2014/main" id="{D7E176B2-12B3-4344-A6E7-CDF26131E111}"/>
              </a:ext>
            </a:extLst>
          </p:cNvPr>
          <p:cNvSpPr>
            <a:spLocks noGrp="1"/>
          </p:cNvSpPr>
          <p:nvPr>
            <p:ph type="body" sz="half" idx="2"/>
          </p:nvPr>
        </p:nvSpPr>
        <p:spPr>
          <a:xfrm>
            <a:off x="838200" y="2391568"/>
            <a:ext cx="10515600" cy="3785394"/>
          </a:xfrm>
        </p:spPr>
        <p:txBody>
          <a:bodyPr vert="horz" lIns="91440" tIns="45720" rIns="91440" bIns="45720" rtlCol="0" anchor="ctr">
            <a:normAutofit/>
          </a:bodyPr>
          <a:lstStyle/>
          <a:p>
            <a:pPr marL="342900" indent="-342900">
              <a:buFont typeface="Arial" panose="020B0604020202020204" pitchFamily="34" charset="0"/>
              <a:buChar char="•"/>
            </a:pPr>
            <a:r>
              <a:rPr lang="en-US" sz="2400" dirty="0"/>
              <a:t>After several years of trial and error, Novo Nordisk became the first company to bring an oral GLP-1 receptor agonist to market. The diabetes drug is called Rybelsus.</a:t>
            </a:r>
          </a:p>
          <a:p>
            <a:pPr marL="342900" indent="-342900">
              <a:buFont typeface="Arial" panose="020B0604020202020204" pitchFamily="34" charset="0"/>
              <a:buChar char="•"/>
            </a:pPr>
            <a:r>
              <a:rPr lang="en-US" sz="2400" dirty="0"/>
              <a:t>Rybelsus was approved in the US in September 2019 </a:t>
            </a:r>
          </a:p>
        </p:txBody>
      </p:sp>
    </p:spTree>
    <p:extLst>
      <p:ext uri="{BB962C8B-B14F-4D97-AF65-F5344CB8AC3E}">
        <p14:creationId xmlns:p14="http://schemas.microsoft.com/office/powerpoint/2010/main" val="1291901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68C80D-00E1-468F-9DFF-7793E92CFE71}"/>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600" kern="1200">
                <a:solidFill>
                  <a:srgbClr val="FFFFFF"/>
                </a:solidFill>
                <a:latin typeface="+mj-lt"/>
                <a:ea typeface="+mj-ea"/>
                <a:cs typeface="+mj-cs"/>
              </a:rPr>
              <a:t>Mechanism of </a:t>
            </a:r>
            <a:r>
              <a:rPr lang="en-US" sz="4600">
                <a:solidFill>
                  <a:srgbClr val="FFFFFF"/>
                </a:solidFill>
              </a:rPr>
              <a:t>T</a:t>
            </a:r>
            <a:r>
              <a:rPr lang="en-US" sz="4600" kern="1200">
                <a:solidFill>
                  <a:srgbClr val="FFFFFF"/>
                </a:solidFill>
                <a:latin typeface="+mj-lt"/>
                <a:ea typeface="+mj-ea"/>
                <a:cs typeface="+mj-cs"/>
              </a:rPr>
              <a:t>herapeutic </a:t>
            </a:r>
            <a:r>
              <a:rPr lang="en-US" sz="4600">
                <a:solidFill>
                  <a:srgbClr val="FFFFFF"/>
                </a:solidFill>
              </a:rPr>
              <a:t>A</a:t>
            </a:r>
            <a:r>
              <a:rPr lang="en-US" sz="4600" kern="1200">
                <a:solidFill>
                  <a:srgbClr val="FFFFFF"/>
                </a:solidFill>
                <a:latin typeface="+mj-lt"/>
                <a:ea typeface="+mj-ea"/>
                <a:cs typeface="+mj-cs"/>
              </a:rPr>
              <a:t>ction </a:t>
            </a:r>
          </a:p>
        </p:txBody>
      </p:sp>
      <p:sp>
        <p:nvSpPr>
          <p:cNvPr id="4" name="Text Placeholder 3">
            <a:extLst>
              <a:ext uri="{FF2B5EF4-FFF2-40B4-BE49-F238E27FC236}">
                <a16:creationId xmlns:a16="http://schemas.microsoft.com/office/drawing/2014/main" id="{F90FABD4-E0C2-4116-9EA3-090EF477ACEC}"/>
              </a:ext>
            </a:extLst>
          </p:cNvPr>
          <p:cNvSpPr>
            <a:spLocks noGrp="1"/>
          </p:cNvSpPr>
          <p:nvPr>
            <p:ph type="body" sz="half" idx="2"/>
          </p:nvPr>
        </p:nvSpPr>
        <p:spPr>
          <a:xfrm>
            <a:off x="838200" y="2438400"/>
            <a:ext cx="10515600" cy="3738562"/>
          </a:xfrm>
        </p:spPr>
        <p:txBody>
          <a:bodyPr vert="horz" lIns="91440" tIns="45720" rIns="91440" bIns="45720" rtlCol="0">
            <a:normAutofit/>
          </a:bodyPr>
          <a:lstStyle/>
          <a:p>
            <a:pPr algn="l"/>
            <a:r>
              <a:rPr lang="en-US" sz="2000" i="0" dirty="0">
                <a:solidFill>
                  <a:srgbClr val="242424"/>
                </a:solidFill>
                <a:effectLst/>
                <a:latin typeface="-apple-system"/>
              </a:rPr>
              <a:t>Rybelsus is used with diet and exercise to improve blood sugar control in adults with type 2 diabetes mellitus. Rybelsus is usually given after other diabetes medicines have been tried without success. Rybelsus is not for treating type 1 diabetes. It is used to manage blood glucose in conjunction with exercise and healthy diabetic meals. </a:t>
            </a:r>
          </a:p>
          <a:p>
            <a:pPr algn="l"/>
            <a:r>
              <a:rPr lang="en-US" sz="2000" b="0" dirty="0">
                <a:solidFill>
                  <a:srgbClr val="242424"/>
                </a:solidFill>
                <a:latin typeface="-apple-system"/>
              </a:rPr>
              <a:t>Rybelsus also helps reduce the risk of heart di</a:t>
            </a:r>
            <a:r>
              <a:rPr lang="en-US" sz="2000" dirty="0">
                <a:solidFill>
                  <a:srgbClr val="242424"/>
                </a:solidFill>
                <a:latin typeface="-apple-system"/>
              </a:rPr>
              <a:t>sease and the risk factors for heart disease. </a:t>
            </a:r>
          </a:p>
          <a:p>
            <a:pPr algn="l"/>
            <a:r>
              <a:rPr lang="en-US" sz="2000" b="0" i="0" dirty="0">
                <a:solidFill>
                  <a:srgbClr val="242424"/>
                </a:solidFill>
                <a:effectLst/>
                <a:latin typeface="-apple-system"/>
              </a:rPr>
              <a:t>Rybelsus reduced the risk of heart</a:t>
            </a:r>
            <a:r>
              <a:rPr lang="en-US" sz="2000" dirty="0">
                <a:solidFill>
                  <a:srgbClr val="242424"/>
                </a:solidFill>
                <a:latin typeface="-apple-system"/>
              </a:rPr>
              <a:t>- related deaths by 51% but did not have a meaningful difference on the risk of heart attack or stroke. </a:t>
            </a:r>
            <a:endParaRPr lang="en-US" sz="3200" b="0" i="0" dirty="0">
              <a:solidFill>
                <a:srgbClr val="242424"/>
              </a:solidFill>
              <a:effectLst/>
              <a:latin typeface="-apple-system"/>
            </a:endParaRPr>
          </a:p>
        </p:txBody>
      </p:sp>
    </p:spTree>
    <p:extLst>
      <p:ext uri="{BB962C8B-B14F-4D97-AF65-F5344CB8AC3E}">
        <p14:creationId xmlns:p14="http://schemas.microsoft.com/office/powerpoint/2010/main" val="1169811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DC58A0-1DE6-4F2B-AE3F-F55A6E98F8A1}"/>
              </a:ext>
            </a:extLst>
          </p:cNvPr>
          <p:cNvSpPr>
            <a:spLocks noGrp="1"/>
          </p:cNvSpPr>
          <p:nvPr>
            <p:ph idx="1"/>
          </p:nvPr>
        </p:nvSpPr>
        <p:spPr>
          <a:xfrm>
            <a:off x="2744682" y="6054883"/>
            <a:ext cx="5594755" cy="2623844"/>
          </a:xfrm>
        </p:spPr>
        <p:txBody>
          <a:bodyPr/>
          <a:lstStyle/>
          <a:p>
            <a:endParaRPr lang="en-US" dirty="0"/>
          </a:p>
          <a:p>
            <a:endParaRPr lang="en-US" dirty="0"/>
          </a:p>
          <a:p>
            <a:endParaRPr lang="en-US" dirty="0"/>
          </a:p>
          <a:p>
            <a:endParaRPr lang="en-US" dirty="0"/>
          </a:p>
          <a:p>
            <a:endParaRPr lang="en-US" dirty="0"/>
          </a:p>
        </p:txBody>
      </p:sp>
      <p:sp>
        <p:nvSpPr>
          <p:cNvPr id="4" name="Rectangle 1">
            <a:extLst>
              <a:ext uri="{FF2B5EF4-FFF2-40B4-BE49-F238E27FC236}">
                <a16:creationId xmlns:a16="http://schemas.microsoft.com/office/drawing/2014/main" id="{872E6622-2870-4D9E-B827-C305EDB69E0F}"/>
              </a:ext>
            </a:extLst>
          </p:cNvPr>
          <p:cNvSpPr>
            <a:spLocks noChangeArrowheads="1"/>
          </p:cNvSpPr>
          <p:nvPr/>
        </p:nvSpPr>
        <p:spPr bwMode="auto">
          <a:xfrm>
            <a:off x="1906482" y="4197770"/>
            <a:ext cx="6486672"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endParaRPr>
          </a:p>
        </p:txBody>
      </p:sp>
      <p:pic>
        <p:nvPicPr>
          <p:cNvPr id="4098" name="Picture 2">
            <a:hlinkClick r:id="rId2"/>
            <a:extLst>
              <a:ext uri="{FF2B5EF4-FFF2-40B4-BE49-F238E27FC236}">
                <a16:creationId xmlns:a16="http://schemas.microsoft.com/office/drawing/2014/main" id="{117769F5-FE3D-4809-9C92-578300751D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438" y="323557"/>
            <a:ext cx="11029070" cy="6302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0954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FC26D9FF-F92C-4325-A3D4-12CC710A0DBC}"/>
              </a:ext>
            </a:extLst>
          </p:cNvPr>
          <p:cNvSpPr>
            <a:spLocks noGrp="1"/>
          </p:cNvSpPr>
          <p:nvPr>
            <p:ph type="title"/>
          </p:nvPr>
        </p:nvSpPr>
        <p:spPr>
          <a:xfrm>
            <a:off x="838200" y="365125"/>
            <a:ext cx="10515600" cy="1325563"/>
          </a:xfrm>
        </p:spPr>
        <p:txBody>
          <a:bodyPr>
            <a:normAutofit/>
          </a:bodyPr>
          <a:lstStyle/>
          <a:p>
            <a:r>
              <a:rPr lang="en-US" sz="4600">
                <a:solidFill>
                  <a:srgbClr val="FFFFFF"/>
                </a:solidFill>
              </a:rPr>
              <a:t>Side effects </a:t>
            </a:r>
          </a:p>
        </p:txBody>
      </p:sp>
      <p:sp>
        <p:nvSpPr>
          <p:cNvPr id="5" name="Content Placeholder 4">
            <a:extLst>
              <a:ext uri="{FF2B5EF4-FFF2-40B4-BE49-F238E27FC236}">
                <a16:creationId xmlns:a16="http://schemas.microsoft.com/office/drawing/2014/main" id="{37AAF5BC-8226-4ECA-8E06-194A1534930C}"/>
              </a:ext>
            </a:extLst>
          </p:cNvPr>
          <p:cNvSpPr>
            <a:spLocks noGrp="1"/>
          </p:cNvSpPr>
          <p:nvPr>
            <p:ph idx="1"/>
          </p:nvPr>
        </p:nvSpPr>
        <p:spPr>
          <a:xfrm>
            <a:off x="838200" y="2438400"/>
            <a:ext cx="10515600" cy="3738562"/>
          </a:xfrm>
        </p:spPr>
        <p:txBody>
          <a:bodyPr>
            <a:normAutofit lnSpcReduction="10000"/>
          </a:bodyPr>
          <a:lstStyle/>
          <a:p>
            <a:r>
              <a:rPr lang="en-US" sz="2600"/>
              <a:t>Common side affects are … </a:t>
            </a:r>
          </a:p>
          <a:p>
            <a:r>
              <a:rPr lang="en-US" sz="2600"/>
              <a:t>-diarrhea</a:t>
            </a:r>
          </a:p>
          <a:p>
            <a:r>
              <a:rPr lang="en-US" sz="2600"/>
              <a:t>-nausea </a:t>
            </a:r>
          </a:p>
          <a:p>
            <a:r>
              <a:rPr lang="en-US" sz="2600"/>
              <a:t>-constipation</a:t>
            </a:r>
          </a:p>
          <a:p>
            <a:r>
              <a:rPr lang="en-US" sz="2600"/>
              <a:t>-vomiting </a:t>
            </a:r>
          </a:p>
          <a:p>
            <a:r>
              <a:rPr lang="en-US" sz="2600"/>
              <a:t>-acute abdominal pain </a:t>
            </a:r>
          </a:p>
          <a:p>
            <a:r>
              <a:rPr lang="en-US" sz="2600"/>
              <a:t>-appetite changes </a:t>
            </a:r>
          </a:p>
          <a:p>
            <a:r>
              <a:rPr lang="en-US" sz="2600"/>
              <a:t>-</a:t>
            </a:r>
            <a:r>
              <a:rPr lang="en-US" sz="2600" err="1"/>
              <a:t>etc</a:t>
            </a:r>
            <a:r>
              <a:rPr lang="en-US" sz="2600"/>
              <a:t>…</a:t>
            </a:r>
          </a:p>
        </p:txBody>
      </p:sp>
    </p:spTree>
    <p:extLst>
      <p:ext uri="{BB962C8B-B14F-4D97-AF65-F5344CB8AC3E}">
        <p14:creationId xmlns:p14="http://schemas.microsoft.com/office/powerpoint/2010/main" val="2419062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5CCEF4-4B73-44B3-BE1E-AB45E9760949}"/>
              </a:ext>
            </a:extLst>
          </p:cNvPr>
          <p:cNvSpPr>
            <a:spLocks noGrp="1"/>
          </p:cNvSpPr>
          <p:nvPr>
            <p:ph type="title"/>
          </p:nvPr>
        </p:nvSpPr>
        <p:spPr>
          <a:xfrm>
            <a:off x="838200" y="365125"/>
            <a:ext cx="10515600" cy="1325563"/>
          </a:xfrm>
        </p:spPr>
        <p:txBody>
          <a:bodyPr>
            <a:normAutofit/>
          </a:bodyPr>
          <a:lstStyle/>
          <a:p>
            <a:r>
              <a:rPr lang="en-US" sz="4600" dirty="0">
                <a:solidFill>
                  <a:srgbClr val="FFFFFF"/>
                </a:solidFill>
              </a:rPr>
              <a:t>Rybelsus dosage </a:t>
            </a:r>
          </a:p>
        </p:txBody>
      </p:sp>
      <p:sp>
        <p:nvSpPr>
          <p:cNvPr id="3" name="Content Placeholder 2">
            <a:extLst>
              <a:ext uri="{FF2B5EF4-FFF2-40B4-BE49-F238E27FC236}">
                <a16:creationId xmlns:a16="http://schemas.microsoft.com/office/drawing/2014/main" id="{B7ED783F-F47F-41ED-BB6B-970CF632B406}"/>
              </a:ext>
            </a:extLst>
          </p:cNvPr>
          <p:cNvSpPr>
            <a:spLocks noGrp="1"/>
          </p:cNvSpPr>
          <p:nvPr>
            <p:ph idx="1"/>
          </p:nvPr>
        </p:nvSpPr>
        <p:spPr>
          <a:xfrm>
            <a:off x="838200" y="2438400"/>
            <a:ext cx="10515600" cy="3738562"/>
          </a:xfrm>
        </p:spPr>
        <p:txBody>
          <a:bodyPr>
            <a:normAutofit/>
          </a:bodyPr>
          <a:lstStyle/>
          <a:p>
            <a:pPr marL="0" indent="0" algn="l">
              <a:buNone/>
            </a:pPr>
            <a:r>
              <a:rPr lang="en-US" sz="1600" b="1" dirty="0">
                <a:solidFill>
                  <a:srgbClr val="231F20"/>
                </a:solidFill>
                <a:latin typeface="Proxima Nova"/>
              </a:rPr>
              <a:t>  </a:t>
            </a:r>
            <a:r>
              <a:rPr lang="en-US" sz="1600" b="0" i="0" dirty="0">
                <a:solidFill>
                  <a:srgbClr val="231F20"/>
                </a:solidFill>
                <a:effectLst/>
                <a:latin typeface="Proxima Nova"/>
              </a:rPr>
              <a:t>The Rybelsus dosage your doctor prescribes will depend on several factors. These include:</a:t>
            </a:r>
          </a:p>
          <a:p>
            <a:pPr algn="l">
              <a:buFont typeface="Arial" panose="020B0604020202020204" pitchFamily="34" charset="0"/>
              <a:buChar char="•"/>
            </a:pPr>
            <a:r>
              <a:rPr lang="en-US" sz="1600" b="0" i="0" dirty="0">
                <a:solidFill>
                  <a:srgbClr val="231F20"/>
                </a:solidFill>
                <a:effectLst/>
                <a:latin typeface="Proxima Nova"/>
              </a:rPr>
              <a:t>the severity of the condition you’re using Rybelsus to treat</a:t>
            </a:r>
          </a:p>
          <a:p>
            <a:pPr algn="l">
              <a:buFont typeface="Arial" panose="020B0604020202020204" pitchFamily="34" charset="0"/>
              <a:buChar char="•"/>
            </a:pPr>
            <a:r>
              <a:rPr lang="en-US" sz="1600" b="0" i="0" dirty="0">
                <a:solidFill>
                  <a:srgbClr val="231F20"/>
                </a:solidFill>
                <a:effectLst/>
                <a:latin typeface="Proxima Nova"/>
              </a:rPr>
              <a:t>other medical conditions you may have</a:t>
            </a:r>
          </a:p>
          <a:p>
            <a:pPr algn="l"/>
            <a:r>
              <a:rPr lang="en-US" sz="1600" b="0" i="0" dirty="0">
                <a:solidFill>
                  <a:srgbClr val="231F20"/>
                </a:solidFill>
                <a:effectLst/>
                <a:latin typeface="Proxima Nova"/>
              </a:rPr>
              <a:t>Typically, your doctor will start you on a low dosage. Then they’ll adjust it over time to reach the amount that’s right for you. Your doctor will ultimately prescribe the smallest dosage that provides the desired effect.</a:t>
            </a:r>
          </a:p>
          <a:p>
            <a:pPr algn="l"/>
            <a:r>
              <a:rPr lang="en-US" sz="1600" i="0" dirty="0">
                <a:solidFill>
                  <a:srgbClr val="231F20"/>
                </a:solidFill>
                <a:effectLst/>
                <a:latin typeface="Proxima Nova"/>
              </a:rPr>
              <a:t>The following information describes dosages that are commonly used or recommended. However, be sure to take the dosage your doctor prescribes for you. Your doctor will determine the best dosage to fit your needs.</a:t>
            </a:r>
          </a:p>
          <a:p>
            <a:r>
              <a:rPr lang="en-US" sz="1600" b="0" i="0" dirty="0">
                <a:solidFill>
                  <a:srgbClr val="231F20"/>
                </a:solidFill>
                <a:effectLst/>
                <a:latin typeface="Proxima Nova"/>
              </a:rPr>
              <a:t>Rybelsus comes as a tablet that you swallow. It’s available in the following strengths: 3 mg, 7 mg, and 14 mg.</a:t>
            </a:r>
            <a:endParaRPr lang="en-US" sz="2600" dirty="0"/>
          </a:p>
        </p:txBody>
      </p:sp>
    </p:spTree>
    <p:extLst>
      <p:ext uri="{BB962C8B-B14F-4D97-AF65-F5344CB8AC3E}">
        <p14:creationId xmlns:p14="http://schemas.microsoft.com/office/powerpoint/2010/main" val="3145230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0FC0E6-596A-4391-BEBB-44A13115655A}"/>
              </a:ext>
            </a:extLst>
          </p:cNvPr>
          <p:cNvSpPr>
            <a:spLocks noGrp="1"/>
          </p:cNvSpPr>
          <p:nvPr>
            <p:ph type="title"/>
          </p:nvPr>
        </p:nvSpPr>
        <p:spPr>
          <a:xfrm>
            <a:off x="838200" y="365125"/>
            <a:ext cx="10515600" cy="1325563"/>
          </a:xfrm>
        </p:spPr>
        <p:txBody>
          <a:bodyPr>
            <a:normAutofit/>
          </a:bodyPr>
          <a:lstStyle/>
          <a:p>
            <a:r>
              <a:rPr lang="en-US" sz="4600">
                <a:solidFill>
                  <a:srgbClr val="FFFFFF"/>
                </a:solidFill>
              </a:rPr>
              <a:t>Cost and sales </a:t>
            </a:r>
          </a:p>
        </p:txBody>
      </p:sp>
      <p:sp>
        <p:nvSpPr>
          <p:cNvPr id="13" name="Content Placeholder 12">
            <a:extLst>
              <a:ext uri="{FF2B5EF4-FFF2-40B4-BE49-F238E27FC236}">
                <a16:creationId xmlns:a16="http://schemas.microsoft.com/office/drawing/2014/main" id="{B2B7F6DD-EC54-4ACF-9B4E-2BF3C68A992E}"/>
              </a:ext>
            </a:extLst>
          </p:cNvPr>
          <p:cNvSpPr>
            <a:spLocks noGrp="1"/>
          </p:cNvSpPr>
          <p:nvPr>
            <p:ph idx="1"/>
          </p:nvPr>
        </p:nvSpPr>
        <p:spPr>
          <a:xfrm>
            <a:off x="838200" y="2438400"/>
            <a:ext cx="10515600" cy="3738562"/>
          </a:xfrm>
        </p:spPr>
        <p:txBody>
          <a:bodyPr>
            <a:normAutofit/>
          </a:bodyPr>
          <a:lstStyle/>
          <a:p>
            <a:pPr algn="l"/>
            <a:r>
              <a:rPr lang="en-US" sz="1600" b="0" i="0" dirty="0">
                <a:solidFill>
                  <a:srgbClr val="231F20"/>
                </a:solidFill>
                <a:effectLst/>
                <a:latin typeface="Proxima Nova"/>
              </a:rPr>
              <a:t>The cost you find on GoodRx.com is what you may pay without insurance. The actual price you’ll pay depends on your insurance plan, your location, and the pharmacy you use.</a:t>
            </a:r>
          </a:p>
          <a:p>
            <a:pPr algn="l"/>
            <a:r>
              <a:rPr lang="en-US" sz="1600" b="0" i="0" dirty="0">
                <a:solidFill>
                  <a:srgbClr val="231F20"/>
                </a:solidFill>
                <a:effectLst/>
                <a:latin typeface="Proxima Nova"/>
              </a:rPr>
              <a:t>Your insurance plan may require you to get prior authorization before approving coverage for Rybelsus. This means that your doctor and insurance company will need to communicate about your prescription before the insurance company will cover the drug. The insurance company will review the request and let you and your doctor know if your plan will cover Rybelsus.</a:t>
            </a:r>
          </a:p>
          <a:p>
            <a:pPr algn="l"/>
            <a:r>
              <a:rPr lang="en-US" sz="1600" b="0" i="0" dirty="0">
                <a:solidFill>
                  <a:srgbClr val="231F20"/>
                </a:solidFill>
                <a:effectLst/>
                <a:latin typeface="Proxima Nova"/>
              </a:rPr>
              <a:t>If you’re not sure if you’ll need to get prior authorization for Rybelsus, contact your insurance company.</a:t>
            </a:r>
          </a:p>
          <a:p>
            <a:r>
              <a:rPr lang="en-US" sz="1600" b="0" i="0" dirty="0">
                <a:solidFill>
                  <a:srgbClr val="444444"/>
                </a:solidFill>
                <a:effectLst/>
                <a:latin typeface="Roboto" panose="02000000000000000000" pitchFamily="2" charset="0"/>
              </a:rPr>
              <a:t>Novo Nordisk’s launch of</a:t>
            </a:r>
            <a:r>
              <a:rPr lang="en-US" sz="1600" b="1" i="0" dirty="0">
                <a:solidFill>
                  <a:srgbClr val="444444"/>
                </a:solidFill>
                <a:effectLst/>
                <a:latin typeface="Roboto" panose="02000000000000000000" pitchFamily="2" charset="0"/>
              </a:rPr>
              <a:t> Rybelsus</a:t>
            </a:r>
            <a:r>
              <a:rPr lang="en-US" sz="1600" b="0" i="0" dirty="0">
                <a:solidFill>
                  <a:srgbClr val="444444"/>
                </a:solidFill>
                <a:effectLst/>
                <a:latin typeface="Roboto" panose="02000000000000000000" pitchFamily="2" charset="0"/>
              </a:rPr>
              <a:t> (</a:t>
            </a:r>
            <a:r>
              <a:rPr lang="en-US" sz="1600" b="0" i="0" dirty="0" err="1">
                <a:solidFill>
                  <a:srgbClr val="444444"/>
                </a:solidFill>
                <a:effectLst/>
                <a:latin typeface="Roboto" panose="02000000000000000000" pitchFamily="2" charset="0"/>
              </a:rPr>
              <a:t>semaglutide</a:t>
            </a:r>
            <a:r>
              <a:rPr lang="en-US" sz="1600" b="0" i="0" dirty="0">
                <a:solidFill>
                  <a:srgbClr val="444444"/>
                </a:solidFill>
                <a:effectLst/>
                <a:latin typeface="Roboto" panose="02000000000000000000" pitchFamily="2" charset="0"/>
              </a:rPr>
              <a:t>) in Q4 2019 has defied full-year</a:t>
            </a:r>
            <a:r>
              <a:rPr lang="en-US" sz="1600" b="1" i="0" dirty="0">
                <a:solidFill>
                  <a:srgbClr val="444444"/>
                </a:solidFill>
                <a:effectLst/>
                <a:latin typeface="Roboto" panose="02000000000000000000" pitchFamily="2" charset="0"/>
              </a:rPr>
              <a:t> sales</a:t>
            </a:r>
            <a:r>
              <a:rPr lang="en-US" sz="1600" b="0" i="0" dirty="0">
                <a:solidFill>
                  <a:srgbClr val="444444"/>
                </a:solidFill>
                <a:effectLst/>
                <a:latin typeface="Roboto" panose="02000000000000000000" pitchFamily="2" charset="0"/>
              </a:rPr>
              <a:t> expectations in 2020, a year defined by the Covid-19 global pandemic. Full-year 2020 global</a:t>
            </a:r>
            <a:r>
              <a:rPr lang="en-US" sz="1600" b="1" i="0" dirty="0">
                <a:solidFill>
                  <a:srgbClr val="444444"/>
                </a:solidFill>
                <a:effectLst/>
                <a:latin typeface="Roboto" panose="02000000000000000000" pitchFamily="2" charset="0"/>
              </a:rPr>
              <a:t> sales</a:t>
            </a:r>
            <a:r>
              <a:rPr lang="en-US" sz="1600" b="0" i="0" dirty="0">
                <a:solidFill>
                  <a:srgbClr val="444444"/>
                </a:solidFill>
                <a:effectLst/>
                <a:latin typeface="Roboto" panose="02000000000000000000" pitchFamily="2" charset="0"/>
              </a:rPr>
              <a:t> for</a:t>
            </a:r>
            <a:r>
              <a:rPr lang="en-US" sz="1600" b="1" i="0" dirty="0">
                <a:solidFill>
                  <a:srgbClr val="444444"/>
                </a:solidFill>
                <a:effectLst/>
                <a:latin typeface="Roboto" panose="02000000000000000000" pitchFamily="2" charset="0"/>
              </a:rPr>
              <a:t> Rybelsus</a:t>
            </a:r>
            <a:r>
              <a:rPr lang="en-US" sz="1600" b="0" i="0" dirty="0">
                <a:solidFill>
                  <a:srgbClr val="444444"/>
                </a:solidFill>
                <a:effectLst/>
                <a:latin typeface="Roboto" panose="02000000000000000000" pitchFamily="2" charset="0"/>
              </a:rPr>
              <a:t> were DKK1.873gn ($305M), which exceeded many forecast estimates that took the Covid-19 pandemic into consideration.</a:t>
            </a:r>
            <a:endParaRPr lang="en-US" sz="2600" dirty="0"/>
          </a:p>
        </p:txBody>
      </p:sp>
    </p:spTree>
    <p:extLst>
      <p:ext uri="{BB962C8B-B14F-4D97-AF65-F5344CB8AC3E}">
        <p14:creationId xmlns:p14="http://schemas.microsoft.com/office/powerpoint/2010/main" val="1761063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4D28E87-62D2-4602-B72F-5F74AA236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1915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D473AA-20D4-5DA9-02ED-8C58EC8CCDA7}"/>
              </a:ext>
            </a:extLst>
          </p:cNvPr>
          <p:cNvSpPr>
            <a:spLocks noGrp="1"/>
          </p:cNvSpPr>
          <p:nvPr>
            <p:ph type="title"/>
          </p:nvPr>
        </p:nvSpPr>
        <p:spPr>
          <a:xfrm>
            <a:off x="838199" y="291090"/>
            <a:ext cx="10515599" cy="932688"/>
          </a:xfrm>
        </p:spPr>
        <p:txBody>
          <a:bodyPr vert="horz" lIns="91440" tIns="45720" rIns="91440" bIns="45720" rtlCol="0" anchor="b">
            <a:normAutofit/>
          </a:bodyPr>
          <a:lstStyle/>
          <a:p>
            <a:pPr algn="ctr"/>
            <a:r>
              <a:rPr lang="en-US" sz="5400" kern="1200">
                <a:solidFill>
                  <a:schemeClr val="bg1"/>
                </a:solidFill>
                <a:latin typeface="+mj-lt"/>
                <a:ea typeface="+mj-ea"/>
                <a:cs typeface="+mj-cs"/>
              </a:rPr>
              <a:t>Chemical structure </a:t>
            </a:r>
          </a:p>
        </p:txBody>
      </p:sp>
      <p:pic>
        <p:nvPicPr>
          <p:cNvPr id="4" name="Picture 4" descr="Chart&#10;&#10;Description automatically generated">
            <a:extLst>
              <a:ext uri="{FF2B5EF4-FFF2-40B4-BE49-F238E27FC236}">
                <a16:creationId xmlns:a16="http://schemas.microsoft.com/office/drawing/2014/main" id="{D5B4929C-49AD-0922-516B-9EE64E1D5109}"/>
              </a:ext>
            </a:extLst>
          </p:cNvPr>
          <p:cNvPicPr>
            <a:picLocks noGrp="1" noChangeAspect="1"/>
          </p:cNvPicPr>
          <p:nvPr>
            <p:ph idx="1"/>
          </p:nvPr>
        </p:nvPicPr>
        <p:blipFill>
          <a:blip r:embed="rId2"/>
          <a:stretch>
            <a:fillRect/>
          </a:stretch>
        </p:blipFill>
        <p:spPr>
          <a:xfrm>
            <a:off x="838200" y="2169486"/>
            <a:ext cx="10515599" cy="4104926"/>
          </a:xfrm>
          <a:prstGeom prst="rect">
            <a:avLst/>
          </a:prstGeom>
        </p:spPr>
      </p:pic>
    </p:spTree>
    <p:extLst>
      <p:ext uri="{BB962C8B-B14F-4D97-AF65-F5344CB8AC3E}">
        <p14:creationId xmlns:p14="http://schemas.microsoft.com/office/powerpoint/2010/main" val="728319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EF26B5-E674-5D36-D1F0-924CA9BA8376}"/>
              </a:ext>
            </a:extLst>
          </p:cNvPr>
          <p:cNvSpPr>
            <a:spLocks noGrp="1"/>
          </p:cNvSpPr>
          <p:nvPr>
            <p:ph type="title"/>
          </p:nvPr>
        </p:nvSpPr>
        <p:spPr>
          <a:xfrm>
            <a:off x="838200" y="365125"/>
            <a:ext cx="10515600" cy="1325563"/>
          </a:xfrm>
        </p:spPr>
        <p:txBody>
          <a:bodyPr>
            <a:normAutofit/>
          </a:bodyPr>
          <a:lstStyle/>
          <a:p>
            <a:r>
              <a:rPr lang="en-US" sz="4800" i="0" dirty="0">
                <a:solidFill>
                  <a:schemeClr val="bg1"/>
                </a:solidFill>
                <a:effectLst/>
              </a:rPr>
              <a:t>Rybelsus and insulin</a:t>
            </a:r>
            <a:endParaRPr lang="en-US" sz="4600" dirty="0">
              <a:solidFill>
                <a:schemeClr val="bg1"/>
              </a:solidFill>
            </a:endParaRPr>
          </a:p>
        </p:txBody>
      </p:sp>
      <p:sp>
        <p:nvSpPr>
          <p:cNvPr id="3" name="Content Placeholder 2">
            <a:extLst>
              <a:ext uri="{FF2B5EF4-FFF2-40B4-BE49-F238E27FC236}">
                <a16:creationId xmlns:a16="http://schemas.microsoft.com/office/drawing/2014/main" id="{B5E803FD-E31D-F5DB-1109-5D2A509C3BEA}"/>
              </a:ext>
            </a:extLst>
          </p:cNvPr>
          <p:cNvSpPr>
            <a:spLocks noGrp="1"/>
          </p:cNvSpPr>
          <p:nvPr>
            <p:ph idx="1"/>
          </p:nvPr>
        </p:nvSpPr>
        <p:spPr>
          <a:xfrm>
            <a:off x="838200" y="2438400"/>
            <a:ext cx="10515600" cy="3738562"/>
          </a:xfrm>
        </p:spPr>
        <p:txBody>
          <a:bodyPr>
            <a:normAutofit/>
          </a:bodyPr>
          <a:lstStyle/>
          <a:p>
            <a:pPr algn="l"/>
            <a:r>
              <a:rPr lang="en-US" sz="1600" i="0" dirty="0">
                <a:solidFill>
                  <a:srgbClr val="231F20"/>
                </a:solidFill>
                <a:effectLst/>
                <a:latin typeface="Proxima Nova"/>
              </a:rPr>
              <a:t>Rybelsus and insulin</a:t>
            </a:r>
          </a:p>
          <a:p>
            <a:pPr algn="l"/>
            <a:r>
              <a:rPr lang="en-US" sz="1600" b="0" i="0" dirty="0">
                <a:solidFill>
                  <a:srgbClr val="231F20"/>
                </a:solidFill>
                <a:effectLst/>
                <a:latin typeface="Proxima Nova"/>
              </a:rPr>
              <a:t>You may be more likely to have hypoglycemia if you take Rybelsus and any type of </a:t>
            </a:r>
            <a:r>
              <a:rPr lang="en-US" sz="1600" b="0" i="0" u="sng" dirty="0">
                <a:solidFill>
                  <a:srgbClr val="3D5191"/>
                </a:solidFill>
                <a:effectLst/>
                <a:latin typeface="Proxima Nova"/>
                <a:hlinkClick r:id="rId2"/>
              </a:rPr>
              <a:t>insulin</a:t>
            </a:r>
            <a:r>
              <a:rPr lang="en-US" sz="1600" b="0" i="0" dirty="0">
                <a:solidFill>
                  <a:srgbClr val="231F20"/>
                </a:solidFill>
                <a:effectLst/>
                <a:latin typeface="Proxima Nova"/>
              </a:rPr>
              <a:t>.</a:t>
            </a:r>
          </a:p>
          <a:p>
            <a:pPr algn="l"/>
            <a:r>
              <a:rPr lang="en-US" sz="1600" b="0" i="0" dirty="0">
                <a:solidFill>
                  <a:srgbClr val="231F20"/>
                </a:solidFill>
                <a:effectLst/>
                <a:latin typeface="Proxima Nova"/>
              </a:rPr>
              <a:t>Examples of insulin include:</a:t>
            </a:r>
          </a:p>
          <a:p>
            <a:pPr algn="l">
              <a:buFont typeface="Arial" panose="020B0604020202020204" pitchFamily="34" charset="0"/>
              <a:buChar char="•"/>
            </a:pPr>
            <a:r>
              <a:rPr lang="en-US" sz="1600" b="0" i="0" dirty="0">
                <a:solidFill>
                  <a:srgbClr val="231F20"/>
                </a:solidFill>
                <a:effectLst/>
                <a:latin typeface="Proxima Nova"/>
              </a:rPr>
              <a:t>insulin </a:t>
            </a:r>
            <a:r>
              <a:rPr lang="en-US" sz="1600" b="0" i="0" dirty="0" err="1">
                <a:solidFill>
                  <a:srgbClr val="231F20"/>
                </a:solidFill>
                <a:effectLst/>
                <a:latin typeface="Proxima Nova"/>
              </a:rPr>
              <a:t>aspart</a:t>
            </a:r>
            <a:r>
              <a:rPr lang="en-US" sz="1600" b="0" i="0" dirty="0">
                <a:solidFill>
                  <a:srgbClr val="231F20"/>
                </a:solidFill>
                <a:effectLst/>
                <a:latin typeface="Proxima Nova"/>
              </a:rPr>
              <a:t> (Novolog)</a:t>
            </a:r>
          </a:p>
          <a:p>
            <a:pPr algn="l">
              <a:buFont typeface="Arial" panose="020B0604020202020204" pitchFamily="34" charset="0"/>
              <a:buChar char="•"/>
            </a:pPr>
            <a:r>
              <a:rPr lang="en-US" sz="1600" b="0" i="0" dirty="0">
                <a:solidFill>
                  <a:srgbClr val="231F20"/>
                </a:solidFill>
                <a:effectLst/>
                <a:latin typeface="Proxima Nova"/>
              </a:rPr>
              <a:t>insulin detemir (</a:t>
            </a:r>
            <a:r>
              <a:rPr lang="en-US" sz="1600" b="0" i="0" u="none" strike="noStrike" dirty="0">
                <a:solidFill>
                  <a:srgbClr val="3D5191"/>
                </a:solidFill>
                <a:effectLst/>
                <a:latin typeface="Proxima Nova"/>
                <a:hlinkClick r:id="rId3"/>
              </a:rPr>
              <a:t>Levemir</a:t>
            </a:r>
            <a:r>
              <a:rPr lang="en-US" sz="1600" b="0" i="0" dirty="0">
                <a:solidFill>
                  <a:srgbClr val="231F20"/>
                </a:solidFill>
                <a:effectLst/>
                <a:latin typeface="Proxima Nova"/>
              </a:rPr>
              <a:t>)</a:t>
            </a:r>
          </a:p>
          <a:p>
            <a:pPr algn="l">
              <a:buFont typeface="Arial" panose="020B0604020202020204" pitchFamily="34" charset="0"/>
              <a:buChar char="•"/>
            </a:pPr>
            <a:r>
              <a:rPr lang="en-US" sz="1600" b="0" i="0" dirty="0">
                <a:solidFill>
                  <a:srgbClr val="231F20"/>
                </a:solidFill>
                <a:effectLst/>
                <a:latin typeface="Proxima Nova"/>
              </a:rPr>
              <a:t>insulin glargine (</a:t>
            </a:r>
            <a:r>
              <a:rPr lang="en-US" sz="1600" b="0" i="0" u="none" strike="noStrike" dirty="0">
                <a:solidFill>
                  <a:srgbClr val="3D5191"/>
                </a:solidFill>
                <a:effectLst/>
                <a:latin typeface="Proxima Nova"/>
                <a:hlinkClick r:id="rId4"/>
              </a:rPr>
              <a:t>Lantus</a:t>
            </a:r>
            <a:r>
              <a:rPr lang="en-US" sz="1600" b="0" i="0" dirty="0">
                <a:solidFill>
                  <a:srgbClr val="231F20"/>
                </a:solidFill>
                <a:effectLst/>
                <a:latin typeface="Proxima Nova"/>
              </a:rPr>
              <a:t>)</a:t>
            </a:r>
          </a:p>
          <a:p>
            <a:pPr algn="l">
              <a:buFont typeface="Arial" panose="020B0604020202020204" pitchFamily="34" charset="0"/>
              <a:buChar char="•"/>
            </a:pPr>
            <a:r>
              <a:rPr lang="en-US" sz="1600" b="0" i="0" dirty="0">
                <a:solidFill>
                  <a:srgbClr val="231F20"/>
                </a:solidFill>
                <a:effectLst/>
                <a:latin typeface="Proxima Nova"/>
              </a:rPr>
              <a:t>insulin human (Novolin R, </a:t>
            </a:r>
            <a:r>
              <a:rPr lang="en-US" sz="1600" b="0" i="0" u="none" strike="noStrike" dirty="0">
                <a:solidFill>
                  <a:srgbClr val="3D5191"/>
                </a:solidFill>
                <a:effectLst/>
                <a:latin typeface="Proxima Nova"/>
                <a:hlinkClick r:id="rId5"/>
              </a:rPr>
              <a:t>Humulin R</a:t>
            </a:r>
            <a:r>
              <a:rPr lang="en-US" sz="1600" b="0" i="0" dirty="0">
                <a:solidFill>
                  <a:srgbClr val="231F20"/>
                </a:solidFill>
                <a:effectLst/>
                <a:latin typeface="Proxima Nova"/>
              </a:rPr>
              <a:t>)</a:t>
            </a:r>
          </a:p>
          <a:p>
            <a:pPr algn="l"/>
            <a:r>
              <a:rPr lang="en-US" sz="1600" b="0" i="0" dirty="0">
                <a:solidFill>
                  <a:srgbClr val="231F20"/>
                </a:solidFill>
                <a:effectLst/>
                <a:latin typeface="Proxima Nova"/>
              </a:rPr>
              <a:t>If you’re taking insulin, tell your doctor before you start using Rybelsus. They can create a plan to monitor your blood sugar. Also, your doctor may want to decrease your dose of insulin during your Rybelsus treatment.</a:t>
            </a:r>
          </a:p>
          <a:p>
            <a:pPr marL="0" indent="0">
              <a:buNone/>
            </a:pPr>
            <a:r>
              <a:rPr lang="en-US" sz="2600" dirty="0"/>
              <a:t>  </a:t>
            </a:r>
          </a:p>
        </p:txBody>
      </p:sp>
    </p:spTree>
    <p:extLst>
      <p:ext uri="{BB962C8B-B14F-4D97-AF65-F5344CB8AC3E}">
        <p14:creationId xmlns:p14="http://schemas.microsoft.com/office/powerpoint/2010/main" val="216533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619</Words>
  <Application>Microsoft Office PowerPoint</Application>
  <PresentationFormat>Widescreen</PresentationFormat>
  <Paragraphs>49</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-apple-system</vt:lpstr>
      <vt:lpstr>Arial</vt:lpstr>
      <vt:lpstr>Calibri</vt:lpstr>
      <vt:lpstr>Calibri Light</vt:lpstr>
      <vt:lpstr>Proxima Nova</vt:lpstr>
      <vt:lpstr>Roboto</vt:lpstr>
      <vt:lpstr>Times New Roman</vt:lpstr>
      <vt:lpstr>office theme</vt:lpstr>
      <vt:lpstr>Rybelsus  by Kayla Crowe hour: 7th  </vt:lpstr>
      <vt:lpstr>History of the drug </vt:lpstr>
      <vt:lpstr>Mechanism of Therapeutic Action </vt:lpstr>
      <vt:lpstr>PowerPoint Presentation</vt:lpstr>
      <vt:lpstr>Side effects </vt:lpstr>
      <vt:lpstr>Rybelsus dosage </vt:lpstr>
      <vt:lpstr>Cost and sales </vt:lpstr>
      <vt:lpstr>Chemical structure </vt:lpstr>
      <vt:lpstr>Rybelsus and insulin</vt:lpstr>
      <vt:lpstr>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Rybelsus  by Kayla Crowe hour: 7th  </dc:title>
  <dc:creator>Kayla Crowe</dc:creator>
  <cp:lastModifiedBy>Kayla Crowe</cp:lastModifiedBy>
  <cp:revision>1</cp:revision>
  <dcterms:created xsi:type="dcterms:W3CDTF">2022-06-03T13:46:24Z</dcterms:created>
  <dcterms:modified xsi:type="dcterms:W3CDTF">2022-06-03T16:39:51Z</dcterms:modified>
</cp:coreProperties>
</file>