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8" r:id="rId2"/>
    <p:sldId id="259" r:id="rId3"/>
    <p:sldId id="257" r:id="rId4"/>
    <p:sldId id="261" r:id="rId5"/>
    <p:sldId id="262" r:id="rId6"/>
    <p:sldId id="263" r:id="rId7"/>
    <p:sldId id="264" r:id="rId8"/>
    <p:sldId id="265" r:id="rId9"/>
    <p:sldId id="266" r:id="rId10"/>
    <p:sldId id="269" r:id="rId11"/>
    <p:sldId id="271" r:id="rId12"/>
    <p:sldId id="272" r:id="rId13"/>
    <p:sldId id="273" r:id="rId14"/>
    <p:sldId id="274" r:id="rId15"/>
    <p:sldId id="278" r:id="rId16"/>
    <p:sldId id="279"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8E1BAA-AB87-0C4D-BD5E-D1F37CDDACCE}" v="26" dt="2022-05-23T17:15:56.452"/>
    <p1510:client id="{52689D94-F9A2-D5FB-5062-8B4F7122C8A8}" v="10" dt="2022-05-23T16:50:43.211"/>
    <p1510:client id="{5DAD514A-756B-287B-19DA-A5DE89E0BE2E}" v="9" dt="2022-05-23T16:50:10.207"/>
    <p1510:client id="{61ABF8E9-434C-48EB-07DE-00B9747C8183}" v="3" dt="2022-05-23T16:48:32.859"/>
    <p1510:client id="{9D5E1C52-15B3-D3FF-85A4-1E3D059A2270}" v="33" dt="2022-05-23T16:52:49.082"/>
    <p1510:client id="{A79608E0-0CC5-4215-829C-80B7B1E9DF15}" v="128" dt="2022-05-26T16:59:44.112"/>
    <p1510:client id="{B733EEBB-C414-487F-8D47-3E0B5D2CB5EF}" v="25" dt="2022-06-01T15:48:51.429"/>
    <p1510:client id="{D3F2A12E-B69E-419F-9535-A3792B9B9F85}" v="890" dt="2022-05-23T17:16:19.322"/>
    <p1510:client id="{DDE2C72C-B93F-4085-A4D5-925B11687BD1}" v="84" dt="2022-05-27T17:18:35.208"/>
    <p1510:client id="{E17932EC-1A3A-1FBB-28DD-ECE09C8864D8}" v="130" dt="2022-05-23T17:15:33.071"/>
    <p1510:client id="{F0A5482D-6362-6860-FBD7-5A1A34387EA0}" v="4" dt="2022-05-23T16:47:04.6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1613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0316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8773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2742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0395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8370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7811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447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536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9701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1945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40971957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medicalnewstoday.com/articles/11-best-vitamin-brands#:~:text=The%20supplements%20have%20certifications%20from%20numerous%20third-party%20organizations%2C,range%20from%20around%20%2413%20to%20%2457.%20SHOP%20NOW" TargetMode="External"/><Relationship Id="rId2" Type="http://schemas.openxmlformats.org/officeDocument/2006/relationships/hyperlink" Target="https://healthyeating.sfgate.com/vitamin-do-5262.html" TargetMode="External"/><Relationship Id="rId1" Type="http://schemas.openxmlformats.org/officeDocument/2006/relationships/slideLayout" Target="../slideLayouts/slideLayout4.xml"/><Relationship Id="rId4" Type="http://schemas.openxmlformats.org/officeDocument/2006/relationships/hyperlink" Target="https://www.health.harvard.edu/blog/harmful-effects-of-supplements-can-send-you-to-the-emergency-department-201510158434#:~:text=However%2C%20because%20they%20contain%20active%20ingredients%2C%20they%20can,Staying%20healthy%20requires%20a%20multifaceted%20approach%20to%20self-ca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4" descr="Spoonful of capsules">
            <a:extLst>
              <a:ext uri="{FF2B5EF4-FFF2-40B4-BE49-F238E27FC236}">
                <a16:creationId xmlns:a16="http://schemas.microsoft.com/office/drawing/2014/main" id="{C6FCE51E-6A0B-5334-7D9E-2015023038A2}"/>
              </a:ext>
            </a:extLst>
          </p:cNvPr>
          <p:cNvPicPr>
            <a:picLocks noChangeAspect="1"/>
          </p:cNvPicPr>
          <p:nvPr/>
        </p:nvPicPr>
        <p:blipFill rotWithShape="1">
          <a:blip r:embed="rId2">
            <a:alphaModFix amt="45000"/>
          </a:blip>
          <a:srcRect t="15481" r="-2" b="-2"/>
          <a:stretch/>
        </p:blipFill>
        <p:spPr>
          <a:xfrm>
            <a:off x="20" y="10"/>
            <a:ext cx="12191980" cy="6857990"/>
          </a:xfrm>
          <a:prstGeom prst="rect">
            <a:avLst/>
          </a:prstGeom>
        </p:spPr>
      </p:pic>
      <p:sp>
        <p:nvSpPr>
          <p:cNvPr id="16" name="Rectangle 10">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a:extLst>
              <a:ext uri="{FF2B5EF4-FFF2-40B4-BE49-F238E27FC236}">
                <a16:creationId xmlns:a16="http://schemas.microsoft.com/office/drawing/2014/main" id="{77EEE8DF-1CBF-9EF4-DCB4-CD3F006CF906}"/>
              </a:ext>
            </a:extLst>
          </p:cNvPr>
          <p:cNvSpPr>
            <a:spLocks noGrp="1"/>
          </p:cNvSpPr>
          <p:nvPr>
            <p:ph type="ctrTitle"/>
          </p:nvPr>
        </p:nvSpPr>
        <p:spPr>
          <a:xfrm>
            <a:off x="1769532" y="1695576"/>
            <a:ext cx="8652938" cy="2857191"/>
          </a:xfrm>
        </p:spPr>
        <p:txBody>
          <a:bodyPr anchor="ctr">
            <a:normAutofit/>
          </a:bodyPr>
          <a:lstStyle/>
          <a:p>
            <a:r>
              <a:rPr lang="en-US" sz="8000">
                <a:cs typeface="Calibri Light"/>
              </a:rPr>
              <a:t>Vitamins</a:t>
            </a:r>
            <a:endParaRPr lang="en-US" sz="8000"/>
          </a:p>
        </p:txBody>
      </p:sp>
      <p:sp>
        <p:nvSpPr>
          <p:cNvPr id="3" name="Subtitle 2">
            <a:extLst>
              <a:ext uri="{FF2B5EF4-FFF2-40B4-BE49-F238E27FC236}">
                <a16:creationId xmlns:a16="http://schemas.microsoft.com/office/drawing/2014/main" id="{62CAED4C-9AC9-1CDF-3D62-6215CEA3ECA3}"/>
              </a:ext>
            </a:extLst>
          </p:cNvPr>
          <p:cNvSpPr>
            <a:spLocks noGrp="1"/>
          </p:cNvSpPr>
          <p:nvPr>
            <p:ph type="subTitle" idx="1"/>
          </p:nvPr>
        </p:nvSpPr>
        <p:spPr>
          <a:xfrm>
            <a:off x="1769532" y="4623127"/>
            <a:ext cx="8655200" cy="457201"/>
          </a:xfrm>
        </p:spPr>
        <p:txBody>
          <a:bodyPr vert="horz" lIns="91440" tIns="45720" rIns="91440" bIns="45720" rtlCol="0">
            <a:normAutofit/>
          </a:bodyPr>
          <a:lstStyle/>
          <a:p>
            <a:r>
              <a:rPr lang="en-US">
                <a:cs typeface="Calibri"/>
              </a:rPr>
              <a:t>By Alexis Magallon</a:t>
            </a:r>
            <a:endParaRPr lang="en-US"/>
          </a:p>
        </p:txBody>
      </p:sp>
      <p:sp>
        <p:nvSpPr>
          <p:cNvPr id="13" name="Rectangle 12">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16020217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a:cs typeface="Calibri Light"/>
              </a:rPr>
              <a:t>How expensive are vitamins?</a:t>
            </a:r>
            <a:endParaRPr lang="en-US" sz="5100" b="1" kern="120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ea typeface="+mn-lt"/>
                <a:cs typeface="+mn-lt"/>
              </a:rPr>
              <a:t>Many of its products are vegan and kosher. The supplements have certifications from numerous third-party organizations, including organic and GMO-free status certifications. Prices of vitamins range from around $13 to $57</a:t>
            </a:r>
            <a:r>
              <a:rPr lang="en-US" sz="2400">
                <a:ea typeface="+mn-lt"/>
                <a:cs typeface="+mn-lt"/>
              </a:rPr>
              <a:t>.</a:t>
            </a:r>
            <a:endParaRPr lang="en-US" sz="2400" b="1">
              <a:cs typeface="Calibri"/>
            </a:endParaRPr>
          </a:p>
        </p:txBody>
      </p:sp>
    </p:spTree>
    <p:extLst>
      <p:ext uri="{BB962C8B-B14F-4D97-AF65-F5344CB8AC3E}">
        <p14:creationId xmlns:p14="http://schemas.microsoft.com/office/powerpoint/2010/main" val="3687588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a:ea typeface="+mj-lt"/>
                <a:cs typeface="+mj-lt"/>
              </a:rPr>
              <a:t>Do vitamins have any effect?</a:t>
            </a:r>
            <a:endParaRPr lang="en-US" b="1">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ea typeface="+mn-lt"/>
                <a:cs typeface="+mn-lt"/>
              </a:rPr>
              <a:t>Despite decades of research, there is no convincing evidence that vitamins and supplements are beneficial. Recent research, on the other hand, suggests that certain vitamins may be harmful to your health.</a:t>
            </a:r>
            <a:endParaRPr lang="en-US" sz="2400" b="1">
              <a:cs typeface="Calibri"/>
            </a:endParaRPr>
          </a:p>
        </p:txBody>
      </p:sp>
    </p:spTree>
    <p:extLst>
      <p:ext uri="{BB962C8B-B14F-4D97-AF65-F5344CB8AC3E}">
        <p14:creationId xmlns:p14="http://schemas.microsoft.com/office/powerpoint/2010/main" val="364413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4000" b="1">
                <a:cs typeface="Calibri Light"/>
              </a:rPr>
              <a:t>How much money is made annually from vitamins?</a:t>
            </a:r>
            <a:endParaRPr lang="en-US" sz="4000" b="1" kern="120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cs typeface="Calibri"/>
              </a:rPr>
              <a:t>31 billion dollars are made annually from vitamins</a:t>
            </a:r>
          </a:p>
        </p:txBody>
      </p:sp>
    </p:spTree>
    <p:extLst>
      <p:ext uri="{BB962C8B-B14F-4D97-AF65-F5344CB8AC3E}">
        <p14:creationId xmlns:p14="http://schemas.microsoft.com/office/powerpoint/2010/main" val="1652867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a:ea typeface="+mj-lt"/>
                <a:cs typeface="+mj-lt"/>
              </a:rPr>
              <a:t>Which vitamin is good for skin?</a:t>
            </a:r>
            <a:endParaRPr lang="en-US" b="1">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ea typeface="+mn-lt"/>
                <a:cs typeface="+mn-lt"/>
              </a:rPr>
              <a:t>Vitamin D, along with vitamins C, E, and K, is one of the best vitamins for your skin. Getting enough vitamins can help keep your skin looking young and healthy. Dark spots may be reduced as a result of this.</a:t>
            </a:r>
          </a:p>
        </p:txBody>
      </p:sp>
    </p:spTree>
    <p:extLst>
      <p:ext uri="{BB962C8B-B14F-4D97-AF65-F5344CB8AC3E}">
        <p14:creationId xmlns:p14="http://schemas.microsoft.com/office/powerpoint/2010/main" val="1532703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dirty="0">
                <a:cs typeface="Calibri Light"/>
              </a:rPr>
              <a:t>What vitamins are good for your teeth</a:t>
            </a:r>
            <a:endParaRPr lang="en-US" sz="5100" b="1" kern="1200" dirty="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dirty="0">
                <a:ea typeface="+mn-lt"/>
                <a:cs typeface="+mn-lt"/>
              </a:rPr>
              <a:t> In addition to calcium and fluoride, minerals needed for the formation of tooth enamel include phosphorus (richly supplied in meat, fish, and eggs) and magnesium (found in whole grains, spinach, and bananas). Vitamin A also helps build strong bones and teeth.</a:t>
            </a:r>
            <a:endParaRPr lang="en-US" sz="2400" b="1" dirty="0">
              <a:cs typeface="Calibri"/>
            </a:endParaRPr>
          </a:p>
        </p:txBody>
      </p:sp>
    </p:spTree>
    <p:extLst>
      <p:ext uri="{BB962C8B-B14F-4D97-AF65-F5344CB8AC3E}">
        <p14:creationId xmlns:p14="http://schemas.microsoft.com/office/powerpoint/2010/main" val="2533972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4000" b="1" dirty="0">
                <a:cs typeface="Calibri Light"/>
              </a:rPr>
              <a:t>What vitamins do you need to keep your hair healthy?</a:t>
            </a:r>
            <a:endParaRPr lang="en-US" sz="4000" b="1" kern="1200" dirty="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000" b="1" dirty="0">
                <a:ea typeface="+mn-lt"/>
                <a:cs typeface="+mn-lt"/>
              </a:rPr>
              <a:t>To increase your vitamin D levels with food sources, eat vitamin D-rich foods like halibut, mackerel, eel, salmon, whitefish, swordfish, maitake mushrooms and portabella mushrooms. Though not vitamins, two other products can help improve hair growth. Rosemary essential oil used topically can naturally thicken hair, as can aloe vera juice and gel.</a:t>
            </a:r>
            <a:endParaRPr lang="en-US" sz="2000" b="1">
              <a:cs typeface="Calibri"/>
            </a:endParaRPr>
          </a:p>
        </p:txBody>
      </p:sp>
    </p:spTree>
    <p:extLst>
      <p:ext uri="{BB962C8B-B14F-4D97-AF65-F5344CB8AC3E}">
        <p14:creationId xmlns:p14="http://schemas.microsoft.com/office/powerpoint/2010/main" val="4274861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dirty="0">
                <a:cs typeface="Calibri Light"/>
              </a:rPr>
              <a:t>What vitamins to use for muscle growth</a:t>
            </a:r>
            <a:endParaRPr lang="en-US" sz="5100" b="1" kern="1200" dirty="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lnSpcReduction="10000"/>
          </a:bodyPr>
          <a:lstStyle/>
          <a:p>
            <a:r>
              <a:rPr lang="en-US" sz="2400" b="1" dirty="0">
                <a:ea typeface="+mn-lt"/>
                <a:cs typeface="+mn-lt"/>
              </a:rPr>
              <a:t>Vitamin B3 (also called Niacin) supports muscle growth and gives you better pumps. That’s why so many bodybuilders and fitness models load up on this nutrient before photo shoots. It also can promote the metabolism of glucose, increase good cholesterol (while limiting your bad cholesterol) and support healthy hormone production.</a:t>
            </a:r>
            <a:endParaRPr lang="en-US" sz="2400" b="1">
              <a:cs typeface="Calibri"/>
            </a:endParaRPr>
          </a:p>
        </p:txBody>
      </p:sp>
    </p:spTree>
    <p:extLst>
      <p:ext uri="{BB962C8B-B14F-4D97-AF65-F5344CB8AC3E}">
        <p14:creationId xmlns:p14="http://schemas.microsoft.com/office/powerpoint/2010/main" val="2952794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dirty="0">
                <a:cs typeface="Calibri Light"/>
              </a:rPr>
              <a:t>references</a:t>
            </a:r>
            <a:endParaRPr lang="en-US" sz="5100" b="1" kern="1200" dirty="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70819329-E9F3-2B42-E59F-363286FAC28F}"/>
              </a:ext>
            </a:extLst>
          </p:cNvPr>
          <p:cNvSpPr>
            <a:spLocks noGrp="1"/>
          </p:cNvSpPr>
          <p:nvPr>
            <p:ph sz="half" idx="1"/>
          </p:nvPr>
        </p:nvSpPr>
        <p:spPr>
          <a:xfrm>
            <a:off x="5338313" y="1365550"/>
            <a:ext cx="5181600" cy="4351338"/>
          </a:xfrm>
        </p:spPr>
        <p:txBody>
          <a:bodyPr vert="horz" lIns="91440" tIns="45720" rIns="91440" bIns="45720" rtlCol="0" anchor="t">
            <a:normAutofit/>
          </a:bodyPr>
          <a:lstStyle/>
          <a:p>
            <a:endParaRPr lang="en-US" dirty="0">
              <a:cs typeface="Calibri"/>
            </a:endParaRPr>
          </a:p>
          <a:p>
            <a:r>
              <a:rPr lang="en-US" b="1" dirty="0">
                <a:ea typeface="+mn-lt"/>
                <a:cs typeface="+mn-lt"/>
                <a:hlinkClick r:id="rId2"/>
              </a:rPr>
              <a:t>What Does Vitamin A Do? (sfgate.com)</a:t>
            </a:r>
            <a:endParaRPr lang="en-US" b="1">
              <a:ea typeface="+mn-lt"/>
              <a:cs typeface="+mn-lt"/>
            </a:endParaRPr>
          </a:p>
          <a:p>
            <a:r>
              <a:rPr lang="en-US" b="1" dirty="0">
                <a:ea typeface="+mn-lt"/>
                <a:cs typeface="+mn-lt"/>
                <a:hlinkClick r:id="rId3"/>
              </a:rPr>
              <a:t>14 best vitamin brands for 2022: What to look for (medicalnewstoday.com)</a:t>
            </a:r>
            <a:endParaRPr lang="en-US" b="1">
              <a:ea typeface="+mn-lt"/>
              <a:cs typeface="+mn-lt"/>
            </a:endParaRPr>
          </a:p>
          <a:p>
            <a:r>
              <a:rPr lang="en-US" b="1" dirty="0">
                <a:ea typeface="+mn-lt"/>
                <a:cs typeface="+mn-lt"/>
                <a:hlinkClick r:id="rId4"/>
              </a:rPr>
              <a:t>Harmful effects of supplements can send you to the emergency department - Harvard Health</a:t>
            </a:r>
            <a:endParaRPr lang="en-US" b="1">
              <a:cs typeface="Calibri"/>
            </a:endParaRPr>
          </a:p>
        </p:txBody>
      </p:sp>
    </p:spTree>
    <p:extLst>
      <p:ext uri="{BB962C8B-B14F-4D97-AF65-F5344CB8AC3E}">
        <p14:creationId xmlns:p14="http://schemas.microsoft.com/office/powerpoint/2010/main" val="384256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AEBF34-9A19-43B3-AEAB-804F56EF278E}"/>
              </a:ext>
            </a:extLst>
          </p:cNvPr>
          <p:cNvSpPr>
            <a:spLocks noGrp="1"/>
          </p:cNvSpPr>
          <p:nvPr>
            <p:ph type="title"/>
          </p:nvPr>
        </p:nvSpPr>
        <p:spPr>
          <a:xfrm>
            <a:off x="1006900" y="1188637"/>
            <a:ext cx="3141430" cy="4480726"/>
          </a:xfrm>
        </p:spPr>
        <p:txBody>
          <a:bodyPr vert="horz" lIns="91440" tIns="45720" rIns="91440" bIns="45720" rtlCol="0" anchor="ctr">
            <a:normAutofit/>
          </a:bodyPr>
          <a:lstStyle/>
          <a:p>
            <a:pPr algn="r"/>
            <a:r>
              <a:rPr lang="en-US" sz="4600" b="1" kern="1200" dirty="0">
                <a:latin typeface="+mj-lt"/>
                <a:ea typeface="+mj-ea"/>
                <a:cs typeface="+mj-cs"/>
              </a:rPr>
              <a:t>Basic Information On </a:t>
            </a:r>
            <a:r>
              <a:rPr lang="en-US" sz="4600" b="1" dirty="0"/>
              <a:t>Vitamins</a:t>
            </a:r>
            <a:endParaRPr lang="en-US" sz="4600" b="1" kern="1200" dirty="0">
              <a:latin typeface="+mj-lt"/>
              <a:cs typeface="Calibri Light"/>
            </a:endParaRP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03F326C-5035-A6B2-B5D7-BA5BCACEB6F5}"/>
              </a:ext>
            </a:extLst>
          </p:cNvPr>
          <p:cNvSpPr>
            <a:spLocks noGrp="1"/>
          </p:cNvSpPr>
          <p:nvPr>
            <p:ph sz="half" idx="1"/>
          </p:nvPr>
        </p:nvSpPr>
        <p:spPr>
          <a:xfrm>
            <a:off x="5138928" y="1338729"/>
            <a:ext cx="4795584" cy="4180542"/>
          </a:xfrm>
        </p:spPr>
        <p:txBody>
          <a:bodyPr vert="horz" lIns="91440" tIns="45720" rIns="91440" bIns="45720" rtlCol="0" anchor="ctr">
            <a:normAutofit/>
          </a:bodyPr>
          <a:lstStyle/>
          <a:p>
            <a:pPr marL="457200"/>
            <a:r>
              <a:rPr lang="en-US" sz="2200" b="1"/>
              <a:t>Albert Szent-Györgyi isolated a substance from adrenal glands that he called 'hexuronic acid'. Four years later, Charles Glen King isolated vitamin C in his laboratory </a:t>
            </a:r>
            <a:endParaRPr lang="en-US" sz="2200" b="1">
              <a:cs typeface="Calibri"/>
            </a:endParaRPr>
          </a:p>
          <a:p>
            <a:pPr marL="457200"/>
            <a:r>
              <a:rPr lang="en-US" sz="2200" b="1"/>
              <a:t>It was first introduced in 1928</a:t>
            </a:r>
            <a:endParaRPr lang="en-US" sz="2200" b="1">
              <a:cs typeface="Calibri"/>
            </a:endParaRPr>
          </a:p>
          <a:p>
            <a:pPr marL="457200"/>
            <a:r>
              <a:rPr lang="en-US" sz="2200" b="1"/>
              <a:t>It became a therapeutic drug in the late 1920s</a:t>
            </a:r>
            <a:br>
              <a:rPr lang="en-US" sz="2200" b="1"/>
            </a:br>
            <a:br>
              <a:rPr lang="en-US" sz="2200"/>
            </a:br>
            <a:br>
              <a:rPr lang="en-US" sz="2200"/>
            </a:br>
            <a:endParaRPr lang="en-US" sz="2200"/>
          </a:p>
        </p:txBody>
      </p:sp>
    </p:spTree>
    <p:extLst>
      <p:ext uri="{BB962C8B-B14F-4D97-AF65-F5344CB8AC3E}">
        <p14:creationId xmlns:p14="http://schemas.microsoft.com/office/powerpoint/2010/main" val="308973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pPr algn="r"/>
            <a:r>
              <a:rPr lang="en-US" sz="5100" b="1" kern="1200">
                <a:latin typeface="+mj-lt"/>
                <a:ea typeface="+mj-ea"/>
                <a:cs typeface="+mj-cs"/>
              </a:rPr>
              <a:t>What Does Vitamins Do Inside The Body?</a:t>
            </a: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t>Vitamin C, also known as ascorbic acid, is necessary for the growth, development and repair of all body tissues.</a:t>
            </a:r>
          </a:p>
        </p:txBody>
      </p:sp>
    </p:spTree>
    <p:extLst>
      <p:ext uri="{BB962C8B-B14F-4D97-AF65-F5344CB8AC3E}">
        <p14:creationId xmlns:p14="http://schemas.microsoft.com/office/powerpoint/2010/main" val="255687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a:ea typeface="+mj-lt"/>
                <a:cs typeface="+mj-lt"/>
              </a:rPr>
              <a:t>How </a:t>
            </a:r>
            <a:r>
              <a:rPr lang="en-US" sz="5100" b="1" kern="1200">
                <a:ea typeface="+mj-lt"/>
                <a:cs typeface="+mj-lt"/>
              </a:rPr>
              <a:t>Does</a:t>
            </a:r>
            <a:r>
              <a:rPr lang="en-US" sz="5100" b="1">
                <a:ea typeface="+mj-lt"/>
                <a:cs typeface="+mj-lt"/>
              </a:rPr>
              <a:t> </a:t>
            </a:r>
            <a:br>
              <a:rPr lang="en-US" sz="5100" b="1">
                <a:ea typeface="+mj-lt"/>
                <a:cs typeface="+mj-lt"/>
              </a:rPr>
            </a:br>
            <a:r>
              <a:rPr lang="en-US" sz="5100" b="1" kern="1200">
                <a:ea typeface="+mj-lt"/>
                <a:cs typeface="+mj-lt"/>
              </a:rPr>
              <a:t>Vitamins</a:t>
            </a:r>
            <a:r>
              <a:rPr lang="en-US" sz="5100" b="1">
                <a:ea typeface="+mj-lt"/>
                <a:cs typeface="+mj-lt"/>
              </a:rPr>
              <a:t> </a:t>
            </a:r>
            <a:br>
              <a:rPr lang="en-US" sz="5100" b="1">
                <a:ea typeface="+mj-lt"/>
                <a:cs typeface="+mj-lt"/>
              </a:rPr>
            </a:br>
            <a:r>
              <a:rPr lang="en-US" sz="5100" b="1">
                <a:ea typeface="+mj-lt"/>
                <a:cs typeface="+mj-lt"/>
              </a:rPr>
              <a:t>Help</a:t>
            </a:r>
            <a:r>
              <a:rPr lang="en-US" sz="5100" b="1" kern="1200">
                <a:ea typeface="+mj-lt"/>
                <a:cs typeface="+mj-lt"/>
              </a:rPr>
              <a:t> The</a:t>
            </a:r>
            <a:r>
              <a:rPr lang="en-US" sz="5100" b="1">
                <a:ea typeface="+mj-lt"/>
                <a:cs typeface="+mj-lt"/>
              </a:rPr>
              <a:t> </a:t>
            </a:r>
            <a:r>
              <a:rPr lang="en-US" sz="5100" b="1" kern="1200">
                <a:ea typeface="+mj-lt"/>
                <a:cs typeface="+mj-lt"/>
              </a:rPr>
              <a:t>Body?</a:t>
            </a:r>
            <a:endParaRPr lang="en-US" sz="5100" b="1">
              <a:ea typeface="+mj-lt"/>
              <a:cs typeface="+mj-lt"/>
            </a:endParaRPr>
          </a:p>
          <a:p>
            <a:endParaRPr lang="en-US" sz="5100" kern="120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t>helps form and maintain healthy teeth, bones, soft tissue, mucous membranes, and skin.</a:t>
            </a:r>
            <a:endParaRPr lang="en-US" sz="2400" b="1">
              <a:ea typeface="+mn-lt"/>
              <a:cs typeface="+mn-lt"/>
            </a:endParaRPr>
          </a:p>
          <a:p>
            <a:endParaRPr lang="en-US" sz="2400" b="1">
              <a:cs typeface="Calibri"/>
            </a:endParaRPr>
          </a:p>
        </p:txBody>
      </p:sp>
    </p:spTree>
    <p:extLst>
      <p:ext uri="{BB962C8B-B14F-4D97-AF65-F5344CB8AC3E}">
        <p14:creationId xmlns:p14="http://schemas.microsoft.com/office/powerpoint/2010/main" val="2636091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b="1">
                <a:cs typeface="Calibri Light"/>
              </a:rPr>
              <a:t>How do vitamins help fight off illnesses</a:t>
            </a:r>
            <a:endParaRPr lang="en-US" b="1" kern="1200">
              <a:latin typeface="+mj-lt"/>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cs typeface="Calibri"/>
              </a:rPr>
              <a:t>They help boost your immune system which fight off viruses and illness in your body</a:t>
            </a:r>
          </a:p>
          <a:p>
            <a:r>
              <a:rPr lang="en-US" sz="2400" b="1">
                <a:cs typeface="Calibri"/>
              </a:rPr>
              <a:t>Also, germs are easily disposed of because off the stronger immune system</a:t>
            </a:r>
          </a:p>
        </p:txBody>
      </p:sp>
    </p:spTree>
    <p:extLst>
      <p:ext uri="{BB962C8B-B14F-4D97-AF65-F5344CB8AC3E}">
        <p14:creationId xmlns:p14="http://schemas.microsoft.com/office/powerpoint/2010/main" val="367879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a:ea typeface="+mj-lt"/>
                <a:cs typeface="+mj-lt"/>
              </a:rPr>
              <a:t>Vitamins are of two types</a:t>
            </a:r>
            <a:endParaRPr lang="en-US" b="1">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ea typeface="+mn-lt"/>
                <a:cs typeface="+mn-lt"/>
              </a:rPr>
              <a:t>Vitamins are classified as fat-soluble or water-soluble depending on their solubility. Vitamins A, D, E, and K are fat-soluble, while vitamins B and C are water-soluble.</a:t>
            </a:r>
            <a:endParaRPr lang="en-US" sz="2400" b="1">
              <a:cs typeface="Calibri"/>
            </a:endParaRPr>
          </a:p>
        </p:txBody>
      </p:sp>
    </p:spTree>
    <p:extLst>
      <p:ext uri="{BB962C8B-B14F-4D97-AF65-F5344CB8AC3E}">
        <p14:creationId xmlns:p14="http://schemas.microsoft.com/office/powerpoint/2010/main" val="413940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fontScale="90000"/>
          </a:bodyPr>
          <a:lstStyle/>
          <a:p>
            <a:r>
              <a:rPr lang="en-US" sz="5100" b="1">
                <a:ea typeface="+mj-lt"/>
                <a:cs typeface="+mj-lt"/>
              </a:rPr>
              <a:t>What role do vitamins play in maintaining good health?</a:t>
            </a:r>
            <a:endParaRPr lang="en-US" b="1">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ea typeface="+mn-lt"/>
                <a:cs typeface="+mn-lt"/>
              </a:rPr>
              <a:t>They're crucial for a variety of bodily functions, including cell reproduction and growth, but especially for energy processing in cells.</a:t>
            </a:r>
            <a:endParaRPr lang="en-US" sz="2400" b="1">
              <a:cs typeface="Calibri"/>
            </a:endParaRPr>
          </a:p>
        </p:txBody>
      </p:sp>
    </p:spTree>
    <p:extLst>
      <p:ext uri="{BB962C8B-B14F-4D97-AF65-F5344CB8AC3E}">
        <p14:creationId xmlns:p14="http://schemas.microsoft.com/office/powerpoint/2010/main" val="91136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4000" b="1">
                <a:cs typeface="Calibri Light"/>
              </a:rPr>
              <a:t>What are unwanted side effects of  vitamins?</a:t>
            </a: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a:bodyPr>
          <a:lstStyle/>
          <a:p>
            <a:r>
              <a:rPr lang="en-US" sz="2400" b="1">
                <a:ea typeface="+mn-lt"/>
                <a:cs typeface="+mn-lt"/>
              </a:rPr>
              <a:t>However, because they contain active ingredients, they can also cause unwanted effects, such as elevated blood pressure, racing or irregular heartbeat, headache, dizziness, or digestive symptoms</a:t>
            </a:r>
            <a:r>
              <a:rPr lang="en-US" sz="2400">
                <a:ea typeface="+mn-lt"/>
                <a:cs typeface="+mn-lt"/>
              </a:rPr>
              <a:t>. </a:t>
            </a:r>
            <a:endParaRPr lang="en-US" sz="2400" b="1">
              <a:cs typeface="Calibri"/>
            </a:endParaRPr>
          </a:p>
        </p:txBody>
      </p:sp>
    </p:spTree>
    <p:extLst>
      <p:ext uri="{BB962C8B-B14F-4D97-AF65-F5344CB8AC3E}">
        <p14:creationId xmlns:p14="http://schemas.microsoft.com/office/powerpoint/2010/main" val="3792060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461B64-A970-8435-377A-5D3358DBFCFE}"/>
              </a:ext>
            </a:extLst>
          </p:cNvPr>
          <p:cNvSpPr>
            <a:spLocks noGrp="1"/>
          </p:cNvSpPr>
          <p:nvPr>
            <p:ph type="title"/>
          </p:nvPr>
        </p:nvSpPr>
        <p:spPr>
          <a:xfrm>
            <a:off x="1075767" y="1188637"/>
            <a:ext cx="2988234" cy="4480726"/>
          </a:xfrm>
        </p:spPr>
        <p:txBody>
          <a:bodyPr vert="horz" lIns="91440" tIns="45720" rIns="91440" bIns="45720" rtlCol="0" anchor="ctr">
            <a:normAutofit/>
          </a:bodyPr>
          <a:lstStyle/>
          <a:p>
            <a:r>
              <a:rPr lang="en-US" sz="5100" b="1">
                <a:ea typeface="+mj-lt"/>
                <a:cs typeface="+mj-lt"/>
              </a:rPr>
              <a:t>What is the total number of vitamins?</a:t>
            </a:r>
            <a:endParaRPr lang="en-US" b="1">
              <a:cs typeface="Calibri Light"/>
            </a:endParaRPr>
          </a:p>
        </p:txBody>
      </p:sp>
      <p:cxnSp>
        <p:nvCxnSpPr>
          <p:cNvPr id="25"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D32CC96-C21B-7C0F-AEF2-3EAAD0A141E1}"/>
              </a:ext>
            </a:extLst>
          </p:cNvPr>
          <p:cNvSpPr>
            <a:spLocks noGrp="1"/>
          </p:cNvSpPr>
          <p:nvPr>
            <p:ph sz="half" idx="1"/>
          </p:nvPr>
        </p:nvSpPr>
        <p:spPr>
          <a:xfrm>
            <a:off x="5255260" y="1648870"/>
            <a:ext cx="4702848" cy="3560260"/>
          </a:xfrm>
        </p:spPr>
        <p:txBody>
          <a:bodyPr vert="horz" lIns="91440" tIns="45720" rIns="91440" bIns="45720" rtlCol="0" anchor="ctr">
            <a:normAutofit lnSpcReduction="10000"/>
          </a:bodyPr>
          <a:lstStyle/>
          <a:p>
            <a:r>
              <a:rPr lang="en-US" sz="3200" b="1">
                <a:ea typeface="+mn-lt"/>
                <a:cs typeface="+mn-lt"/>
              </a:rPr>
              <a:t>13 essential vitamins</a:t>
            </a:r>
            <a:endParaRPr lang="en-US" sz="3200" b="1">
              <a:cs typeface="Calibri"/>
            </a:endParaRPr>
          </a:p>
          <a:p>
            <a:pPr marL="0" indent="0">
              <a:buNone/>
            </a:pPr>
            <a:endParaRPr lang="en-US" sz="3200" b="1">
              <a:cs typeface="Calibri"/>
            </a:endParaRPr>
          </a:p>
          <a:p>
            <a:r>
              <a:rPr lang="en-US" b="1">
                <a:ea typeface="+mn-lt"/>
                <a:cs typeface="+mn-lt"/>
              </a:rPr>
              <a:t>Vitamins are a group of compounds necessary for normal cell function, growth, and development. There are 13 vitamins that are essential.</a:t>
            </a:r>
            <a:br>
              <a:rPr lang="en-US" b="1"/>
            </a:br>
            <a:endParaRPr lang="en-US" b="1">
              <a:cs typeface="Calibri"/>
            </a:endParaRPr>
          </a:p>
          <a:p>
            <a:endParaRPr lang="en-US" sz="2400" b="1">
              <a:cs typeface="Calibri"/>
            </a:endParaRPr>
          </a:p>
        </p:txBody>
      </p:sp>
    </p:spTree>
    <p:extLst>
      <p:ext uri="{BB962C8B-B14F-4D97-AF65-F5344CB8AC3E}">
        <p14:creationId xmlns:p14="http://schemas.microsoft.com/office/powerpoint/2010/main" val="34691830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Vitamins</vt:lpstr>
      <vt:lpstr>Basic Information On Vitamins</vt:lpstr>
      <vt:lpstr>What Does Vitamins Do Inside The Body?</vt:lpstr>
      <vt:lpstr>How Does  Vitamins  Help The Body? </vt:lpstr>
      <vt:lpstr>How do vitamins help fight off illnesses</vt:lpstr>
      <vt:lpstr>Vitamins are of two types</vt:lpstr>
      <vt:lpstr>What role do vitamins play in maintaining good health?</vt:lpstr>
      <vt:lpstr>What are unwanted side effects of  vitamins?</vt:lpstr>
      <vt:lpstr>What is the total number of vitamins?</vt:lpstr>
      <vt:lpstr>How expensive are vitamins?</vt:lpstr>
      <vt:lpstr>Do vitamins have any effect?</vt:lpstr>
      <vt:lpstr>How much money is made annually from vitamins?</vt:lpstr>
      <vt:lpstr>Which vitamin is good for skin?</vt:lpstr>
      <vt:lpstr>What vitamins are good for your teeth</vt:lpstr>
      <vt:lpstr>What vitamins do you need to keep your hair healthy?</vt:lpstr>
      <vt:lpstr>What vitamins to use for muscle growth</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75</cp:revision>
  <dcterms:created xsi:type="dcterms:W3CDTF">2022-05-20T15:49:59Z</dcterms:created>
  <dcterms:modified xsi:type="dcterms:W3CDTF">2022-06-01T16:07:46Z</dcterms:modified>
</cp:coreProperties>
</file>