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FDBFCE-F135-D122-0B07-3C1F1AC91239}" v="39" dt="2022-05-20T15:58:51.552"/>
    <p1510:client id="{0F0B0E22-980D-B7F5-654A-69C8FBC5F6CC}" v="18" dt="2022-05-20T16:05:40.446"/>
    <p1510:client id="{6E89DCCC-908A-455D-5CC4-126E31FB6D42}" v="96" dt="2022-06-01T15:57:20.783"/>
    <p1510:client id="{A13481CF-6A01-6F96-BE70-D5DF0B6B6756}" v="17" dt="2022-05-24T15:49:26.139"/>
    <p1510:client id="{EED4715F-08A5-0B71-6FD9-D70DF7564B7A}" v="6" dt="2022-05-20T16:07:57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6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3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20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6129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50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75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09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88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9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3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6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6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7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5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7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9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60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PHYICS PROJECT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FENTANYL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97538" y="1334050"/>
            <a:ext cx="7695711" cy="419548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i="1">
                <a:ea typeface="+mj-lt"/>
                <a:cs typeface="+mj-lt"/>
              </a:rPr>
              <a:t>N</a:t>
            </a:r>
            <a:r>
              <a:rPr lang="en-US">
                <a:ea typeface="+mj-lt"/>
                <a:cs typeface="+mj-lt"/>
              </a:rPr>
              <a:t>-Phenyl-</a:t>
            </a:r>
            <a:r>
              <a:rPr lang="en-US" i="1">
                <a:ea typeface="+mj-lt"/>
                <a:cs typeface="+mj-lt"/>
              </a:rPr>
              <a:t>N</a:t>
            </a:r>
            <a:r>
              <a:rPr lang="en-US">
                <a:ea typeface="+mj-lt"/>
                <a:cs typeface="+mj-lt"/>
              </a:rPr>
              <a:t>-[1-(2-phenylethyl)</a:t>
            </a:r>
            <a:br>
              <a:rPr lang="en-US">
                <a:ea typeface="+mj-lt"/>
                <a:cs typeface="+mj-lt"/>
              </a:rPr>
            </a:br>
            <a:r>
              <a:rPr lang="en-US">
                <a:ea typeface="+mj-lt"/>
                <a:cs typeface="+mj-lt"/>
              </a:rPr>
              <a:t>-4-piperidinyl]</a:t>
            </a:r>
            <a:r>
              <a:rPr lang="en-US" err="1">
                <a:ea typeface="+mj-lt"/>
                <a:cs typeface="+mj-lt"/>
              </a:rPr>
              <a:t>propanamide</a:t>
            </a:r>
            <a:r>
              <a:rPr lang="en-US">
                <a:ea typeface="+mj-lt"/>
                <a:cs typeface="+mj-lt"/>
              </a:rPr>
              <a:t> 2-</a:t>
            </a:r>
            <a:br>
              <a:rPr lang="en-US">
                <a:ea typeface="+mj-lt"/>
                <a:cs typeface="+mj-lt"/>
              </a:rPr>
            </a:br>
            <a:r>
              <a:rPr lang="en-US">
                <a:ea typeface="+mj-lt"/>
                <a:cs typeface="+mj-lt"/>
              </a:rPr>
              <a:t>hydroxy-1,2,3-propanetricarboxylate</a:t>
            </a:r>
          </a:p>
          <a:p>
            <a:pPr>
              <a:buClr>
                <a:srgbClr val="8AD0D6"/>
              </a:buClr>
            </a:pPr>
            <a:r>
              <a:rPr lang="en-US">
                <a:ea typeface="+mj-lt"/>
                <a:cs typeface="+mj-lt"/>
              </a:rPr>
              <a:t>C22H28N2O</a:t>
            </a:r>
          </a:p>
          <a:p>
            <a:pPr>
              <a:buClr>
                <a:srgbClr val="8AD0D6"/>
              </a:buClr>
            </a:pPr>
            <a:r>
              <a:rPr lang="en-US">
                <a:ea typeface="+mj-lt"/>
                <a:cs typeface="+mj-lt"/>
              </a:rPr>
              <a:t>Fentanyl is a m-opioid receptor agonist with high lipid solubility and a rapid onset and short duration of effects. It rapidly crosses the blood-brain barrier.</a:t>
            </a:r>
          </a:p>
          <a:p>
            <a:pPr>
              <a:buClr>
                <a:srgbClr val="8AD0D6"/>
              </a:buClr>
            </a:pPr>
            <a:r>
              <a:rPr lang="en-US">
                <a:ea typeface="+mj-lt"/>
                <a:cs typeface="+mj-lt"/>
              </a:rPr>
              <a:t>It is µ opioid receptor agonist and binds to µ opioid receptor in CNS and mimics the action of endogenous opiates.</a:t>
            </a:r>
          </a:p>
          <a:p>
            <a:pPr>
              <a:buClr>
                <a:srgbClr val="8AD0D6"/>
              </a:buClr>
            </a:pPr>
            <a:r>
              <a:rPr lang="en-US">
                <a:ea typeface="+mj-lt"/>
                <a:cs typeface="+mj-lt"/>
              </a:rPr>
              <a:t>µ opioid receptor belongs to class of GPCR (G protein coupled receptor). Binding of fentanyl (ligand) activate this receptor and stimulate exchange of GTP with GDP on G- protein complex and inhibits adenylyl cyclase. This causes decrease in cAMP leading to decrease in calcium influx. The </a:t>
            </a:r>
            <a:r>
              <a:rPr lang="en-US" err="1">
                <a:ea typeface="+mj-lt"/>
                <a:cs typeface="+mj-lt"/>
              </a:rPr>
              <a:t>ctivation</a:t>
            </a:r>
            <a:r>
              <a:rPr lang="en-US">
                <a:ea typeface="+mj-lt"/>
                <a:cs typeface="+mj-lt"/>
              </a:rPr>
              <a:t> also leads to opening of K</a:t>
            </a:r>
            <a:r>
              <a:rPr lang="en-US" baseline="30000">
                <a:ea typeface="+mj-lt"/>
                <a:cs typeface="+mj-lt"/>
              </a:rPr>
              <a:t>+ </a:t>
            </a:r>
            <a:r>
              <a:rPr lang="en-US">
                <a:ea typeface="+mj-lt"/>
                <a:cs typeface="+mj-lt"/>
              </a:rPr>
              <a:t>potassium </a:t>
            </a:r>
            <a:r>
              <a:rPr lang="en-US" err="1">
                <a:ea typeface="+mj-lt"/>
                <a:cs typeface="+mj-lt"/>
              </a:rPr>
              <a:t>channels.The</a:t>
            </a:r>
            <a:r>
              <a:rPr lang="en-US">
                <a:ea typeface="+mj-lt"/>
                <a:cs typeface="+mj-lt"/>
              </a:rPr>
              <a:t> decrease in calcium influx causes hyperpolarization and reduce neuronal excitation. This decreases perception of pain.</a:t>
            </a:r>
          </a:p>
          <a:p>
            <a:pPr lvl="0">
              <a:buClr>
                <a:srgbClr val="8AD0D6"/>
              </a:buClr>
            </a:pPr>
            <a:endParaRPr lang="en-US"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89EAA221-9D8F-CB7D-0BDB-3C2418941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1159" y="494583"/>
            <a:ext cx="3550475" cy="61132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D3C3BF-EE52-24FC-8E32-F4F6245B7950}"/>
              </a:ext>
            </a:extLst>
          </p:cNvPr>
          <p:cNvSpPr txBox="1"/>
          <p:nvPr/>
        </p:nvSpPr>
        <p:spPr>
          <a:xfrm>
            <a:off x="8980098" y="45432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2EDDD-7C29-79D5-49D8-4D6F36A9B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8715" y="5542303"/>
            <a:ext cx="2618610" cy="1400530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3B0CAFEF-E388-AFA1-3FDE-9DE0D9306A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1171" y="2412352"/>
            <a:ext cx="6378634" cy="383604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AB2ABD3-4491-8DA1-9B92-E73914FCFFED}"/>
              </a:ext>
            </a:extLst>
          </p:cNvPr>
          <p:cNvSpPr txBox="1"/>
          <p:nvPr/>
        </p:nvSpPr>
        <p:spPr>
          <a:xfrm>
            <a:off x="281797" y="-782127"/>
            <a:ext cx="6323162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	</a:t>
            </a:r>
          </a:p>
          <a:p>
            <a:r>
              <a:rPr lang="en-US"/>
              <a:t>Part A</a:t>
            </a:r>
          </a:p>
          <a:p>
            <a:r>
              <a:rPr lang="en-US"/>
              <a:t>A chemist named Paul Janssen invented fentanyl</a:t>
            </a:r>
          </a:p>
          <a:p>
            <a:r>
              <a:rPr lang="en-US"/>
              <a:t> It was founded in1959</a:t>
            </a:r>
          </a:p>
          <a:p>
            <a:r>
              <a:rPr lang="en-US"/>
              <a:t>It was introduced to medications in 1960</a:t>
            </a:r>
          </a:p>
          <a:p>
            <a:r>
              <a:rPr lang="en-US"/>
              <a:t>Part B</a:t>
            </a:r>
          </a:p>
          <a:p>
            <a:r>
              <a:rPr lang="en-US"/>
              <a:t>It’s a pain reliever, breakthrough pain and cancer.</a:t>
            </a:r>
          </a:p>
          <a:p>
            <a:r>
              <a:rPr lang="en-US"/>
              <a:t>Fentanyl works by binding to the body’s opioid receptors</a:t>
            </a:r>
          </a:p>
          <a:p>
            <a:r>
              <a:rPr lang="en-US"/>
              <a:t>Opiod receptor</a:t>
            </a:r>
          </a:p>
          <a:p>
            <a:r>
              <a:rPr lang="en-US"/>
              <a:t>It’s successful in treating pain.</a:t>
            </a:r>
          </a:p>
          <a:p>
            <a:r>
              <a:rPr lang="en-US"/>
              <a:t>Its addicting and can cause depression.</a:t>
            </a:r>
          </a:p>
          <a:p>
            <a:r>
              <a:rPr lang="en-US"/>
              <a:t>Part C</a:t>
            </a:r>
          </a:p>
          <a:p>
            <a:r>
              <a:rPr lang="en-US"/>
              <a:t>No, Its Cheaper to get in pharmacy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2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BE2D5-D190-085E-551C-1B11E1A10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Pharmacophore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905ED-BA72-4520-F277-60214F23B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Three-dimensional pharmacophore models were built from a set of 50 fentanyl derivatives. These were employed to elucidate ligand-receptor interactions using information derived only from the ligand structure to identify new potential lead compounds.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4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6F4E-DD2C-FCF4-7966-BD760EE8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Pharmacokinetics Of Fentanyl</a:t>
            </a:r>
          </a:p>
        </p:txBody>
      </p:sp>
      <p:pic>
        <p:nvPicPr>
          <p:cNvPr id="4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252C91D3-4DF1-384C-0874-8ACA4C7A6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24700" y="1666521"/>
            <a:ext cx="2581275" cy="2524125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33DCC3-BBFA-A6F0-E227-C6F413AA5DE1}"/>
              </a:ext>
            </a:extLst>
          </p:cNvPr>
          <p:cNvSpPr txBox="1"/>
          <p:nvPr/>
        </p:nvSpPr>
        <p:spPr>
          <a:xfrm>
            <a:off x="1245079" y="2265872"/>
            <a:ext cx="6524445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</a:t>
            </a:r>
            <a:r>
              <a:rPr lang="en-US" dirty="0">
                <a:ea typeface="+mn-lt"/>
                <a:cs typeface="+mn-lt"/>
              </a:rPr>
              <a:t>fentanyl citrate, and its primary metabolite </a:t>
            </a:r>
            <a:r>
              <a:rPr lang="en-US" dirty="0" err="1">
                <a:ea typeface="+mn-lt"/>
                <a:cs typeface="+mn-lt"/>
              </a:rPr>
              <a:t>norfentanyl</a:t>
            </a:r>
            <a:r>
              <a:rPr lang="en-US" dirty="0">
                <a:ea typeface="+mn-lt"/>
                <a:cs typeface="+mn-lt"/>
              </a:rPr>
              <a:t> in Holstein calves. Eight calves (58.6 ± 2.2 kg), aged 3-4 weeks, were administered fentanyl citrate at a single dose of 5.0 </a:t>
            </a:r>
            <a:r>
              <a:rPr lang="en-US" dirty="0" err="1">
                <a:ea typeface="+mn-lt"/>
                <a:cs typeface="+mn-lt"/>
              </a:rPr>
              <a:t>μg</a:t>
            </a:r>
            <a:r>
              <a:rPr lang="en-US" dirty="0">
                <a:ea typeface="+mn-lt"/>
                <a:cs typeface="+mn-lt"/>
              </a:rPr>
              <a:t>/kg </a:t>
            </a:r>
            <a:r>
              <a:rPr lang="en-US" dirty="0" err="1">
                <a:ea typeface="+mn-lt"/>
                <a:cs typeface="+mn-lt"/>
              </a:rPr>
              <a:t>i.v.</a:t>
            </a:r>
            <a:r>
              <a:rPr lang="en-US" dirty="0">
                <a:ea typeface="+mn-lt"/>
                <a:cs typeface="+mn-lt"/>
              </a:rPr>
              <a:t> Blood samples were collected from 0 to 24 hr.</a:t>
            </a:r>
            <a:r>
              <a:rPr lang="en-US" dirty="0"/>
              <a:t>to add text</a:t>
            </a:r>
          </a:p>
        </p:txBody>
      </p:sp>
    </p:spTree>
    <p:extLst>
      <p:ext uri="{BB962C8B-B14F-4D97-AF65-F5344CB8AC3E}">
        <p14:creationId xmlns:p14="http://schemas.microsoft.com/office/powerpoint/2010/main" val="3612084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1D903-5C9A-541A-EDF9-7BEF68C89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 Effects And Synthesis Of Fentanyl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2823B-BA0F-D91F-A9A1-C67D022AA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274" y="1937899"/>
            <a:ext cx="9622276" cy="4914349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ea typeface="+mj-lt"/>
                <a:cs typeface="+mj-lt"/>
              </a:rPr>
              <a:t>When was fentanyl synthesis?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1960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Such is the case for a class of synthetic alkaloids whose birth and swift entrance in the medical field of anesthesiology originated with the synthesis of fentanyl (4, Fig. 1) by Paul Janssen in </a:t>
            </a:r>
            <a:r>
              <a:rPr lang="en-US" b="1" dirty="0">
                <a:ea typeface="+mj-lt"/>
                <a:cs typeface="+mj-lt"/>
              </a:rPr>
              <a:t>1960</a:t>
            </a:r>
            <a:r>
              <a:rPr lang="en-US" dirty="0">
                <a:ea typeface="+mj-lt"/>
                <a:cs typeface="+mj-lt"/>
              </a:rPr>
              <a:t> [8]–[11].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Chest pain or discomfort.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difficult or troubled breathing.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irregular, fast or slow, or shallow breathing.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lightheadedness, dizziness, or fainting.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pale or blue lips, fingernails, or skin.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severe muscle stiffness.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slow or irregular heartbeat.</a:t>
            </a:r>
            <a:endParaRPr lang="en-US" dirty="0"/>
          </a:p>
          <a:p>
            <a:pPr>
              <a:buClr>
                <a:srgbClr val="8AD0D6"/>
              </a:buClr>
            </a:pPr>
            <a:r>
              <a:rPr lang="en-US" dirty="0">
                <a:ea typeface="+mj-lt"/>
                <a:cs typeface="+mj-lt"/>
              </a:rPr>
              <a:t>unusual tiredness.</a:t>
            </a:r>
            <a:endParaRPr lang="en-US" dirty="0"/>
          </a:p>
          <a:p>
            <a:pPr>
              <a:buClr>
                <a:srgbClr val="8AD0D6"/>
              </a:buClr>
            </a:pPr>
            <a:br>
              <a:rPr lang="en-US" dirty="0"/>
            </a:br>
            <a:endParaRPr lang="en-US" dirty="0"/>
          </a:p>
          <a:p>
            <a:pPr>
              <a:buClr>
                <a:srgbClr val="8AD0D6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17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PHYICS PROJECT</vt:lpstr>
      <vt:lpstr>FENTANYL</vt:lpstr>
      <vt:lpstr>PowerPoint Presentation</vt:lpstr>
      <vt:lpstr>Pharmacophore</vt:lpstr>
      <vt:lpstr>Pharmacokinetics Of Fentanyl</vt:lpstr>
      <vt:lpstr>Side Effects And Synthesis Of Fentanyl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revision>64</cp:revision>
  <dcterms:created xsi:type="dcterms:W3CDTF">2022-05-20T15:53:46Z</dcterms:created>
  <dcterms:modified xsi:type="dcterms:W3CDTF">2022-06-01T15:59:08Z</dcterms:modified>
</cp:coreProperties>
</file>