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sldIdLst>
    <p:sldId id="256" r:id="rId2"/>
    <p:sldId id="258" r:id="rId3"/>
    <p:sldId id="259" r:id="rId4"/>
    <p:sldId id="260" r:id="rId5"/>
    <p:sldId id="263" r:id="rId6"/>
    <p:sldId id="264" r:id="rId7"/>
    <p:sldId id="261" r:id="rId8"/>
    <p:sldId id="278" r:id="rId9"/>
    <p:sldId id="265" r:id="rId10"/>
    <p:sldId id="266" r:id="rId11"/>
    <p:sldId id="268" r:id="rId12"/>
    <p:sldId id="270" r:id="rId13"/>
    <p:sldId id="272" r:id="rId14"/>
    <p:sldId id="273" r:id="rId15"/>
    <p:sldId id="274" r:id="rId16"/>
    <p:sldId id="275" r:id="rId17"/>
    <p:sldId id="276" r:id="rId18"/>
    <p:sldId id="279"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4518F55-7B89-4D2E-954F-A1E19705E09F}" v="1751" dt="2022-05-22T19:30:34.547"/>
    <p1510:client id="{259FC949-DF06-41E9-AD32-1CF9285EF781}" v="219" dt="2022-05-26T15:18:57.996"/>
    <p1510:client id="{296B28D2-537A-4784-9798-439F1E60B3B0}" v="103" dt="2022-05-27T15:08:36.904"/>
    <p1510:client id="{2A301F6E-47B0-4F7F-8957-706B36AAD256}" v="119" dt="2022-05-23T15:18:18.959"/>
    <p1510:client id="{A05E13C3-4A45-4968-962F-E483E26D1F67}" v="436" dt="2022-05-24T15:17:41.1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dirty="0"/>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5/27/2022</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33197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847051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44672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4365800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6084574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894828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77578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9205565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5/27/2022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302296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5BFA754-D5C3-4E66-96A6-867B257F58DC}" type="datetimeFigureOut">
              <a:rPr lang="en-US" dirty="0"/>
              <a:t>5/27/2022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1876295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dirty="0"/>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5/27/2022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4427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5BFA754-D5C3-4E66-96A6-867B257F58DC}" type="datetimeFigureOut">
              <a:rPr lang="en-US" dirty="0"/>
              <a:t>5/27/2022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63479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5/27/2022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00467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5/27/2022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689431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5/27/2022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903057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82030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dirty="0"/>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5/27/2022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28263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5/27/2022</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27342805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 id="2147483756" r:id="rId12"/>
    <p:sldLayoutId id="2147483757" r:id="rId13"/>
    <p:sldLayoutId id="2147483758" r:id="rId14"/>
    <p:sldLayoutId id="2147483759" r:id="rId15"/>
    <p:sldLayoutId id="2147483760" r:id="rId16"/>
    <p:sldLayoutId id="2147483761"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4.jpe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bing.com/ck/a?!&amp;&amp;p=dc83b5105c114b8d710de4f5affcfbe5ff7f5cc5957506deb5efcadb5a4e7bc3JmltdHM9MTY1MzU3NzkzMyZpZ3VpZD0zMDhiYjM1Ni1lYjI5LTRlNmQtYTcyNC0xZGQ1NWVjOTdmOGImaW5zaWQ9NTQxNA&amp;ptn=3&amp;fclid=3843e918-dd06-11ec-939a-12329d9e432b&amp;u=a1aHR0cHM6Ly93d3cubWQtaGVhbHRoLmNvbS9QZW5pY2lsbGluLVNpZGUtRWZmZWN0cy5odG1sIzp-OnRleHQ9UGVuaWNpbGxpbiUyMFNpZGUlMjBFZmZlY3RzJTIwMSUyMFNvbWUlMjBvZiUyMHRoZSUyMG1vc3QscHJvdmlkZXIlMjB0byUyMGZpZ3VyZSUyMHRoZSUyMGJlc3QlMjB3YXlzJTIwdG8lMjA&amp;ntb=1" TargetMode="External"/><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hyperlink" Target="http://pubsapp.acs.org/cen/index.html"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0">
  <p:cSld>
    <p:bg>
      <p:bgPr>
        <a:blipFill>
          <a:blip r:embed="rId2"/>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102619" y="4404852"/>
            <a:ext cx="9989677" cy="1054745"/>
          </a:xfrm>
        </p:spPr>
        <p:txBody>
          <a:bodyPr vert="horz" lIns="91440" tIns="45720" rIns="91440" bIns="45720" rtlCol="0">
            <a:normAutofit fontScale="90000"/>
          </a:bodyPr>
          <a:lstStyle/>
          <a:p>
            <a:pPr>
              <a:lnSpc>
                <a:spcPct val="90000"/>
              </a:lnSpc>
            </a:pPr>
            <a:r>
              <a:rPr lang="en-US" sz="3400" dirty="0">
                <a:latin typeface="Gautami"/>
                <a:cs typeface="Calibri Light"/>
              </a:rPr>
              <a:t>Penicillin(Antibacterial)</a:t>
            </a:r>
            <a:br>
              <a:rPr lang="en-US" sz="3400" dirty="0">
                <a:latin typeface="Gautami"/>
                <a:cs typeface="Calibri Light"/>
              </a:rPr>
            </a:br>
            <a:r>
              <a:rPr lang="en-US" sz="3400" dirty="0">
                <a:latin typeface="Gautami"/>
                <a:cs typeface="Calibri Light"/>
              </a:rPr>
              <a:t>By: </a:t>
            </a:r>
            <a:r>
              <a:rPr lang="en-US" sz="3400" dirty="0" err="1">
                <a:latin typeface="Gautami"/>
                <a:cs typeface="Calibri Light"/>
              </a:rPr>
              <a:t>shatyra</a:t>
            </a:r>
            <a:r>
              <a:rPr lang="en-US" sz="3400" dirty="0">
                <a:latin typeface="Gautami"/>
                <a:cs typeface="Calibri Light"/>
              </a:rPr>
              <a:t> cook</a:t>
            </a:r>
            <a:br>
              <a:rPr lang="en-US" sz="3400" dirty="0">
                <a:latin typeface="Gautami"/>
                <a:cs typeface="Calibri Light"/>
              </a:rPr>
            </a:br>
            <a:r>
              <a:rPr lang="en-US" sz="3400" dirty="0">
                <a:latin typeface="Gautami"/>
                <a:cs typeface="Calibri Light"/>
              </a:rPr>
              <a:t>Western International High School</a:t>
            </a:r>
            <a:br>
              <a:rPr lang="en-US" sz="3400" dirty="0">
                <a:latin typeface="Gautami"/>
                <a:cs typeface="Calibri Light"/>
              </a:rPr>
            </a:br>
            <a:r>
              <a:rPr lang="en-US" sz="3400" dirty="0">
                <a:latin typeface="Gautami"/>
                <a:cs typeface="Calibri Light"/>
              </a:rPr>
              <a:t>May 26, 2022</a:t>
            </a:r>
          </a:p>
        </p:txBody>
      </p:sp>
      <p:pic>
        <p:nvPicPr>
          <p:cNvPr id="5" name="Picture 5" descr="A picture containing text&#10;&#10;Description automatically generated">
            <a:extLst>
              <a:ext uri="{FF2B5EF4-FFF2-40B4-BE49-F238E27FC236}">
                <a16:creationId xmlns:a16="http://schemas.microsoft.com/office/drawing/2014/main" id="{3A614C79-8C45-24E1-FEFE-71937CD68F3A}"/>
              </a:ext>
            </a:extLst>
          </p:cNvPr>
          <p:cNvPicPr>
            <a:picLocks noChangeAspect="1"/>
          </p:cNvPicPr>
          <p:nvPr/>
        </p:nvPicPr>
        <p:blipFill rotWithShape="1">
          <a:blip r:embed="rId3"/>
          <a:srcRect l="10300" r="6954" b="1"/>
          <a:stretch/>
        </p:blipFill>
        <p:spPr>
          <a:xfrm>
            <a:off x="1776503" y="1257341"/>
            <a:ext cx="2765517" cy="2798064"/>
          </a:xfrm>
          <a:prstGeom prst="rect">
            <a:avLst/>
          </a:prstGeom>
        </p:spPr>
      </p:pic>
      <p:pic>
        <p:nvPicPr>
          <p:cNvPr id="4" name="Picture 4">
            <a:extLst>
              <a:ext uri="{FF2B5EF4-FFF2-40B4-BE49-F238E27FC236}">
                <a16:creationId xmlns:a16="http://schemas.microsoft.com/office/drawing/2014/main" id="{3F6B464D-EDD9-E526-1E4F-DD7E3061EE37}"/>
              </a:ext>
            </a:extLst>
          </p:cNvPr>
          <p:cNvPicPr>
            <a:picLocks noChangeAspect="1"/>
          </p:cNvPicPr>
          <p:nvPr/>
        </p:nvPicPr>
        <p:blipFill rotWithShape="1">
          <a:blip r:embed="rId4"/>
          <a:srcRect l="15015" r="11547" b="1"/>
          <a:stretch/>
        </p:blipFill>
        <p:spPr>
          <a:xfrm>
            <a:off x="4705162" y="1257342"/>
            <a:ext cx="2770067" cy="2798064"/>
          </a:xfrm>
          <a:prstGeom prst="rect">
            <a:avLst/>
          </a:prstGeom>
        </p:spPr>
      </p:pic>
      <p:pic>
        <p:nvPicPr>
          <p:cNvPr id="6" name="Picture 6">
            <a:extLst>
              <a:ext uri="{FF2B5EF4-FFF2-40B4-BE49-F238E27FC236}">
                <a16:creationId xmlns:a16="http://schemas.microsoft.com/office/drawing/2014/main" id="{F1ECC650-6A6B-4216-03B9-F7CC9786CCCE}"/>
              </a:ext>
            </a:extLst>
          </p:cNvPr>
          <p:cNvPicPr>
            <a:picLocks noChangeAspect="1"/>
          </p:cNvPicPr>
          <p:nvPr/>
        </p:nvPicPr>
        <p:blipFill rotWithShape="1">
          <a:blip r:embed="rId5"/>
          <a:srcRect l="21383" r="19612" b="1"/>
          <a:stretch/>
        </p:blipFill>
        <p:spPr>
          <a:xfrm>
            <a:off x="7638370" y="1257341"/>
            <a:ext cx="2770068" cy="2798064"/>
          </a:xfrm>
          <a:prstGeom prst="rect">
            <a:avLst/>
          </a:prstGeom>
        </p:spPr>
      </p:pic>
    </p:spTree>
    <p:extLst>
      <p:ext uri="{BB962C8B-B14F-4D97-AF65-F5344CB8AC3E}">
        <p14:creationId xmlns:p14="http://schemas.microsoft.com/office/powerpoint/2010/main" val="109857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58BF1-4B2F-AB73-3DD4-2E04DBB30225}"/>
              </a:ext>
            </a:extLst>
          </p:cNvPr>
          <p:cNvSpPr>
            <a:spLocks noGrp="1"/>
          </p:cNvSpPr>
          <p:nvPr>
            <p:ph type="title"/>
          </p:nvPr>
        </p:nvSpPr>
        <p:spPr>
          <a:xfrm>
            <a:off x="648421" y="665830"/>
            <a:ext cx="5025905" cy="1325373"/>
          </a:xfrm>
        </p:spPr>
        <p:txBody>
          <a:bodyPr anchor="b">
            <a:normAutofit/>
          </a:bodyPr>
          <a:lstStyle/>
          <a:p>
            <a:pPr>
              <a:lnSpc>
                <a:spcPct val="90000"/>
              </a:lnSpc>
            </a:pPr>
            <a:r>
              <a:rPr lang="en-US" sz="3200" dirty="0">
                <a:solidFill>
                  <a:srgbClr val="262626"/>
                </a:solidFill>
              </a:rPr>
              <a:t>How does the drug cause undesired side effects?</a:t>
            </a:r>
          </a:p>
        </p:txBody>
      </p:sp>
      <p:sp>
        <p:nvSpPr>
          <p:cNvPr id="3" name="Content Placeholder 2">
            <a:extLst>
              <a:ext uri="{FF2B5EF4-FFF2-40B4-BE49-F238E27FC236}">
                <a16:creationId xmlns:a16="http://schemas.microsoft.com/office/drawing/2014/main" id="{69E9AC3E-C863-DB80-4D91-90EB183DC378}"/>
              </a:ext>
            </a:extLst>
          </p:cNvPr>
          <p:cNvSpPr>
            <a:spLocks noGrp="1"/>
          </p:cNvSpPr>
          <p:nvPr>
            <p:ph idx="1"/>
          </p:nvPr>
        </p:nvSpPr>
        <p:spPr>
          <a:xfrm>
            <a:off x="849703" y="2263736"/>
            <a:ext cx="3660057" cy="3827792"/>
          </a:xfrm>
        </p:spPr>
        <p:txBody>
          <a:bodyPr vert="horz" lIns="91440" tIns="45720" rIns="91440" bIns="45720" rtlCol="0" anchor="t">
            <a:noAutofit/>
          </a:bodyPr>
          <a:lstStyle/>
          <a:p>
            <a:pPr algn="ctr"/>
            <a:r>
              <a:rPr lang="en-US" sz="2800" dirty="0">
                <a:solidFill>
                  <a:srgbClr val="262626"/>
                </a:solidFill>
              </a:rPr>
              <a:t>Nausea</a:t>
            </a:r>
          </a:p>
          <a:p>
            <a:pPr algn="ctr">
              <a:buSzPct val="114999"/>
            </a:pPr>
            <a:r>
              <a:rPr lang="en-US" sz="2800" dirty="0">
                <a:solidFill>
                  <a:srgbClr val="262626"/>
                </a:solidFill>
              </a:rPr>
              <a:t>Vomiting</a:t>
            </a:r>
          </a:p>
          <a:p>
            <a:pPr algn="ctr">
              <a:buSzPct val="114999"/>
            </a:pPr>
            <a:r>
              <a:rPr lang="en-US" sz="2800" dirty="0">
                <a:solidFill>
                  <a:srgbClr val="262626"/>
                </a:solidFill>
              </a:rPr>
              <a:t>Distress</a:t>
            </a:r>
          </a:p>
          <a:p>
            <a:pPr algn="ctr">
              <a:buSzPct val="114999"/>
            </a:pPr>
            <a:r>
              <a:rPr lang="en-US" sz="2800" dirty="0">
                <a:solidFill>
                  <a:srgbClr val="262626"/>
                </a:solidFill>
              </a:rPr>
              <a:t>Headache</a:t>
            </a:r>
          </a:p>
          <a:p>
            <a:pPr algn="ctr">
              <a:buSzPct val="114999"/>
            </a:pPr>
            <a:r>
              <a:rPr lang="en-US" sz="2800" dirty="0">
                <a:solidFill>
                  <a:srgbClr val="262626"/>
                </a:solidFill>
              </a:rPr>
              <a:t>Diarrhea</a:t>
            </a:r>
          </a:p>
          <a:p>
            <a:pPr algn="ctr">
              <a:buSzPct val="114999"/>
            </a:pPr>
            <a:r>
              <a:rPr lang="en-US" sz="2800" dirty="0">
                <a:solidFill>
                  <a:srgbClr val="262626"/>
                </a:solidFill>
              </a:rPr>
              <a:t>Black hairy tongue </a:t>
            </a:r>
          </a:p>
          <a:p>
            <a:pPr algn="ctr">
              <a:buSzPct val="114999"/>
            </a:pPr>
            <a:r>
              <a:rPr lang="en-US" sz="2800" dirty="0">
                <a:solidFill>
                  <a:srgbClr val="262626"/>
                </a:solidFill>
              </a:rPr>
              <a:t>Skin eruptions </a:t>
            </a:r>
          </a:p>
        </p:txBody>
      </p:sp>
      <p:pic>
        <p:nvPicPr>
          <p:cNvPr id="4" name="Picture 4" descr="A picture containing text&#10;&#10;Description automatically generated">
            <a:extLst>
              <a:ext uri="{FF2B5EF4-FFF2-40B4-BE49-F238E27FC236}">
                <a16:creationId xmlns:a16="http://schemas.microsoft.com/office/drawing/2014/main" id="{91ABBB22-F0C5-2B9B-FE44-8E14AEDE7C71}"/>
              </a:ext>
            </a:extLst>
          </p:cNvPr>
          <p:cNvPicPr>
            <a:picLocks noChangeAspect="1"/>
          </p:cNvPicPr>
          <p:nvPr/>
        </p:nvPicPr>
        <p:blipFill>
          <a:blip r:embed="rId3"/>
          <a:stretch>
            <a:fillRect/>
          </a:stretch>
        </p:blipFill>
        <p:spPr>
          <a:xfrm>
            <a:off x="5476177" y="2547447"/>
            <a:ext cx="5469466" cy="2769516"/>
          </a:xfrm>
          <a:prstGeom prst="rect">
            <a:avLst/>
          </a:prstGeom>
          <a:ln w="57150" cmpd="thickThin">
            <a:solidFill>
              <a:srgbClr val="7F7F7F"/>
            </a:solidFill>
            <a:miter lim="800000"/>
          </a:ln>
        </p:spPr>
      </p:pic>
    </p:spTree>
    <p:extLst>
      <p:ext uri="{BB962C8B-B14F-4D97-AF65-F5344CB8AC3E}">
        <p14:creationId xmlns:p14="http://schemas.microsoft.com/office/powerpoint/2010/main" val="296626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0508A1-BBE4-3999-46AD-84A46D8A7703}"/>
              </a:ext>
            </a:extLst>
          </p:cNvPr>
          <p:cNvSpPr>
            <a:spLocks noGrp="1"/>
          </p:cNvSpPr>
          <p:nvPr>
            <p:ph type="title"/>
          </p:nvPr>
        </p:nvSpPr>
        <p:spPr/>
        <p:txBody>
          <a:bodyPr/>
          <a:lstStyle/>
          <a:p>
            <a:r>
              <a:rPr lang="en-US" dirty="0"/>
              <a:t>Is this drug expensive </a:t>
            </a:r>
          </a:p>
        </p:txBody>
      </p:sp>
      <p:sp>
        <p:nvSpPr>
          <p:cNvPr id="3" name="Content Placeholder 2">
            <a:extLst>
              <a:ext uri="{FF2B5EF4-FFF2-40B4-BE49-F238E27FC236}">
                <a16:creationId xmlns:a16="http://schemas.microsoft.com/office/drawing/2014/main" id="{D478977C-9C40-EC6C-DD24-03CDE8EDB72A}"/>
              </a:ext>
            </a:extLst>
          </p:cNvPr>
          <p:cNvSpPr>
            <a:spLocks noGrp="1"/>
          </p:cNvSpPr>
          <p:nvPr>
            <p:ph idx="1"/>
          </p:nvPr>
        </p:nvSpPr>
        <p:spPr/>
        <p:txBody>
          <a:bodyPr/>
          <a:lstStyle/>
          <a:p>
            <a:r>
              <a:rPr lang="en-US" sz="3600" dirty="0"/>
              <a:t>Prices for popular penicillin antibiotics: Amoxicillin is an inexpensive drug used to treat certain kinds of bacterial infections </a:t>
            </a:r>
            <a:endParaRPr lang="en-US"/>
          </a:p>
          <a:p>
            <a:r>
              <a:rPr lang="en-US" sz="3600" dirty="0">
                <a:ea typeface="+mn-lt"/>
                <a:cs typeface="+mn-lt"/>
              </a:rPr>
              <a:t>$ 46 million per year </a:t>
            </a:r>
            <a:endParaRPr lang="en-US" dirty="0">
              <a:ea typeface="+mn-lt"/>
              <a:cs typeface="+mn-lt"/>
            </a:endParaRPr>
          </a:p>
          <a:p>
            <a:pPr marL="0" indent="0">
              <a:buSzPct val="114999"/>
              <a:buNone/>
            </a:pPr>
            <a:endParaRPr lang="en-US" sz="3600" dirty="0"/>
          </a:p>
        </p:txBody>
      </p:sp>
    </p:spTree>
    <p:extLst>
      <p:ext uri="{BB962C8B-B14F-4D97-AF65-F5344CB8AC3E}">
        <p14:creationId xmlns:p14="http://schemas.microsoft.com/office/powerpoint/2010/main" val="2110193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09B335-3DAD-5E13-B6EE-BA6947B017A4}"/>
              </a:ext>
            </a:extLst>
          </p:cNvPr>
          <p:cNvSpPr>
            <a:spLocks noGrp="1"/>
          </p:cNvSpPr>
          <p:nvPr>
            <p:ph type="title"/>
          </p:nvPr>
        </p:nvSpPr>
        <p:spPr/>
        <p:txBody>
          <a:bodyPr/>
          <a:lstStyle/>
          <a:p>
            <a:r>
              <a:rPr lang="en-US" dirty="0"/>
              <a:t>Name an other names</a:t>
            </a:r>
          </a:p>
        </p:txBody>
      </p:sp>
      <p:sp>
        <p:nvSpPr>
          <p:cNvPr id="3" name="Content Placeholder 2">
            <a:extLst>
              <a:ext uri="{FF2B5EF4-FFF2-40B4-BE49-F238E27FC236}">
                <a16:creationId xmlns:a16="http://schemas.microsoft.com/office/drawing/2014/main" id="{A72886AC-DFD5-27BD-503A-CB0292E563FE}"/>
              </a:ext>
            </a:extLst>
          </p:cNvPr>
          <p:cNvSpPr>
            <a:spLocks noGrp="1"/>
          </p:cNvSpPr>
          <p:nvPr>
            <p:ph idx="1"/>
          </p:nvPr>
        </p:nvSpPr>
        <p:spPr>
          <a:xfrm>
            <a:off x="1295401" y="2556932"/>
            <a:ext cx="9601196" cy="3045767"/>
          </a:xfrm>
        </p:spPr>
        <p:txBody>
          <a:bodyPr>
            <a:normAutofit fontScale="77500" lnSpcReduction="20000"/>
          </a:bodyPr>
          <a:lstStyle/>
          <a:p>
            <a:pPr marL="0" indent="0">
              <a:buNone/>
            </a:pPr>
            <a:endParaRPr lang="en-US" sz="3600" dirty="0"/>
          </a:p>
          <a:p>
            <a:pPr>
              <a:buSzPct val="114999"/>
            </a:pPr>
            <a:r>
              <a:rPr lang="en-US" sz="3600" dirty="0"/>
              <a:t>( 2S,5R,6R)-3,3-Dimethyl-7-oxo-6-[(phenylacetyl)amino]-4-thia-1-azabicyclo[3.2.0]heptane-2-carboxylic acid</a:t>
            </a:r>
          </a:p>
          <a:p>
            <a:pPr>
              <a:buSzPct val="114999"/>
            </a:pPr>
            <a:r>
              <a:rPr lang="en-US" sz="3600" dirty="0"/>
              <a:t>Penicillin G</a:t>
            </a:r>
          </a:p>
          <a:p>
            <a:pPr>
              <a:buSzPct val="114999"/>
            </a:pPr>
            <a:r>
              <a:rPr lang="en-US" sz="3600" dirty="0" err="1"/>
              <a:t>Benzylpenicillinic</a:t>
            </a:r>
            <a:r>
              <a:rPr lang="en-US" sz="3600" dirty="0"/>
              <a:t> acid </a:t>
            </a:r>
          </a:p>
          <a:p>
            <a:pPr>
              <a:buSzPct val="114999"/>
            </a:pPr>
            <a:r>
              <a:rPr lang="en-US" sz="3600" dirty="0"/>
              <a:t>CAS </a:t>
            </a:r>
            <a:r>
              <a:rPr lang="en-US" sz="3600" dirty="0" err="1"/>
              <a:t>registery</a:t>
            </a:r>
            <a:r>
              <a:rPr lang="en-US" sz="3600" dirty="0"/>
              <a:t>: 61-33-6</a:t>
            </a:r>
          </a:p>
          <a:p>
            <a:pPr>
              <a:buSzPct val="114999"/>
            </a:pPr>
            <a:endParaRPr lang="en-US" sz="3600" dirty="0"/>
          </a:p>
          <a:p>
            <a:pPr>
              <a:buSzPct val="114999"/>
            </a:pPr>
            <a:endParaRPr lang="en-US" dirty="0"/>
          </a:p>
        </p:txBody>
      </p:sp>
    </p:spTree>
    <p:extLst>
      <p:ext uri="{BB962C8B-B14F-4D97-AF65-F5344CB8AC3E}">
        <p14:creationId xmlns:p14="http://schemas.microsoft.com/office/powerpoint/2010/main" val="36734039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2534C-3A17-E931-D8C1-A8E7A9AC3DE2}"/>
              </a:ext>
            </a:extLst>
          </p:cNvPr>
          <p:cNvSpPr>
            <a:spLocks noGrp="1"/>
          </p:cNvSpPr>
          <p:nvPr>
            <p:ph type="title"/>
          </p:nvPr>
        </p:nvSpPr>
        <p:spPr/>
        <p:txBody>
          <a:bodyPr/>
          <a:lstStyle/>
          <a:p>
            <a:r>
              <a:rPr lang="en-US" dirty="0"/>
              <a:t>Chemical formula and structure </a:t>
            </a:r>
          </a:p>
        </p:txBody>
      </p:sp>
      <p:sp>
        <p:nvSpPr>
          <p:cNvPr id="3" name="Content Placeholder 2">
            <a:extLst>
              <a:ext uri="{FF2B5EF4-FFF2-40B4-BE49-F238E27FC236}">
                <a16:creationId xmlns:a16="http://schemas.microsoft.com/office/drawing/2014/main" id="{30547C24-58EB-B70B-0750-C2C2271E40A0}"/>
              </a:ext>
            </a:extLst>
          </p:cNvPr>
          <p:cNvSpPr>
            <a:spLocks noGrp="1"/>
          </p:cNvSpPr>
          <p:nvPr>
            <p:ph idx="1"/>
          </p:nvPr>
        </p:nvSpPr>
        <p:spPr/>
        <p:txBody>
          <a:bodyPr/>
          <a:lstStyle/>
          <a:p>
            <a:pPr marL="0" indent="0">
              <a:buNone/>
            </a:pPr>
            <a:r>
              <a:rPr lang="en-US" sz="6000" dirty="0"/>
              <a:t>C16H18N2O4S</a:t>
            </a:r>
          </a:p>
          <a:p>
            <a:pPr marL="0" indent="0">
              <a:buNone/>
            </a:pPr>
            <a:endParaRPr lang="en-US" dirty="0"/>
          </a:p>
        </p:txBody>
      </p:sp>
      <p:pic>
        <p:nvPicPr>
          <p:cNvPr id="4" name="Picture 4">
            <a:extLst>
              <a:ext uri="{FF2B5EF4-FFF2-40B4-BE49-F238E27FC236}">
                <a16:creationId xmlns:a16="http://schemas.microsoft.com/office/drawing/2014/main" id="{33F94391-647B-9186-5B45-0BB174AD4098}"/>
              </a:ext>
            </a:extLst>
          </p:cNvPr>
          <p:cNvPicPr>
            <a:picLocks noChangeAspect="1"/>
          </p:cNvPicPr>
          <p:nvPr/>
        </p:nvPicPr>
        <p:blipFill>
          <a:blip r:embed="rId2"/>
          <a:stretch>
            <a:fillRect/>
          </a:stretch>
        </p:blipFill>
        <p:spPr>
          <a:xfrm>
            <a:off x="1302588" y="3748197"/>
            <a:ext cx="3591463" cy="2539001"/>
          </a:xfrm>
          <a:prstGeom prst="rect">
            <a:avLst/>
          </a:prstGeom>
        </p:spPr>
      </p:pic>
      <p:pic>
        <p:nvPicPr>
          <p:cNvPr id="6" name="Picture 6" descr="Diagram, schematic&#10;&#10;Description automatically generated">
            <a:extLst>
              <a:ext uri="{FF2B5EF4-FFF2-40B4-BE49-F238E27FC236}">
                <a16:creationId xmlns:a16="http://schemas.microsoft.com/office/drawing/2014/main" id="{A3DC42EA-E3A1-E543-2360-B073FA32B73B}"/>
              </a:ext>
            </a:extLst>
          </p:cNvPr>
          <p:cNvPicPr>
            <a:picLocks noChangeAspect="1"/>
          </p:cNvPicPr>
          <p:nvPr/>
        </p:nvPicPr>
        <p:blipFill>
          <a:blip r:embed="rId3"/>
          <a:stretch>
            <a:fillRect/>
          </a:stretch>
        </p:blipFill>
        <p:spPr>
          <a:xfrm>
            <a:off x="6563535" y="3060581"/>
            <a:ext cx="4025119" cy="2217707"/>
          </a:xfrm>
          <a:prstGeom prst="rect">
            <a:avLst/>
          </a:prstGeom>
        </p:spPr>
      </p:pic>
    </p:spTree>
    <p:extLst>
      <p:ext uri="{BB962C8B-B14F-4D97-AF65-F5344CB8AC3E}">
        <p14:creationId xmlns:p14="http://schemas.microsoft.com/office/powerpoint/2010/main" val="4025275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7" name="Group 10">
            <a:extLst>
              <a:ext uri="{FF2B5EF4-FFF2-40B4-BE49-F238E27FC236}">
                <a16:creationId xmlns:a16="http://schemas.microsoft.com/office/drawing/2014/main" id="{71315106-A7B3-4730-9E6C-5A878C4668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2" name="Rectangle 11">
              <a:extLst>
                <a:ext uri="{FF2B5EF4-FFF2-40B4-BE49-F238E27FC236}">
                  <a16:creationId xmlns:a16="http://schemas.microsoft.com/office/drawing/2014/main" id="{BD4BC59E-CB55-4DBD-9167-83683CF5CB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112B0D5C-D671-4BE5-A795-F9E3F4917F7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4" name="Picture 13">
                <a:extLst>
                  <a:ext uri="{FF2B5EF4-FFF2-40B4-BE49-F238E27FC236}">
                    <a16:creationId xmlns:a16="http://schemas.microsoft.com/office/drawing/2014/main" id="{9C3C9968-3015-4513-8699-20563F8826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FF20E447-AC9A-4615-B8F6-3D2192D83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CF0CB558-FAA8-4F42-8DE5-6E14A66A11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7" name="Picture 16">
                <a:extLst>
                  <a:ext uri="{FF2B5EF4-FFF2-40B4-BE49-F238E27FC236}">
                    <a16:creationId xmlns:a16="http://schemas.microsoft.com/office/drawing/2014/main" id="{826614F0-52FE-48FC-AA4F-AE0E9CDCE39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A85F8C36-3F91-086A-88CA-C18CB2FFB74D}"/>
              </a:ext>
            </a:extLst>
          </p:cNvPr>
          <p:cNvSpPr>
            <a:spLocks noGrp="1"/>
          </p:cNvSpPr>
          <p:nvPr>
            <p:ph type="title"/>
          </p:nvPr>
        </p:nvSpPr>
        <p:spPr>
          <a:xfrm>
            <a:off x="7535825" y="982132"/>
            <a:ext cx="3360772" cy="1303867"/>
          </a:xfrm>
        </p:spPr>
        <p:txBody>
          <a:bodyPr>
            <a:normAutofit/>
          </a:bodyPr>
          <a:lstStyle/>
          <a:p>
            <a:pPr>
              <a:lnSpc>
                <a:spcPct val="90000"/>
              </a:lnSpc>
            </a:pPr>
            <a:r>
              <a:rPr lang="en-US" sz="4100"/>
              <a:t>Synthesis of penicillin</a:t>
            </a:r>
          </a:p>
        </p:txBody>
      </p:sp>
      <p:sp>
        <p:nvSpPr>
          <p:cNvPr id="28" name="Rectangle 18">
            <a:extLst>
              <a:ext uri="{FF2B5EF4-FFF2-40B4-BE49-F238E27FC236}">
                <a16:creationId xmlns:a16="http://schemas.microsoft.com/office/drawing/2014/main" id="{E336C991-AA99-423E-8FE1-5BA9C97F2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Diagram&#10;&#10;Description automatically generated">
            <a:extLst>
              <a:ext uri="{FF2B5EF4-FFF2-40B4-BE49-F238E27FC236}">
                <a16:creationId xmlns:a16="http://schemas.microsoft.com/office/drawing/2014/main" id="{3A80AD59-90B0-11CC-5A3C-37A0F22D182F}"/>
              </a:ext>
            </a:extLst>
          </p:cNvPr>
          <p:cNvPicPr>
            <a:picLocks noChangeAspect="1"/>
          </p:cNvPicPr>
          <p:nvPr/>
        </p:nvPicPr>
        <p:blipFill rotWithShape="1">
          <a:blip r:embed="rId5"/>
          <a:srcRect t="20947" b="3498"/>
          <a:stretch/>
        </p:blipFill>
        <p:spPr>
          <a:xfrm>
            <a:off x="1412683" y="1410208"/>
            <a:ext cx="5278777" cy="3858780"/>
          </a:xfrm>
          <a:prstGeom prst="rect">
            <a:avLst/>
          </a:prstGeom>
        </p:spPr>
      </p:pic>
      <p:cxnSp>
        <p:nvCxnSpPr>
          <p:cNvPr id="29" name="Straight Connector 20">
            <a:extLst>
              <a:ext uri="{FF2B5EF4-FFF2-40B4-BE49-F238E27FC236}">
                <a16:creationId xmlns:a16="http://schemas.microsoft.com/office/drawing/2014/main" id="{D2B860ED-0E27-4D8E-B5F4-C8C3F33C7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0" name="Content Placeholder 7">
            <a:extLst>
              <a:ext uri="{FF2B5EF4-FFF2-40B4-BE49-F238E27FC236}">
                <a16:creationId xmlns:a16="http://schemas.microsoft.com/office/drawing/2014/main" id="{B341C134-5EB3-65D8-DA28-DE099C4ACC7B}"/>
              </a:ext>
            </a:extLst>
          </p:cNvPr>
          <p:cNvSpPr>
            <a:spLocks noGrp="1"/>
          </p:cNvSpPr>
          <p:nvPr>
            <p:ph idx="1"/>
          </p:nvPr>
        </p:nvSpPr>
        <p:spPr>
          <a:xfrm>
            <a:off x="7535824" y="2556932"/>
            <a:ext cx="3360771" cy="3318936"/>
          </a:xfrm>
        </p:spPr>
        <p:txBody>
          <a:bodyPr>
            <a:normAutofit/>
          </a:bodyPr>
          <a:lstStyle/>
          <a:p>
            <a:endParaRPr lang="en-US"/>
          </a:p>
        </p:txBody>
      </p:sp>
    </p:spTree>
    <p:extLst>
      <p:ext uri="{BB962C8B-B14F-4D97-AF65-F5344CB8AC3E}">
        <p14:creationId xmlns:p14="http://schemas.microsoft.com/office/powerpoint/2010/main" val="16016556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22" name="Group 10">
            <a:extLst>
              <a:ext uri="{FF2B5EF4-FFF2-40B4-BE49-F238E27FC236}">
                <a16:creationId xmlns:a16="http://schemas.microsoft.com/office/drawing/2014/main" id="{5E6E1520-2FF6-4854-9AF4-AEF2311B583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2" name="Rectangle 11">
              <a:extLst>
                <a:ext uri="{FF2B5EF4-FFF2-40B4-BE49-F238E27FC236}">
                  <a16:creationId xmlns:a16="http://schemas.microsoft.com/office/drawing/2014/main" id="{BA5D1594-F7BA-4C1C-9385-FD09BD2A6F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251BC212-81ED-4D4F-A9E1-FE62C9B06D84}"/>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4" name="Picture 13">
                <a:extLst>
                  <a:ext uri="{FF2B5EF4-FFF2-40B4-BE49-F238E27FC236}">
                    <a16:creationId xmlns:a16="http://schemas.microsoft.com/office/drawing/2014/main" id="{A2993D6C-D352-4196-8909-21BFE9863722}"/>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DC52BDAD-556E-4C4C-B776-FD44D9082A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46D91A09-3DF6-490E-955F-8671B86A13F3}"/>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7" name="Picture 16">
                <a:extLst>
                  <a:ext uri="{FF2B5EF4-FFF2-40B4-BE49-F238E27FC236}">
                    <a16:creationId xmlns:a16="http://schemas.microsoft.com/office/drawing/2014/main" id="{DEAA77F7-514B-46E6-980A-60EF52483366}"/>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21DB9403-1036-0A81-FF6D-1C6B92913EE2}"/>
              </a:ext>
            </a:extLst>
          </p:cNvPr>
          <p:cNvSpPr>
            <a:spLocks noGrp="1"/>
          </p:cNvSpPr>
          <p:nvPr>
            <p:ph type="title"/>
          </p:nvPr>
        </p:nvSpPr>
        <p:spPr>
          <a:xfrm>
            <a:off x="7535825" y="982132"/>
            <a:ext cx="3360772" cy="1303867"/>
          </a:xfrm>
        </p:spPr>
        <p:txBody>
          <a:bodyPr>
            <a:normAutofit/>
          </a:bodyPr>
          <a:lstStyle/>
          <a:p>
            <a:pPr>
              <a:lnSpc>
                <a:spcPct val="90000"/>
              </a:lnSpc>
            </a:pPr>
            <a:r>
              <a:rPr lang="en-US" sz="3700"/>
              <a:t>Pharmacophore </a:t>
            </a:r>
          </a:p>
        </p:txBody>
      </p:sp>
      <p:sp>
        <p:nvSpPr>
          <p:cNvPr id="23" name="Rectangle 18">
            <a:extLst>
              <a:ext uri="{FF2B5EF4-FFF2-40B4-BE49-F238E27FC236}">
                <a16:creationId xmlns:a16="http://schemas.microsoft.com/office/drawing/2014/main" id="{64D0FF6F-093D-47AB-9CBA-8BBEF7F73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4" descr="Diagram&#10;&#10;Description automatically generated">
            <a:extLst>
              <a:ext uri="{FF2B5EF4-FFF2-40B4-BE49-F238E27FC236}">
                <a16:creationId xmlns:a16="http://schemas.microsoft.com/office/drawing/2014/main" id="{2850F4B4-A6AE-49FB-7ABD-094363E137AC}"/>
              </a:ext>
            </a:extLst>
          </p:cNvPr>
          <p:cNvPicPr>
            <a:picLocks noChangeAspect="1"/>
          </p:cNvPicPr>
          <p:nvPr/>
        </p:nvPicPr>
        <p:blipFill>
          <a:blip r:embed="rId5"/>
          <a:stretch>
            <a:fillRect/>
          </a:stretch>
        </p:blipFill>
        <p:spPr>
          <a:xfrm>
            <a:off x="1479551" y="1410208"/>
            <a:ext cx="5145040" cy="3858780"/>
          </a:xfrm>
          <a:prstGeom prst="rect">
            <a:avLst/>
          </a:prstGeom>
        </p:spPr>
      </p:pic>
      <p:cxnSp>
        <p:nvCxnSpPr>
          <p:cNvPr id="21" name="Straight Connector 20">
            <a:extLst>
              <a:ext uri="{FF2B5EF4-FFF2-40B4-BE49-F238E27FC236}">
                <a16:creationId xmlns:a16="http://schemas.microsoft.com/office/drawing/2014/main" id="{1163510C-FF2B-41B2-AEFC-A952A750740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14668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C11FE44B-46D1-485F-88E0-F790CE427F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2" name="Rectangle 11">
              <a:extLst>
                <a:ext uri="{FF2B5EF4-FFF2-40B4-BE49-F238E27FC236}">
                  <a16:creationId xmlns:a16="http://schemas.microsoft.com/office/drawing/2014/main" id="{57D4B92A-5EF4-4B95-8004-943EE06280C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a:extLst>
                <a:ext uri="{FF2B5EF4-FFF2-40B4-BE49-F238E27FC236}">
                  <a16:creationId xmlns:a16="http://schemas.microsoft.com/office/drawing/2014/main" id="{9C93532B-75B6-4775-9B2B-2064D7177261}"/>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4" name="Picture 13">
                <a:extLst>
                  <a:ext uri="{FF2B5EF4-FFF2-40B4-BE49-F238E27FC236}">
                    <a16:creationId xmlns:a16="http://schemas.microsoft.com/office/drawing/2014/main" id="{CA6CE258-75E4-4B8E-9C2C-620A11F97FB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5" name="Rectangle 14">
                <a:extLst>
                  <a:ext uri="{FF2B5EF4-FFF2-40B4-BE49-F238E27FC236}">
                    <a16:creationId xmlns:a16="http://schemas.microsoft.com/office/drawing/2014/main" id="{38AEEA47-89DA-4860-87E2-DC953998E6E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5DDD0F81-BADD-46AE-BDB8-65D419C01DDC}"/>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7" name="Picture 16">
                <a:extLst>
                  <a:ext uri="{FF2B5EF4-FFF2-40B4-BE49-F238E27FC236}">
                    <a16:creationId xmlns:a16="http://schemas.microsoft.com/office/drawing/2014/main" id="{08A4150D-E0D7-4796-8DF9-4BB3BA13E388}"/>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2" name="Title 1">
            <a:extLst>
              <a:ext uri="{FF2B5EF4-FFF2-40B4-BE49-F238E27FC236}">
                <a16:creationId xmlns:a16="http://schemas.microsoft.com/office/drawing/2014/main" id="{14782340-F290-8502-7137-5EAE0DEBF328}"/>
              </a:ext>
            </a:extLst>
          </p:cNvPr>
          <p:cNvSpPr>
            <a:spLocks noGrp="1"/>
          </p:cNvSpPr>
          <p:nvPr>
            <p:ph type="title"/>
          </p:nvPr>
        </p:nvSpPr>
        <p:spPr>
          <a:xfrm>
            <a:off x="1295402" y="982132"/>
            <a:ext cx="3660056" cy="1325373"/>
          </a:xfrm>
        </p:spPr>
        <p:txBody>
          <a:bodyPr anchor="b">
            <a:normAutofit/>
          </a:bodyPr>
          <a:lstStyle/>
          <a:p>
            <a:r>
              <a:rPr lang="en-US" sz="2400"/>
              <a:t>Pharmacokinetics </a:t>
            </a:r>
          </a:p>
        </p:txBody>
      </p:sp>
      <p:cxnSp>
        <p:nvCxnSpPr>
          <p:cNvPr id="19" name="Straight Connector 18">
            <a:extLst>
              <a:ext uri="{FF2B5EF4-FFF2-40B4-BE49-F238E27FC236}">
                <a16:creationId xmlns:a16="http://schemas.microsoft.com/office/drawing/2014/main" id="{4272FA93-03B0-4857-8946-E04C5E7E26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95401" y="2400639"/>
            <a:ext cx="3660057" cy="0"/>
          </a:xfrm>
          <a:prstGeom prst="line">
            <a:avLst/>
          </a:prstGeom>
        </p:spPr>
        <p:style>
          <a:lnRef idx="2">
            <a:schemeClr val="accent1"/>
          </a:lnRef>
          <a:fillRef idx="0">
            <a:schemeClr val="accent1"/>
          </a:fillRef>
          <a:effectRef idx="1">
            <a:schemeClr val="accent1"/>
          </a:effectRef>
          <a:fontRef idx="minor">
            <a:schemeClr val="tx1"/>
          </a:fontRef>
        </p:style>
      </p:cxnSp>
      <p:pic>
        <p:nvPicPr>
          <p:cNvPr id="4" name="Picture 4" descr="Diagram&#10;&#10;Description automatically generated">
            <a:extLst>
              <a:ext uri="{FF2B5EF4-FFF2-40B4-BE49-F238E27FC236}">
                <a16:creationId xmlns:a16="http://schemas.microsoft.com/office/drawing/2014/main" id="{906E141C-0EB3-B09F-BC13-AA7DCDCD3369}"/>
              </a:ext>
            </a:extLst>
          </p:cNvPr>
          <p:cNvPicPr>
            <a:picLocks noChangeAspect="1"/>
          </p:cNvPicPr>
          <p:nvPr/>
        </p:nvPicPr>
        <p:blipFill rotWithShape="1">
          <a:blip r:embed="rId5"/>
          <a:srcRect l="16177" r="-3" b="-3"/>
          <a:stretch/>
        </p:blipFill>
        <p:spPr>
          <a:xfrm>
            <a:off x="5418668" y="982131"/>
            <a:ext cx="5469466" cy="4893735"/>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40058842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2B52F2-5F5D-D0C0-7A41-0A8CAD4680A0}"/>
              </a:ext>
            </a:extLst>
          </p:cNvPr>
          <p:cNvSpPr>
            <a:spLocks noGrp="1"/>
          </p:cNvSpPr>
          <p:nvPr>
            <p:ph type="title"/>
          </p:nvPr>
        </p:nvSpPr>
        <p:spPr/>
        <p:txBody>
          <a:bodyPr/>
          <a:lstStyle/>
          <a:p>
            <a:r>
              <a:rPr lang="en-US" dirty="0"/>
              <a:t>Interesting information</a:t>
            </a:r>
          </a:p>
        </p:txBody>
      </p:sp>
      <p:sp>
        <p:nvSpPr>
          <p:cNvPr id="3" name="Content Placeholder 2">
            <a:extLst>
              <a:ext uri="{FF2B5EF4-FFF2-40B4-BE49-F238E27FC236}">
                <a16:creationId xmlns:a16="http://schemas.microsoft.com/office/drawing/2014/main" id="{721204FF-11C2-CFB5-6E05-FB56013A05AB}"/>
              </a:ext>
            </a:extLst>
          </p:cNvPr>
          <p:cNvSpPr>
            <a:spLocks noGrp="1"/>
          </p:cNvSpPr>
          <p:nvPr>
            <p:ph idx="1"/>
          </p:nvPr>
        </p:nvSpPr>
        <p:spPr/>
        <p:txBody>
          <a:bodyPr/>
          <a:lstStyle/>
          <a:p>
            <a:r>
              <a:rPr lang="en-US" sz="3600" dirty="0"/>
              <a:t>Did you know that when penicillin was being developed during World War </a:t>
            </a:r>
            <a:r>
              <a:rPr lang="en-US" sz="3600" dirty="0" err="1"/>
              <a:t>ll</a:t>
            </a:r>
            <a:r>
              <a:rPr lang="en-US" sz="3600" dirty="0"/>
              <a:t>, the British researchers rubbed penicillin mold spores into their clothing in case they had to destroy their research to keep it from the Germans</a:t>
            </a:r>
          </a:p>
        </p:txBody>
      </p:sp>
    </p:spTree>
    <p:extLst>
      <p:ext uri="{BB962C8B-B14F-4D97-AF65-F5344CB8AC3E}">
        <p14:creationId xmlns:p14="http://schemas.microsoft.com/office/powerpoint/2010/main" val="25829715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useBgFill="1">
        <p:nvSpPr>
          <p:cNvPr id="85" name="Rectangle 84">
            <a:extLst>
              <a:ext uri="{FF2B5EF4-FFF2-40B4-BE49-F238E27FC236}">
                <a16:creationId xmlns:a16="http://schemas.microsoft.com/office/drawing/2014/main" id="{C44B17FE-2E14-47B6-B5A8-4363DE7695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14E53280-E6EB-47D2-B0BB-78B772DC4B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4663" y="469900"/>
            <a:ext cx="3695002" cy="5918200"/>
          </a:xfrm>
          <a:prstGeom prst="rect">
            <a:avLst/>
          </a:prstGeom>
          <a:solidFill>
            <a:srgbClr val="373737"/>
          </a:solidFill>
          <a:ln>
            <a:noFill/>
          </a:ln>
          <a:effectLst>
            <a:outerShdw blurRad="50800" dist="38100" dir="5400000" algn="t" rotWithShape="0">
              <a:prstClr val="black">
                <a:alpha val="40000"/>
              </a:prstClr>
            </a:outerShdw>
          </a:effectLst>
          <a:scene3d>
            <a:camera prst="orthographicFront"/>
            <a:lightRig rig="balanced" dir="t"/>
          </a:scene3d>
          <a:sp3d>
            <a:bevelT w="6350" h="635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a:extLst>
              <a:ext uri="{FF2B5EF4-FFF2-40B4-BE49-F238E27FC236}">
                <a16:creationId xmlns:a16="http://schemas.microsoft.com/office/drawing/2014/main" id="{E44C4738-31FA-4AA4-9D3A-9B0F0B1F5F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668" y="635508"/>
            <a:ext cx="3364992" cy="5586984"/>
          </a:xfrm>
          <a:prstGeom prst="rect">
            <a:avLst/>
          </a:prstGeom>
          <a:noFill/>
          <a:ln w="15875" cap="flat">
            <a:solidFill>
              <a:schemeClr val="accent1"/>
            </a:solidFill>
            <a:miter lim="800000"/>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A7433B3-B17E-4893-338E-1C0C57DC834B}"/>
              </a:ext>
            </a:extLst>
          </p:cNvPr>
          <p:cNvSpPr>
            <a:spLocks noGrp="1"/>
          </p:cNvSpPr>
          <p:nvPr>
            <p:ph type="title"/>
          </p:nvPr>
        </p:nvSpPr>
        <p:spPr>
          <a:xfrm>
            <a:off x="952108" y="954756"/>
            <a:ext cx="2730414" cy="4946003"/>
          </a:xfrm>
        </p:spPr>
        <p:txBody>
          <a:bodyPr>
            <a:normAutofit/>
          </a:bodyPr>
          <a:lstStyle/>
          <a:p>
            <a:r>
              <a:rPr lang="en-US" sz="3600">
                <a:solidFill>
                  <a:srgbClr val="FFFFFF"/>
                </a:solidFill>
              </a:rPr>
              <a:t>Resources </a:t>
            </a:r>
          </a:p>
        </p:txBody>
      </p:sp>
      <p:sp>
        <p:nvSpPr>
          <p:cNvPr id="91" name="Rectangle 90">
            <a:extLst>
              <a:ext uri="{FF2B5EF4-FFF2-40B4-BE49-F238E27FC236}">
                <a16:creationId xmlns:a16="http://schemas.microsoft.com/office/drawing/2014/main" id="{809F3F69-CB9E-4C14-8F9B-7565980C87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54296" y="0"/>
            <a:ext cx="7537704" cy="6858000"/>
          </a:xfrm>
          <a:prstGeom prst="rect">
            <a:avLst/>
          </a:prstGeom>
          <a:gradFill>
            <a:gsLst>
              <a:gs pos="0">
                <a:srgbClr val="FFFFFF"/>
              </a:gs>
              <a:gs pos="30000">
                <a:srgbClr val="FFFFFF"/>
              </a:gs>
              <a:gs pos="61000">
                <a:srgbClr val="F8F8F8"/>
              </a:gs>
              <a:gs pos="97000">
                <a:srgbClr val="E5E5E5"/>
              </a:gs>
            </a:gsLst>
            <a:path path="circle">
              <a:fillToRect l="50000" t="50000" r="50000" b="50000"/>
            </a:path>
          </a:gradFill>
          <a:ln>
            <a:noFill/>
          </a:ln>
          <a:effectLst>
            <a:innerShdw blurRad="63500" dist="12700" dir="10800000">
              <a:prstClr val="black">
                <a:alpha val="3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0C9AE0D-9573-17A3-4E20-AB507F94A7AC}"/>
              </a:ext>
            </a:extLst>
          </p:cNvPr>
          <p:cNvSpPr>
            <a:spLocks noGrp="1"/>
          </p:cNvSpPr>
          <p:nvPr>
            <p:ph idx="1"/>
          </p:nvPr>
        </p:nvSpPr>
        <p:spPr>
          <a:xfrm>
            <a:off x="5140934" y="469900"/>
            <a:ext cx="5953630" cy="5405968"/>
          </a:xfrm>
        </p:spPr>
        <p:txBody>
          <a:bodyPr vert="horz" lIns="91440" tIns="45720" rIns="91440" bIns="45720" rtlCol="0" anchor="ctr">
            <a:normAutofit fontScale="85000" lnSpcReduction="20000"/>
          </a:bodyPr>
          <a:lstStyle/>
          <a:p>
            <a:pPr>
              <a:lnSpc>
                <a:spcPct val="90000"/>
              </a:lnSpc>
              <a:buSzPct val="114999"/>
            </a:pPr>
            <a:r>
              <a:rPr lang="en-US" sz="1800" dirty="0">
                <a:solidFill>
                  <a:srgbClr val="212121"/>
                </a:solidFill>
                <a:hlinkClick r:id="rId3"/>
              </a:rPr>
              <a:t>https://www.bing.com/ck/a?!&amp;&amp;p=dc83b5105c114b8d710de4f5affcfbe5ff7f5cc5957506deb5efcadb5a4e7bc3JmltdHM9MTY1MzU3NzkzMyZpZ3VpZD0zMDhiYjM1Ni1lYjI5LTRlNmQtYTcyNC0xZGQ1NWVjOTdmOGImaW5zaWQ9NTQxNA&amp;ptn=3&amp;fclid=3843e918-dd06-11ec-939a-12329d9e432b&amp;u=a1aHR0cHM6Ly93d3cubWQtaGVhbHRoLmNvbS9QZW5pY2lsbGluLVNpZGUtRWZmZWN0cy5odG1sIzp-OnRleHQ9UGVuaWNpbGxpbiUyMFNpZGUlMjBFZmZlY3RzJTIwMSUyMFNvbWUlMjBvZiUyMHRoZSUyMG1vc3QscHJvdmlkZXIlMjB0byUyMGZpZ3VyZSUyMHRoZSUyMGJlc3QlMjB3YXlzJTIwdG8lMjA&amp;ntb=1</a:t>
            </a:r>
            <a:endParaRPr lang="en-US" sz="1800" dirty="0">
              <a:solidFill>
                <a:srgbClr val="212121"/>
              </a:solidFill>
            </a:endParaRPr>
          </a:p>
          <a:p>
            <a:pPr>
              <a:lnSpc>
                <a:spcPct val="90000"/>
              </a:lnSpc>
              <a:buSzPct val="114999"/>
            </a:pPr>
            <a:endParaRPr lang="en-US" sz="1800" dirty="0">
              <a:solidFill>
                <a:srgbClr val="212121"/>
              </a:solidFill>
            </a:endParaRPr>
          </a:p>
          <a:p>
            <a:pPr>
              <a:lnSpc>
                <a:spcPct val="90000"/>
              </a:lnSpc>
              <a:buSzPct val="114999"/>
            </a:pPr>
            <a:r>
              <a:rPr lang="en-US" sz="1800" dirty="0">
                <a:solidFill>
                  <a:srgbClr val="212121"/>
                </a:solidFill>
              </a:rPr>
              <a:t>https://www.bing.com/ck/a?!&amp;&amp;p=ae9fd33d5d9c38ba90705d467afc33a9f7c1af252fd416dbabdda8071a09cd45JmltdHM9MTY1MzU3ODI4MCZpZ3VpZD1kNGFkYzQ3Mi1mOTRhLTQxNzgtYWMzNy1mYWMxMTFmZTMxYjkmaW5zaWQ9NTQyNA&amp;ptn=3&amp;fclid=0796c8da-dd07-11ec-a687-ff6d667cb123&amp;u=a1aHR0cHM6Ly93d3cubGl2ZXNjaWVuY2UuY29tLzY1NTk4LXBlbmljaWxsaW4uaHRtbCM6fjp0ZXh0PVBlbmljaWxsaW4lMjBwcmV2ZW50cyUyMHRoZSUyMGJhY3RlcmlhJTIwZnJvbSUyMHN5bnRoZXNpemluZyUyMHBlcHRpZG9nbHljYW4lMkMlMjBhLGElMjBwZXJzb24lMjB0byUyMHJlY292ZXIlMjBmcm9tJTIwYSUyMGJhY3RlcmlhbCUyMGluZmVjdGlvbi4&amp;ntb=1</a:t>
            </a:r>
          </a:p>
          <a:p>
            <a:pPr>
              <a:lnSpc>
                <a:spcPct val="90000"/>
              </a:lnSpc>
              <a:buSzPct val="114999"/>
            </a:pPr>
            <a:endParaRPr lang="en-US" sz="1300">
              <a:solidFill>
                <a:srgbClr val="212121"/>
              </a:solidFill>
            </a:endParaRPr>
          </a:p>
          <a:p>
            <a:pPr>
              <a:lnSpc>
                <a:spcPct val="90000"/>
              </a:lnSpc>
              <a:buSzPct val="114999"/>
            </a:pPr>
            <a:r>
              <a:rPr lang="en-US" sz="2000" dirty="0">
                <a:solidFill>
                  <a:srgbClr val="212121"/>
                </a:solidFill>
                <a:hlinkClick r:id="rId4"/>
              </a:rPr>
              <a:t>http://pubsapp.acs.org/cen/index.html</a:t>
            </a:r>
            <a:endParaRPr lang="en-US" sz="2000">
              <a:solidFill>
                <a:srgbClr val="212121"/>
              </a:solidFill>
            </a:endParaRPr>
          </a:p>
          <a:p>
            <a:pPr>
              <a:lnSpc>
                <a:spcPct val="90000"/>
              </a:lnSpc>
              <a:buSzPct val="114999"/>
            </a:pPr>
            <a:endParaRPr lang="en-US" sz="1300">
              <a:solidFill>
                <a:srgbClr val="212121"/>
              </a:solidFill>
            </a:endParaRPr>
          </a:p>
          <a:p>
            <a:pPr>
              <a:lnSpc>
                <a:spcPct val="90000"/>
              </a:lnSpc>
              <a:buSzPct val="114999"/>
            </a:pPr>
            <a:r>
              <a:rPr lang="en-US" sz="2000" dirty="0">
                <a:solidFill>
                  <a:srgbClr val="212121"/>
                </a:solidFill>
              </a:rPr>
              <a:t>Thes rest of the information is on google</a:t>
            </a:r>
          </a:p>
        </p:txBody>
      </p:sp>
    </p:spTree>
    <p:extLst>
      <p:ext uri="{BB962C8B-B14F-4D97-AF65-F5344CB8AC3E}">
        <p14:creationId xmlns:p14="http://schemas.microsoft.com/office/powerpoint/2010/main" val="12280082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6E2DAF-D0BA-ED12-F455-17C9FF1ABFFE}"/>
              </a:ext>
            </a:extLst>
          </p:cNvPr>
          <p:cNvSpPr>
            <a:spLocks noGrp="1"/>
          </p:cNvSpPr>
          <p:nvPr>
            <p:ph type="title"/>
          </p:nvPr>
        </p:nvSpPr>
        <p:spPr/>
        <p:txBody>
          <a:bodyPr>
            <a:normAutofit/>
          </a:bodyPr>
          <a:lstStyle/>
          <a:p>
            <a:r>
              <a:rPr lang="en-US" dirty="0"/>
              <a:t>Who discovered the drug</a:t>
            </a:r>
          </a:p>
        </p:txBody>
      </p:sp>
      <p:sp>
        <p:nvSpPr>
          <p:cNvPr id="3" name="Content Placeholder 2">
            <a:extLst>
              <a:ext uri="{FF2B5EF4-FFF2-40B4-BE49-F238E27FC236}">
                <a16:creationId xmlns:a16="http://schemas.microsoft.com/office/drawing/2014/main" id="{9C6358D7-FBF9-6727-1189-E1E9D8A72944}"/>
              </a:ext>
            </a:extLst>
          </p:cNvPr>
          <p:cNvSpPr>
            <a:spLocks noGrp="1"/>
          </p:cNvSpPr>
          <p:nvPr>
            <p:ph idx="1"/>
          </p:nvPr>
        </p:nvSpPr>
        <p:spPr>
          <a:xfrm>
            <a:off x="1295402" y="2556932"/>
            <a:ext cx="6256866" cy="3318936"/>
          </a:xfrm>
        </p:spPr>
        <p:txBody>
          <a:bodyPr>
            <a:normAutofit/>
          </a:bodyPr>
          <a:lstStyle/>
          <a:p>
            <a:r>
              <a:rPr lang="en-US" sz="3600" dirty="0">
                <a:latin typeface="Garamond"/>
              </a:rPr>
              <a:t>A microbiologist named Alexander Fleming returned from a holiday to find mold growing on a petri dish of staphylococcus bacteria</a:t>
            </a:r>
          </a:p>
          <a:p>
            <a:pPr>
              <a:buSzPct val="114999"/>
            </a:pPr>
            <a:endParaRPr lang="en-US" sz="3600" dirty="0">
              <a:latin typeface="Garamond"/>
            </a:endParaRPr>
          </a:p>
          <a:p>
            <a:pPr>
              <a:buSzPct val="114999"/>
            </a:pPr>
            <a:endParaRPr lang="en-US" dirty="0"/>
          </a:p>
        </p:txBody>
      </p:sp>
      <p:pic>
        <p:nvPicPr>
          <p:cNvPr id="4" name="Picture 4" descr="A picture containing text, person, indoor, person&#10;&#10;Description automatically generated">
            <a:extLst>
              <a:ext uri="{FF2B5EF4-FFF2-40B4-BE49-F238E27FC236}">
                <a16:creationId xmlns:a16="http://schemas.microsoft.com/office/drawing/2014/main" id="{9484EBBC-6923-3DBE-1EF9-00C524349294}"/>
              </a:ext>
            </a:extLst>
          </p:cNvPr>
          <p:cNvPicPr>
            <a:picLocks noChangeAspect="1"/>
          </p:cNvPicPr>
          <p:nvPr/>
        </p:nvPicPr>
        <p:blipFill rotWithShape="1">
          <a:blip r:embed="rId3"/>
          <a:srcRect r="25805"/>
          <a:stretch/>
        </p:blipFill>
        <p:spPr>
          <a:xfrm>
            <a:off x="8085026" y="2701180"/>
            <a:ext cx="2739728" cy="2852640"/>
          </a:xfrm>
          <a:prstGeom prst="rect">
            <a:avLst/>
          </a:prstGeom>
          <a:ln w="57150" cmpd="thickThin">
            <a:solidFill>
              <a:schemeClr val="tx1">
                <a:lumMod val="50000"/>
                <a:lumOff val="50000"/>
              </a:schemeClr>
            </a:solidFill>
            <a:miter lim="800000"/>
          </a:ln>
        </p:spPr>
      </p:pic>
    </p:spTree>
    <p:extLst>
      <p:ext uri="{BB962C8B-B14F-4D97-AF65-F5344CB8AC3E}">
        <p14:creationId xmlns:p14="http://schemas.microsoft.com/office/powerpoint/2010/main" val="3113944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BE9D17-EB73-8644-41CA-187EDD8EDD88}"/>
              </a:ext>
            </a:extLst>
          </p:cNvPr>
          <p:cNvSpPr>
            <a:spLocks noGrp="1"/>
          </p:cNvSpPr>
          <p:nvPr>
            <p:ph type="title"/>
          </p:nvPr>
        </p:nvSpPr>
        <p:spPr/>
        <p:txBody>
          <a:bodyPr>
            <a:normAutofit/>
          </a:bodyPr>
          <a:lstStyle/>
          <a:p>
            <a:r>
              <a:rPr lang="en-US">
                <a:solidFill>
                  <a:srgbClr val="262626"/>
                </a:solidFill>
              </a:rPr>
              <a:t>When was the drug first introduced </a:t>
            </a:r>
          </a:p>
        </p:txBody>
      </p:sp>
      <p:sp>
        <p:nvSpPr>
          <p:cNvPr id="3" name="Content Placeholder 2">
            <a:extLst>
              <a:ext uri="{FF2B5EF4-FFF2-40B4-BE49-F238E27FC236}">
                <a16:creationId xmlns:a16="http://schemas.microsoft.com/office/drawing/2014/main" id="{9E4E5DD9-3B8B-45A7-22FE-BEDFDFD12233}"/>
              </a:ext>
            </a:extLst>
          </p:cNvPr>
          <p:cNvSpPr>
            <a:spLocks noGrp="1"/>
          </p:cNvSpPr>
          <p:nvPr>
            <p:ph idx="1"/>
          </p:nvPr>
        </p:nvSpPr>
        <p:spPr>
          <a:xfrm>
            <a:off x="1295402" y="2556932"/>
            <a:ext cx="6256866" cy="3318936"/>
          </a:xfrm>
        </p:spPr>
        <p:txBody>
          <a:bodyPr>
            <a:normAutofit fontScale="77500" lnSpcReduction="20000"/>
          </a:bodyPr>
          <a:lstStyle/>
          <a:p>
            <a:r>
              <a:rPr lang="en-US" sz="3600" dirty="0">
                <a:solidFill>
                  <a:srgbClr val="262626"/>
                </a:solidFill>
                <a:latin typeface="Sitka Text"/>
              </a:rPr>
              <a:t>Penicillin was introduced in 1928 at St. Mary's Hospital in London this discovery led to the introduction of antibiotics that greatly reduced the number of death from infection</a:t>
            </a:r>
          </a:p>
          <a:p>
            <a:pPr>
              <a:buSzPct val="114999"/>
            </a:pPr>
            <a:r>
              <a:rPr lang="en-US" sz="3600" dirty="0">
                <a:solidFill>
                  <a:srgbClr val="262626"/>
                </a:solidFill>
                <a:latin typeface="Sitka Text"/>
              </a:rPr>
              <a:t>1943, consortium of companies </a:t>
            </a:r>
          </a:p>
        </p:txBody>
      </p:sp>
      <p:pic>
        <p:nvPicPr>
          <p:cNvPr id="4" name="Picture 4">
            <a:extLst>
              <a:ext uri="{FF2B5EF4-FFF2-40B4-BE49-F238E27FC236}">
                <a16:creationId xmlns:a16="http://schemas.microsoft.com/office/drawing/2014/main" id="{B4F528D4-7497-678C-640E-94C1D0E857DB}"/>
              </a:ext>
            </a:extLst>
          </p:cNvPr>
          <p:cNvPicPr>
            <a:picLocks noChangeAspect="1"/>
          </p:cNvPicPr>
          <p:nvPr/>
        </p:nvPicPr>
        <p:blipFill>
          <a:blip r:embed="rId3"/>
          <a:stretch>
            <a:fillRect/>
          </a:stretch>
        </p:blipFill>
        <p:spPr>
          <a:xfrm>
            <a:off x="8085026" y="3358237"/>
            <a:ext cx="2739728" cy="1538525"/>
          </a:xfrm>
          <a:prstGeom prst="rect">
            <a:avLst/>
          </a:prstGeom>
          <a:ln w="57150" cmpd="thickThin">
            <a:solidFill>
              <a:srgbClr val="7F7F7F"/>
            </a:solidFill>
            <a:miter lim="800000"/>
          </a:ln>
        </p:spPr>
      </p:pic>
    </p:spTree>
    <p:extLst>
      <p:ext uri="{BB962C8B-B14F-4D97-AF65-F5344CB8AC3E}">
        <p14:creationId xmlns:p14="http://schemas.microsoft.com/office/powerpoint/2010/main" val="34011818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9FA22-25D1-EE05-FD23-CF38F2071C36}"/>
              </a:ext>
            </a:extLst>
          </p:cNvPr>
          <p:cNvSpPr>
            <a:spLocks noGrp="1"/>
          </p:cNvSpPr>
          <p:nvPr>
            <p:ph type="title"/>
          </p:nvPr>
        </p:nvSpPr>
        <p:spPr/>
        <p:txBody>
          <a:bodyPr>
            <a:normAutofit/>
          </a:bodyPr>
          <a:lstStyle/>
          <a:p>
            <a:r>
              <a:rPr lang="en-US" sz="4100">
                <a:solidFill>
                  <a:srgbClr val="262626"/>
                </a:solidFill>
              </a:rPr>
              <a:t>When did it become a therapeutic medicine</a:t>
            </a:r>
          </a:p>
        </p:txBody>
      </p:sp>
      <p:sp>
        <p:nvSpPr>
          <p:cNvPr id="3" name="Content Placeholder 2">
            <a:extLst>
              <a:ext uri="{FF2B5EF4-FFF2-40B4-BE49-F238E27FC236}">
                <a16:creationId xmlns:a16="http://schemas.microsoft.com/office/drawing/2014/main" id="{40FACA27-E615-0BA5-ABF2-2C5344C2C4CF}"/>
              </a:ext>
            </a:extLst>
          </p:cNvPr>
          <p:cNvSpPr>
            <a:spLocks noGrp="1"/>
          </p:cNvSpPr>
          <p:nvPr>
            <p:ph idx="1"/>
          </p:nvPr>
        </p:nvSpPr>
        <p:spPr>
          <a:xfrm>
            <a:off x="1295402" y="2398781"/>
            <a:ext cx="6256866" cy="3318936"/>
          </a:xfrm>
        </p:spPr>
        <p:txBody>
          <a:bodyPr>
            <a:normAutofit/>
          </a:bodyPr>
          <a:lstStyle/>
          <a:p>
            <a:pPr marL="0" indent="0">
              <a:buNone/>
            </a:pPr>
            <a:r>
              <a:rPr lang="en-US" sz="3200" dirty="0">
                <a:solidFill>
                  <a:srgbClr val="262626"/>
                </a:solidFill>
              </a:rPr>
              <a:t>Penicillin became a therapeutic drug in the 1940s which began the era of antibiotics has been recognized as one of the greatest advances in therapeutic medicine</a:t>
            </a:r>
            <a:endParaRPr lang="en-US"/>
          </a:p>
        </p:txBody>
      </p:sp>
      <p:pic>
        <p:nvPicPr>
          <p:cNvPr id="4" name="Picture 4" descr="Diagram&#10;&#10;Description automatically generated">
            <a:extLst>
              <a:ext uri="{FF2B5EF4-FFF2-40B4-BE49-F238E27FC236}">
                <a16:creationId xmlns:a16="http://schemas.microsoft.com/office/drawing/2014/main" id="{03205843-7DAD-BED9-2EA9-5413A88E0AAF}"/>
              </a:ext>
            </a:extLst>
          </p:cNvPr>
          <p:cNvPicPr>
            <a:picLocks noChangeAspect="1"/>
          </p:cNvPicPr>
          <p:nvPr/>
        </p:nvPicPr>
        <p:blipFill>
          <a:blip r:embed="rId3"/>
          <a:stretch>
            <a:fillRect/>
          </a:stretch>
        </p:blipFill>
        <p:spPr>
          <a:xfrm>
            <a:off x="8085026" y="2757636"/>
            <a:ext cx="2739728" cy="2739728"/>
          </a:xfrm>
          <a:prstGeom prst="rect">
            <a:avLst/>
          </a:prstGeom>
          <a:ln w="57150" cmpd="thickThin">
            <a:solidFill>
              <a:srgbClr val="7F7F7F"/>
            </a:solidFill>
            <a:miter lim="800000"/>
          </a:ln>
        </p:spPr>
      </p:pic>
    </p:spTree>
    <p:extLst>
      <p:ext uri="{BB962C8B-B14F-4D97-AF65-F5344CB8AC3E}">
        <p14:creationId xmlns:p14="http://schemas.microsoft.com/office/powerpoint/2010/main" val="34978437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AA83C-5A41-1395-8267-D51BADF18586}"/>
              </a:ext>
            </a:extLst>
          </p:cNvPr>
          <p:cNvSpPr>
            <a:spLocks noGrp="1"/>
          </p:cNvSpPr>
          <p:nvPr>
            <p:ph type="title"/>
          </p:nvPr>
        </p:nvSpPr>
        <p:spPr>
          <a:xfrm>
            <a:off x="1170564" y="982132"/>
            <a:ext cx="4561069" cy="1416721"/>
          </a:xfrm>
        </p:spPr>
        <p:txBody>
          <a:bodyPr>
            <a:normAutofit/>
          </a:bodyPr>
          <a:lstStyle/>
          <a:p>
            <a:pPr>
              <a:lnSpc>
                <a:spcPct val="90000"/>
              </a:lnSpc>
            </a:pPr>
            <a:r>
              <a:rPr lang="en-US" sz="3100"/>
              <a:t>Which diseases this dug treats? What causes the disease in the body?</a:t>
            </a:r>
          </a:p>
        </p:txBody>
      </p:sp>
      <p:sp>
        <p:nvSpPr>
          <p:cNvPr id="3" name="Content Placeholder 2">
            <a:extLst>
              <a:ext uri="{FF2B5EF4-FFF2-40B4-BE49-F238E27FC236}">
                <a16:creationId xmlns:a16="http://schemas.microsoft.com/office/drawing/2014/main" id="{B6E57C70-C87B-B695-E930-8DB30832F99A}"/>
              </a:ext>
            </a:extLst>
          </p:cNvPr>
          <p:cNvSpPr>
            <a:spLocks noGrp="1"/>
          </p:cNvSpPr>
          <p:nvPr>
            <p:ph idx="1"/>
          </p:nvPr>
        </p:nvSpPr>
        <p:spPr>
          <a:xfrm>
            <a:off x="1167385" y="2556932"/>
            <a:ext cx="4567427" cy="3318936"/>
          </a:xfrm>
        </p:spPr>
        <p:txBody>
          <a:bodyPr>
            <a:normAutofit/>
          </a:bodyPr>
          <a:lstStyle/>
          <a:p>
            <a:pPr>
              <a:lnSpc>
                <a:spcPct val="90000"/>
              </a:lnSpc>
            </a:pPr>
            <a:r>
              <a:rPr lang="en-US" sz="1800"/>
              <a:t>Pneumonia</a:t>
            </a:r>
          </a:p>
          <a:p>
            <a:pPr>
              <a:lnSpc>
                <a:spcPct val="90000"/>
              </a:lnSpc>
              <a:buSzPct val="114999"/>
            </a:pPr>
            <a:r>
              <a:rPr lang="en-US" sz="1800"/>
              <a:t>Syphilis</a:t>
            </a:r>
          </a:p>
          <a:p>
            <a:pPr>
              <a:lnSpc>
                <a:spcPct val="90000"/>
              </a:lnSpc>
              <a:buSzPct val="114999"/>
            </a:pPr>
            <a:r>
              <a:rPr lang="en-US" sz="1800"/>
              <a:t>Endocarditis</a:t>
            </a:r>
          </a:p>
          <a:p>
            <a:pPr>
              <a:lnSpc>
                <a:spcPct val="90000"/>
              </a:lnSpc>
              <a:buSzPct val="114999"/>
            </a:pPr>
            <a:r>
              <a:rPr lang="en-US" sz="1800"/>
              <a:t>Scalet fever</a:t>
            </a:r>
          </a:p>
          <a:p>
            <a:pPr>
              <a:lnSpc>
                <a:spcPct val="90000"/>
              </a:lnSpc>
              <a:buSzPct val="114999"/>
            </a:pPr>
            <a:r>
              <a:rPr lang="en-US" sz="1800"/>
              <a:t>Ear, skin, gum, mouth tooth and throat infections</a:t>
            </a:r>
          </a:p>
          <a:p>
            <a:pPr>
              <a:lnSpc>
                <a:spcPct val="90000"/>
              </a:lnSpc>
              <a:buSzPct val="114999"/>
            </a:pPr>
            <a:endParaRPr lang="en-US" sz="1800"/>
          </a:p>
          <a:p>
            <a:pPr>
              <a:lnSpc>
                <a:spcPct val="90000"/>
              </a:lnSpc>
              <a:buSzPct val="114999"/>
            </a:pPr>
            <a:r>
              <a:rPr lang="en-US" sz="1800"/>
              <a:t>The thing the causes diseasing in the body is bacteria infections </a:t>
            </a:r>
          </a:p>
        </p:txBody>
      </p:sp>
      <p:pic>
        <p:nvPicPr>
          <p:cNvPr id="5" name="Picture 5" descr="A picture containing stuffed, pile, reef, several&#10;&#10;Description automatically generated">
            <a:extLst>
              <a:ext uri="{FF2B5EF4-FFF2-40B4-BE49-F238E27FC236}">
                <a16:creationId xmlns:a16="http://schemas.microsoft.com/office/drawing/2014/main" id="{CDACE496-8FE2-211F-F7E6-363BA11E83C4}"/>
              </a:ext>
            </a:extLst>
          </p:cNvPr>
          <p:cNvPicPr>
            <a:picLocks noChangeAspect="1"/>
          </p:cNvPicPr>
          <p:nvPr/>
        </p:nvPicPr>
        <p:blipFill rotWithShape="1">
          <a:blip r:embed="rId3"/>
          <a:srcRect r="10359" b="4"/>
          <a:stretch/>
        </p:blipFill>
        <p:spPr>
          <a:xfrm>
            <a:off x="6093447" y="821175"/>
            <a:ext cx="2584054" cy="2494531"/>
          </a:xfrm>
          <a:prstGeom prst="rect">
            <a:avLst/>
          </a:prstGeom>
        </p:spPr>
      </p:pic>
      <p:pic>
        <p:nvPicPr>
          <p:cNvPr id="6" name="Picture 6" descr="A picture containing text&#10;&#10;Description automatically generated">
            <a:extLst>
              <a:ext uri="{FF2B5EF4-FFF2-40B4-BE49-F238E27FC236}">
                <a16:creationId xmlns:a16="http://schemas.microsoft.com/office/drawing/2014/main" id="{DF734D6A-4354-8D5D-775E-CA19EAAE6C86}"/>
              </a:ext>
            </a:extLst>
          </p:cNvPr>
          <p:cNvPicPr>
            <a:picLocks noChangeAspect="1"/>
          </p:cNvPicPr>
          <p:nvPr/>
        </p:nvPicPr>
        <p:blipFill rotWithShape="1">
          <a:blip r:embed="rId4"/>
          <a:srcRect t="1031" b="9537"/>
          <a:stretch/>
        </p:blipFill>
        <p:spPr>
          <a:xfrm>
            <a:off x="8855486" y="821175"/>
            <a:ext cx="2510350" cy="2494531"/>
          </a:xfrm>
          <a:prstGeom prst="rect">
            <a:avLst/>
          </a:prstGeom>
        </p:spPr>
      </p:pic>
      <p:pic>
        <p:nvPicPr>
          <p:cNvPr id="4" name="Picture 4" descr="A picture containing text, night sky&#10;&#10;Description automatically generated">
            <a:extLst>
              <a:ext uri="{FF2B5EF4-FFF2-40B4-BE49-F238E27FC236}">
                <a16:creationId xmlns:a16="http://schemas.microsoft.com/office/drawing/2014/main" id="{C02633F7-C05F-B886-EB4B-029F1A7505A8}"/>
              </a:ext>
            </a:extLst>
          </p:cNvPr>
          <p:cNvPicPr>
            <a:picLocks noChangeAspect="1"/>
          </p:cNvPicPr>
          <p:nvPr/>
        </p:nvPicPr>
        <p:blipFill rotWithShape="1">
          <a:blip r:embed="rId5"/>
          <a:srcRect t="18007" r="1" b="11359"/>
          <a:stretch/>
        </p:blipFill>
        <p:spPr>
          <a:xfrm>
            <a:off x="6093448" y="3453833"/>
            <a:ext cx="5264080" cy="2478837"/>
          </a:xfrm>
          <a:prstGeom prst="rect">
            <a:avLst/>
          </a:prstGeom>
        </p:spPr>
      </p:pic>
    </p:spTree>
    <p:extLst>
      <p:ext uri="{BB962C8B-B14F-4D97-AF65-F5344CB8AC3E}">
        <p14:creationId xmlns:p14="http://schemas.microsoft.com/office/powerpoint/2010/main" val="29302746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21979-5D66-5F2A-F74A-F7AB85C262DB}"/>
              </a:ext>
            </a:extLst>
          </p:cNvPr>
          <p:cNvSpPr>
            <a:spLocks noGrp="1"/>
          </p:cNvSpPr>
          <p:nvPr>
            <p:ph type="title"/>
          </p:nvPr>
        </p:nvSpPr>
        <p:spPr/>
        <p:txBody>
          <a:bodyPr>
            <a:normAutofit fontScale="90000"/>
          </a:bodyPr>
          <a:lstStyle/>
          <a:p>
            <a:r>
              <a:rPr lang="en-US" dirty="0"/>
              <a:t>How does the drug work in the body to cure disease </a:t>
            </a:r>
          </a:p>
        </p:txBody>
      </p:sp>
      <p:sp>
        <p:nvSpPr>
          <p:cNvPr id="3" name="Content Placeholder 2">
            <a:extLst>
              <a:ext uri="{FF2B5EF4-FFF2-40B4-BE49-F238E27FC236}">
                <a16:creationId xmlns:a16="http://schemas.microsoft.com/office/drawing/2014/main" id="{BF77844A-D22E-0D3F-5601-F565F354AEAE}"/>
              </a:ext>
            </a:extLst>
          </p:cNvPr>
          <p:cNvSpPr>
            <a:spLocks noGrp="1"/>
          </p:cNvSpPr>
          <p:nvPr>
            <p:ph idx="1"/>
          </p:nvPr>
        </p:nvSpPr>
        <p:spPr/>
        <p:txBody>
          <a:bodyPr>
            <a:normAutofit/>
          </a:bodyPr>
          <a:lstStyle/>
          <a:p>
            <a:r>
              <a:rPr lang="en-US" sz="3600" dirty="0"/>
              <a:t>Penicillin work by bursting the cell wall of the bacteria. Drugs in the penicillin class work by indirectly bursting bacterial cells walls. They do this by acting directly on peptidoglycans which play an essential structural role in bacterial cells</a:t>
            </a:r>
          </a:p>
        </p:txBody>
      </p:sp>
    </p:spTree>
    <p:extLst>
      <p:ext uri="{BB962C8B-B14F-4D97-AF65-F5344CB8AC3E}">
        <p14:creationId xmlns:p14="http://schemas.microsoft.com/office/powerpoint/2010/main" val="30352506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B84A28-3922-4F94-6C3E-59AB155883CA}"/>
              </a:ext>
            </a:extLst>
          </p:cNvPr>
          <p:cNvSpPr>
            <a:spLocks noGrp="1"/>
          </p:cNvSpPr>
          <p:nvPr>
            <p:ph type="title"/>
          </p:nvPr>
        </p:nvSpPr>
        <p:spPr/>
        <p:txBody>
          <a:bodyPr/>
          <a:lstStyle/>
          <a:p>
            <a:r>
              <a:rPr lang="en-US" dirty="0"/>
              <a:t>Mechanism of a therapeutic medicine</a:t>
            </a:r>
          </a:p>
        </p:txBody>
      </p:sp>
      <p:sp>
        <p:nvSpPr>
          <p:cNvPr id="3" name="TextBox 2">
            <a:extLst>
              <a:ext uri="{FF2B5EF4-FFF2-40B4-BE49-F238E27FC236}">
                <a16:creationId xmlns:a16="http://schemas.microsoft.com/office/drawing/2014/main" id="{A4C024EA-1355-8625-F7EF-642E0A734805}"/>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pic>
        <p:nvPicPr>
          <p:cNvPr id="4" name="Picture 4" descr="Company name&#10;&#10;Description automatically generated">
            <a:extLst>
              <a:ext uri="{FF2B5EF4-FFF2-40B4-BE49-F238E27FC236}">
                <a16:creationId xmlns:a16="http://schemas.microsoft.com/office/drawing/2014/main" id="{5A4591E9-0187-41F2-1C35-C85F5ECB6F95}"/>
              </a:ext>
            </a:extLst>
          </p:cNvPr>
          <p:cNvPicPr>
            <a:picLocks noChangeAspect="1"/>
          </p:cNvPicPr>
          <p:nvPr/>
        </p:nvPicPr>
        <p:blipFill>
          <a:blip r:embed="rId2"/>
          <a:stretch>
            <a:fillRect/>
          </a:stretch>
        </p:blipFill>
        <p:spPr>
          <a:xfrm>
            <a:off x="2647770" y="2483914"/>
            <a:ext cx="6869501" cy="3861405"/>
          </a:xfrm>
          <a:prstGeom prst="rect">
            <a:avLst/>
          </a:prstGeom>
        </p:spPr>
      </p:pic>
    </p:spTree>
    <p:extLst>
      <p:ext uri="{BB962C8B-B14F-4D97-AF65-F5344CB8AC3E}">
        <p14:creationId xmlns:p14="http://schemas.microsoft.com/office/powerpoint/2010/main" val="27823410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a:stretch/>
        </a:blip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71315106-A7B3-4730-9E6C-5A878C46681B}"/>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Off x="0" y="0"/>
            <a:chExt cx="12192000" cy="6858000"/>
          </a:xfrm>
        </p:grpSpPr>
        <p:sp useBgFill="1">
          <p:nvSpPr>
            <p:cNvPr id="11" name="Rectangle 10">
              <a:extLst>
                <a:ext uri="{FF2B5EF4-FFF2-40B4-BE49-F238E27FC236}">
                  <a16:creationId xmlns:a16="http://schemas.microsoft.com/office/drawing/2014/main" id="{BD4BC59E-CB55-4DBD-9167-83683CF5CB2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112B0D5C-D671-4BE5-A795-F9E3F4917F78}"/>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0"/>
              <a:ext cx="12188825" cy="6856215"/>
              <a:chOff x="0" y="0"/>
              <a:chExt cx="12188825" cy="6856215"/>
            </a:xfrm>
          </p:grpSpPr>
          <p:pic>
            <p:nvPicPr>
              <p:cNvPr id="13" name="Picture 12">
                <a:extLst>
                  <a:ext uri="{FF2B5EF4-FFF2-40B4-BE49-F238E27FC236}">
                    <a16:creationId xmlns:a16="http://schemas.microsoft.com/office/drawing/2014/main" id="{9C3C9968-3015-4513-8699-20563F8826FE}"/>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14" name="Rectangle 13">
                <a:extLst>
                  <a:ext uri="{FF2B5EF4-FFF2-40B4-BE49-F238E27FC236}">
                    <a16:creationId xmlns:a16="http://schemas.microsoft.com/office/drawing/2014/main" id="{FF20E447-AC9A-4615-B8F6-3D2192D833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CF0CB558-FAA8-4F42-8DE5-6E14A66A1145}"/>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6" name="Picture 15">
                <a:extLst>
                  <a:ext uri="{FF2B5EF4-FFF2-40B4-BE49-F238E27FC236}">
                    <a16:creationId xmlns:a16="http://schemas.microsoft.com/office/drawing/2014/main" id="{826614F0-52FE-48FC-AA4F-AE0E9CDCE39A}"/>
                  </a:ext>
                  <a:ext uri="{C183D7F6-B498-43B3-948B-1728B52AA6E4}">
                    <adec:decorative xmlns:adec="http://schemas.microsoft.com/office/drawing/2017/decorative" val="1"/>
                  </a:ext>
                </a:extLst>
              </p:cNvPr>
              <p:cNvPicPr>
                <a:picLocks noChangeAspect="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grpSp>
      <p:sp>
        <p:nvSpPr>
          <p:cNvPr id="18" name="Rectangle 17">
            <a:extLst>
              <a:ext uri="{FF2B5EF4-FFF2-40B4-BE49-F238E27FC236}">
                <a16:creationId xmlns:a16="http://schemas.microsoft.com/office/drawing/2014/main" id="{E336C991-AA99-423E-8FE1-5BA9C97F2C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2643" y="1092200"/>
            <a:ext cx="5942687" cy="4515104"/>
          </a:xfrm>
          <a:prstGeom prst="rect">
            <a:avLst/>
          </a:prstGeom>
          <a:solidFill>
            <a:schemeClr val="bg1"/>
          </a:solidFill>
          <a:ln w="57150" cmpd="thickThin">
            <a:solidFill>
              <a:schemeClr val="tx1">
                <a:lumMod val="50000"/>
                <a:lumOff val="50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a:extLst>
              <a:ext uri="{FF2B5EF4-FFF2-40B4-BE49-F238E27FC236}">
                <a16:creationId xmlns:a16="http://schemas.microsoft.com/office/drawing/2014/main" id="{A7B1A2EA-87A9-B2B4-33C0-D1B4DDD3E150}"/>
              </a:ext>
            </a:extLst>
          </p:cNvPr>
          <p:cNvPicPr>
            <a:picLocks noChangeAspect="1"/>
          </p:cNvPicPr>
          <p:nvPr/>
        </p:nvPicPr>
        <p:blipFill rotWithShape="1">
          <a:blip r:embed="rId5"/>
          <a:srcRect l="8895" r="14155" b="-1"/>
          <a:stretch/>
        </p:blipFill>
        <p:spPr>
          <a:xfrm>
            <a:off x="1412683" y="1410208"/>
            <a:ext cx="5278777" cy="3858780"/>
          </a:xfrm>
          <a:prstGeom prst="rect">
            <a:avLst/>
          </a:prstGeom>
        </p:spPr>
      </p:pic>
      <p:cxnSp>
        <p:nvCxnSpPr>
          <p:cNvPr id="20" name="Straight Connector 19">
            <a:extLst>
              <a:ext uri="{FF2B5EF4-FFF2-40B4-BE49-F238E27FC236}">
                <a16:creationId xmlns:a16="http://schemas.microsoft.com/office/drawing/2014/main" id="{D2B860ED-0E27-4D8E-B5F4-C8C3F33C72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20089" y="2400639"/>
            <a:ext cx="3376508" cy="0"/>
          </a:xfrm>
          <a:prstGeom prst="line">
            <a:avLst/>
          </a:prstGeom>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8B17FC04-D74C-119D-83A0-F1BEE8007322}"/>
              </a:ext>
            </a:extLst>
          </p:cNvPr>
          <p:cNvSpPr>
            <a:spLocks noGrp="1"/>
          </p:cNvSpPr>
          <p:nvPr>
            <p:ph idx="1"/>
          </p:nvPr>
        </p:nvSpPr>
        <p:spPr>
          <a:xfrm>
            <a:off x="7535824" y="2556932"/>
            <a:ext cx="3360771" cy="3318936"/>
          </a:xfrm>
        </p:spPr>
        <p:txBody>
          <a:bodyPr>
            <a:normAutofit/>
          </a:bodyPr>
          <a:lstStyle/>
          <a:p>
            <a:pPr>
              <a:lnSpc>
                <a:spcPct val="90000"/>
              </a:lnSpc>
            </a:pPr>
            <a:r>
              <a:rPr lang="en-US" sz="1900">
                <a:ea typeface="+mn-lt"/>
                <a:cs typeface="+mn-lt"/>
              </a:rPr>
              <a:t>Penicillin Mechanism. Penicillin </a:t>
            </a:r>
            <a:r>
              <a:rPr lang="en-US" sz="1900" b="1">
                <a:ea typeface="+mn-lt"/>
                <a:cs typeface="+mn-lt"/>
              </a:rPr>
              <a:t>kills bacteria</a:t>
            </a:r>
            <a:r>
              <a:rPr lang="en-US" sz="1900">
                <a:ea typeface="+mn-lt"/>
                <a:cs typeface="+mn-lt"/>
              </a:rPr>
              <a:t> through </a:t>
            </a:r>
            <a:r>
              <a:rPr lang="en-US" sz="1900" b="1">
                <a:ea typeface="+mn-lt"/>
                <a:cs typeface="+mn-lt"/>
              </a:rPr>
              <a:t>binding of the beta-lactam ring to DD-transpeptidase</a:t>
            </a:r>
            <a:r>
              <a:rPr lang="en-US" sz="1900">
                <a:ea typeface="+mn-lt"/>
                <a:cs typeface="+mn-lt"/>
              </a:rPr>
              <a:t>, inhibiting its cross-linking activity and preventing new cell wall formation. Without a cell wall, a bacterial cell is vulnerable to outside water and molecular pressures, and quickly dies.</a:t>
            </a:r>
            <a:endParaRPr lang="en-US" sz="1900"/>
          </a:p>
        </p:txBody>
      </p:sp>
    </p:spTree>
    <p:extLst>
      <p:ext uri="{BB962C8B-B14F-4D97-AF65-F5344CB8AC3E}">
        <p14:creationId xmlns:p14="http://schemas.microsoft.com/office/powerpoint/2010/main" val="37687468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1437C5-602B-F887-440E-0C7B43541E5C}"/>
              </a:ext>
            </a:extLst>
          </p:cNvPr>
          <p:cNvSpPr>
            <a:spLocks noGrp="1"/>
          </p:cNvSpPr>
          <p:nvPr>
            <p:ph type="title"/>
          </p:nvPr>
        </p:nvSpPr>
        <p:spPr/>
        <p:txBody>
          <a:bodyPr>
            <a:normAutofit fontScale="90000"/>
          </a:bodyPr>
          <a:lstStyle/>
          <a:p>
            <a:r>
              <a:rPr lang="en-US" dirty="0"/>
              <a:t>Is the drug very effective in the treatment of the disease?</a:t>
            </a:r>
          </a:p>
        </p:txBody>
      </p:sp>
      <p:sp>
        <p:nvSpPr>
          <p:cNvPr id="3" name="Content Placeholder 2">
            <a:extLst>
              <a:ext uri="{FF2B5EF4-FFF2-40B4-BE49-F238E27FC236}">
                <a16:creationId xmlns:a16="http://schemas.microsoft.com/office/drawing/2014/main" id="{6860F2EC-4A70-CFED-1E7E-ECEA0470D0AE}"/>
              </a:ext>
            </a:extLst>
          </p:cNvPr>
          <p:cNvSpPr>
            <a:spLocks noGrp="1"/>
          </p:cNvSpPr>
          <p:nvPr>
            <p:ph idx="1"/>
          </p:nvPr>
        </p:nvSpPr>
        <p:spPr/>
        <p:txBody>
          <a:bodyPr>
            <a:normAutofit/>
          </a:bodyPr>
          <a:lstStyle/>
          <a:p>
            <a:pPr marL="0" indent="0">
              <a:buNone/>
            </a:pPr>
            <a:r>
              <a:rPr lang="en-US" sz="3600" dirty="0"/>
              <a:t>Yes, penicillin was hailed as a " miracle drug" that could save lives and effectively treat a variety of infections diseases</a:t>
            </a:r>
          </a:p>
        </p:txBody>
      </p:sp>
    </p:spTree>
    <p:extLst>
      <p:ext uri="{BB962C8B-B14F-4D97-AF65-F5344CB8AC3E}">
        <p14:creationId xmlns:p14="http://schemas.microsoft.com/office/powerpoint/2010/main" val="4149671117"/>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18</Slides>
  <Notes>0</Notes>
  <HiddenSlides>1</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Organic</vt:lpstr>
      <vt:lpstr>Penicillin(Antibacterial) By: shatyra cook Western International High School May 26, 2022</vt:lpstr>
      <vt:lpstr>Who discovered the drug</vt:lpstr>
      <vt:lpstr>When was the drug first introduced </vt:lpstr>
      <vt:lpstr>When did it become a therapeutic medicine</vt:lpstr>
      <vt:lpstr>Which diseases this dug treats? What causes the disease in the body?</vt:lpstr>
      <vt:lpstr>How does the drug work in the body to cure disease </vt:lpstr>
      <vt:lpstr>Mechanism of a therapeutic medicine</vt:lpstr>
      <vt:lpstr>PowerPoint Presentation</vt:lpstr>
      <vt:lpstr>Is the drug very effective in the treatment of the disease?</vt:lpstr>
      <vt:lpstr>How does the drug cause undesired side effects?</vt:lpstr>
      <vt:lpstr>Is this drug expensive </vt:lpstr>
      <vt:lpstr>Name an other names</vt:lpstr>
      <vt:lpstr>Chemical formula and structure </vt:lpstr>
      <vt:lpstr>Synthesis of penicillin</vt:lpstr>
      <vt:lpstr>Pharmacophore </vt:lpstr>
      <vt:lpstr>Pharmacokinetics </vt:lpstr>
      <vt:lpstr>Interesting information</vt:lpstr>
      <vt:lpstr>Resources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762</cp:revision>
  <dcterms:created xsi:type="dcterms:W3CDTF">2022-05-22T01:56:53Z</dcterms:created>
  <dcterms:modified xsi:type="dcterms:W3CDTF">2022-05-27T15:22:18Z</dcterms:modified>
</cp:coreProperties>
</file>