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Lst>
  <p:sldIdLst>
    <p:sldId id="256" r:id="rId2"/>
    <p:sldId id="259" r:id="rId3"/>
    <p:sldId id="257" r:id="rId4"/>
    <p:sldId id="269" r:id="rId5"/>
    <p:sldId id="258" r:id="rId6"/>
    <p:sldId id="261" r:id="rId7"/>
    <p:sldId id="260" r:id="rId8"/>
    <p:sldId id="263" r:id="rId9"/>
    <p:sldId id="262" r:id="rId10"/>
    <p:sldId id="264" r:id="rId11"/>
    <p:sldId id="266" r:id="rId12"/>
    <p:sldId id="267" r:id="rId13"/>
    <p:sldId id="270"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522C16-6B31-4595-907F-E323CECE550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D20B837-FD76-4AB8-9FBC-90DEC4073862}">
      <dgm:prSet/>
      <dgm:spPr/>
      <dgm:t>
        <a:bodyPr/>
        <a:lstStyle/>
        <a:p>
          <a:r>
            <a:rPr lang="en-US" dirty="0"/>
            <a:t>Ovaries, </a:t>
          </a:r>
          <a:r>
            <a:rPr lang="en-US" dirty="0" err="1"/>
            <a:t>testicls</a:t>
          </a:r>
          <a:r>
            <a:rPr lang="en-US" dirty="0"/>
            <a:t>, heart, and blood vessel walls all have been shown to produce their own oxytocin.</a:t>
          </a:r>
        </a:p>
      </dgm:t>
    </dgm:pt>
    <dgm:pt modelId="{C439584F-9B45-400D-8710-9A67DFB860D4}" type="parTrans" cxnId="{F6BDD558-C978-4905-9C55-4028877F678D}">
      <dgm:prSet/>
      <dgm:spPr/>
      <dgm:t>
        <a:bodyPr/>
        <a:lstStyle/>
        <a:p>
          <a:endParaRPr lang="en-US"/>
        </a:p>
      </dgm:t>
    </dgm:pt>
    <dgm:pt modelId="{319CC874-2546-4526-9A5F-DA57224A1EB0}" type="sibTrans" cxnId="{F6BDD558-C978-4905-9C55-4028877F678D}">
      <dgm:prSet/>
      <dgm:spPr/>
      <dgm:t>
        <a:bodyPr/>
        <a:lstStyle/>
        <a:p>
          <a:endParaRPr lang="en-US"/>
        </a:p>
      </dgm:t>
    </dgm:pt>
    <dgm:pt modelId="{194F9FF9-4389-4633-B7D9-F74A4A27E9D9}" type="pres">
      <dgm:prSet presAssocID="{AE522C16-6B31-4595-907F-E323CECE5509}" presName="linear" presStyleCnt="0">
        <dgm:presLayoutVars>
          <dgm:animLvl val="lvl"/>
          <dgm:resizeHandles val="exact"/>
        </dgm:presLayoutVars>
      </dgm:prSet>
      <dgm:spPr/>
    </dgm:pt>
    <dgm:pt modelId="{37BF9878-F456-4E1C-9BC1-7DBE75EFDA38}" type="pres">
      <dgm:prSet presAssocID="{5D20B837-FD76-4AB8-9FBC-90DEC4073862}" presName="parentText" presStyleLbl="node1" presStyleIdx="0" presStyleCnt="1">
        <dgm:presLayoutVars>
          <dgm:chMax val="0"/>
          <dgm:bulletEnabled val="1"/>
        </dgm:presLayoutVars>
      </dgm:prSet>
      <dgm:spPr/>
    </dgm:pt>
  </dgm:ptLst>
  <dgm:cxnLst>
    <dgm:cxn modelId="{34E7CF29-3E9E-495F-8666-9CE86D891AD0}" type="presOf" srcId="{AE522C16-6B31-4595-907F-E323CECE5509}" destId="{194F9FF9-4389-4633-B7D9-F74A4A27E9D9}" srcOrd="0" destOrd="0" presId="urn:microsoft.com/office/officeart/2005/8/layout/vList2"/>
    <dgm:cxn modelId="{F6BDD558-C978-4905-9C55-4028877F678D}" srcId="{AE522C16-6B31-4595-907F-E323CECE5509}" destId="{5D20B837-FD76-4AB8-9FBC-90DEC4073862}" srcOrd="0" destOrd="0" parTransId="{C439584F-9B45-400D-8710-9A67DFB860D4}" sibTransId="{319CC874-2546-4526-9A5F-DA57224A1EB0}"/>
    <dgm:cxn modelId="{E1B39280-70EF-447D-94A5-33AC1A0CB85E}" type="presOf" srcId="{5D20B837-FD76-4AB8-9FBC-90DEC4073862}" destId="{37BF9878-F456-4E1C-9BC1-7DBE75EFDA38}" srcOrd="0" destOrd="0" presId="urn:microsoft.com/office/officeart/2005/8/layout/vList2"/>
    <dgm:cxn modelId="{64B80910-E381-41A8-ADC0-C84CE3DBFEB4}" type="presParOf" srcId="{194F9FF9-4389-4633-B7D9-F74A4A27E9D9}" destId="{37BF9878-F456-4E1C-9BC1-7DBE75EFDA3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C28F41-BC62-49EA-B015-E7EB5DA239F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6F5E297-9F70-4F50-9469-BFD054D6C07F}">
      <dgm:prSet/>
      <dgm:spPr/>
      <dgm:t>
        <a:bodyPr/>
        <a:lstStyle/>
        <a:p>
          <a:r>
            <a:rPr lang="en-US"/>
            <a:t>Oxytocin is used to induce labor in pregnant women.</a:t>
          </a:r>
        </a:p>
      </dgm:t>
    </dgm:pt>
    <dgm:pt modelId="{D0F80C55-2AF7-49A5-9FBA-6044B2FE7C62}" type="parTrans" cxnId="{D20C681D-D977-4694-A415-9677A20C3F0D}">
      <dgm:prSet/>
      <dgm:spPr/>
      <dgm:t>
        <a:bodyPr/>
        <a:lstStyle/>
        <a:p>
          <a:endParaRPr lang="en-US"/>
        </a:p>
      </dgm:t>
    </dgm:pt>
    <dgm:pt modelId="{A5EFB46F-A987-4A4E-B881-FB3C75DBEE16}" type="sibTrans" cxnId="{D20C681D-D977-4694-A415-9677A20C3F0D}">
      <dgm:prSet/>
      <dgm:spPr/>
      <dgm:t>
        <a:bodyPr/>
        <a:lstStyle/>
        <a:p>
          <a:endParaRPr lang="en-US"/>
        </a:p>
      </dgm:t>
    </dgm:pt>
    <dgm:pt modelId="{719FFA92-AEF0-4D4D-9D93-C8FEB5E20415}">
      <dgm:prSet/>
      <dgm:spPr/>
      <dgm:t>
        <a:bodyPr/>
        <a:lstStyle/>
        <a:p>
          <a:r>
            <a:rPr lang="en-US"/>
            <a:t>Oxytocin is also known to help relax and encourage the body romantic, family and pair bonding and because of that it's sometimes said  to be  the love hormone</a:t>
          </a:r>
        </a:p>
      </dgm:t>
    </dgm:pt>
    <dgm:pt modelId="{71CD6B4A-1842-44B1-BC18-B95B6BA773BD}" type="parTrans" cxnId="{14681E33-13B1-49A8-9683-1EAB7C25C96D}">
      <dgm:prSet/>
      <dgm:spPr/>
      <dgm:t>
        <a:bodyPr/>
        <a:lstStyle/>
        <a:p>
          <a:endParaRPr lang="en-US"/>
        </a:p>
      </dgm:t>
    </dgm:pt>
    <dgm:pt modelId="{55E8F939-0E79-4C33-8C75-FA7FEB8123AA}" type="sibTrans" cxnId="{14681E33-13B1-49A8-9683-1EAB7C25C96D}">
      <dgm:prSet/>
      <dgm:spPr/>
      <dgm:t>
        <a:bodyPr/>
        <a:lstStyle/>
        <a:p>
          <a:endParaRPr lang="en-US"/>
        </a:p>
      </dgm:t>
    </dgm:pt>
    <dgm:pt modelId="{9A6119D0-A2A9-4B5D-9F13-761A03BEACDA}">
      <dgm:prSet/>
      <dgm:spPr/>
      <dgm:t>
        <a:bodyPr/>
        <a:lstStyle/>
        <a:p>
          <a:r>
            <a:rPr lang="en-US"/>
            <a:t>In 1911 was when physicians started using the pituitary gland extract to stimulate childbirth contractions because of the oxytocin in it  </a:t>
          </a:r>
        </a:p>
      </dgm:t>
    </dgm:pt>
    <dgm:pt modelId="{750AFB70-4C9A-49AB-AFB0-B2F9E705761D}" type="parTrans" cxnId="{8C6A9C85-4BAF-443D-A40B-32909763399C}">
      <dgm:prSet/>
      <dgm:spPr/>
      <dgm:t>
        <a:bodyPr/>
        <a:lstStyle/>
        <a:p>
          <a:endParaRPr lang="en-US"/>
        </a:p>
      </dgm:t>
    </dgm:pt>
    <dgm:pt modelId="{2F680192-2642-4E77-A8F3-D999BA9FA28F}" type="sibTrans" cxnId="{8C6A9C85-4BAF-443D-A40B-32909763399C}">
      <dgm:prSet/>
      <dgm:spPr/>
      <dgm:t>
        <a:bodyPr/>
        <a:lstStyle/>
        <a:p>
          <a:endParaRPr lang="en-US"/>
        </a:p>
      </dgm:t>
    </dgm:pt>
    <dgm:pt modelId="{A6C45CD8-37C2-4862-AB92-97165CDA7143}" type="pres">
      <dgm:prSet presAssocID="{91C28F41-BC62-49EA-B015-E7EB5DA239F8}" presName="linear" presStyleCnt="0">
        <dgm:presLayoutVars>
          <dgm:animLvl val="lvl"/>
          <dgm:resizeHandles val="exact"/>
        </dgm:presLayoutVars>
      </dgm:prSet>
      <dgm:spPr/>
    </dgm:pt>
    <dgm:pt modelId="{9EC0A68A-B456-4FD6-8BF3-C93440EC4BE2}" type="pres">
      <dgm:prSet presAssocID="{96F5E297-9F70-4F50-9469-BFD054D6C07F}" presName="parentText" presStyleLbl="node1" presStyleIdx="0" presStyleCnt="3">
        <dgm:presLayoutVars>
          <dgm:chMax val="0"/>
          <dgm:bulletEnabled val="1"/>
        </dgm:presLayoutVars>
      </dgm:prSet>
      <dgm:spPr/>
    </dgm:pt>
    <dgm:pt modelId="{3EBDC42B-4889-4545-836D-A754A563CFB6}" type="pres">
      <dgm:prSet presAssocID="{A5EFB46F-A987-4A4E-B881-FB3C75DBEE16}" presName="spacer" presStyleCnt="0"/>
      <dgm:spPr/>
    </dgm:pt>
    <dgm:pt modelId="{4148343C-59AE-46F0-89F5-495B10C58346}" type="pres">
      <dgm:prSet presAssocID="{719FFA92-AEF0-4D4D-9D93-C8FEB5E20415}" presName="parentText" presStyleLbl="node1" presStyleIdx="1" presStyleCnt="3">
        <dgm:presLayoutVars>
          <dgm:chMax val="0"/>
          <dgm:bulletEnabled val="1"/>
        </dgm:presLayoutVars>
      </dgm:prSet>
      <dgm:spPr/>
    </dgm:pt>
    <dgm:pt modelId="{E530DA05-B1F1-4B0D-B97D-1F328CE554AD}" type="pres">
      <dgm:prSet presAssocID="{55E8F939-0E79-4C33-8C75-FA7FEB8123AA}" presName="spacer" presStyleCnt="0"/>
      <dgm:spPr/>
    </dgm:pt>
    <dgm:pt modelId="{F0AF0755-A2E0-4C6A-B5C9-8650B83E5B59}" type="pres">
      <dgm:prSet presAssocID="{9A6119D0-A2A9-4B5D-9F13-761A03BEACDA}" presName="parentText" presStyleLbl="node1" presStyleIdx="2" presStyleCnt="3">
        <dgm:presLayoutVars>
          <dgm:chMax val="0"/>
          <dgm:bulletEnabled val="1"/>
        </dgm:presLayoutVars>
      </dgm:prSet>
      <dgm:spPr/>
    </dgm:pt>
  </dgm:ptLst>
  <dgm:cxnLst>
    <dgm:cxn modelId="{D20C681D-D977-4694-A415-9677A20C3F0D}" srcId="{91C28F41-BC62-49EA-B015-E7EB5DA239F8}" destId="{96F5E297-9F70-4F50-9469-BFD054D6C07F}" srcOrd="0" destOrd="0" parTransId="{D0F80C55-2AF7-49A5-9FBA-6044B2FE7C62}" sibTransId="{A5EFB46F-A987-4A4E-B881-FB3C75DBEE16}"/>
    <dgm:cxn modelId="{14681E33-13B1-49A8-9683-1EAB7C25C96D}" srcId="{91C28F41-BC62-49EA-B015-E7EB5DA239F8}" destId="{719FFA92-AEF0-4D4D-9D93-C8FEB5E20415}" srcOrd="1" destOrd="0" parTransId="{71CD6B4A-1842-44B1-BC18-B95B6BA773BD}" sibTransId="{55E8F939-0E79-4C33-8C75-FA7FEB8123AA}"/>
    <dgm:cxn modelId="{9E14F553-B9EB-4A58-B1BC-7ECEE2738493}" type="presOf" srcId="{96F5E297-9F70-4F50-9469-BFD054D6C07F}" destId="{9EC0A68A-B456-4FD6-8BF3-C93440EC4BE2}" srcOrd="0" destOrd="0" presId="urn:microsoft.com/office/officeart/2005/8/layout/vList2"/>
    <dgm:cxn modelId="{12EF5A84-40EC-4162-8419-152267452DA2}" type="presOf" srcId="{719FFA92-AEF0-4D4D-9D93-C8FEB5E20415}" destId="{4148343C-59AE-46F0-89F5-495B10C58346}" srcOrd="0" destOrd="0" presId="urn:microsoft.com/office/officeart/2005/8/layout/vList2"/>
    <dgm:cxn modelId="{8C6A9C85-4BAF-443D-A40B-32909763399C}" srcId="{91C28F41-BC62-49EA-B015-E7EB5DA239F8}" destId="{9A6119D0-A2A9-4B5D-9F13-761A03BEACDA}" srcOrd="2" destOrd="0" parTransId="{750AFB70-4C9A-49AB-AFB0-B2F9E705761D}" sibTransId="{2F680192-2642-4E77-A8F3-D999BA9FA28F}"/>
    <dgm:cxn modelId="{83054D9F-3854-4216-A94D-84C8158836A1}" type="presOf" srcId="{91C28F41-BC62-49EA-B015-E7EB5DA239F8}" destId="{A6C45CD8-37C2-4862-AB92-97165CDA7143}" srcOrd="0" destOrd="0" presId="urn:microsoft.com/office/officeart/2005/8/layout/vList2"/>
    <dgm:cxn modelId="{F9E0F0B0-C579-4A2E-89DC-E1CFE31133B4}" type="presOf" srcId="{9A6119D0-A2A9-4B5D-9F13-761A03BEACDA}" destId="{F0AF0755-A2E0-4C6A-B5C9-8650B83E5B59}" srcOrd="0" destOrd="0" presId="urn:microsoft.com/office/officeart/2005/8/layout/vList2"/>
    <dgm:cxn modelId="{F9BADC96-8C2C-462A-89E3-2C8588AC2A06}" type="presParOf" srcId="{A6C45CD8-37C2-4862-AB92-97165CDA7143}" destId="{9EC0A68A-B456-4FD6-8BF3-C93440EC4BE2}" srcOrd="0" destOrd="0" presId="urn:microsoft.com/office/officeart/2005/8/layout/vList2"/>
    <dgm:cxn modelId="{2E831EB7-5F35-4E82-A53F-DB63F4C24AC4}" type="presParOf" srcId="{A6C45CD8-37C2-4862-AB92-97165CDA7143}" destId="{3EBDC42B-4889-4545-836D-A754A563CFB6}" srcOrd="1" destOrd="0" presId="urn:microsoft.com/office/officeart/2005/8/layout/vList2"/>
    <dgm:cxn modelId="{D701673B-CFF6-4DC9-ABD3-3EA997224582}" type="presParOf" srcId="{A6C45CD8-37C2-4862-AB92-97165CDA7143}" destId="{4148343C-59AE-46F0-89F5-495B10C58346}" srcOrd="2" destOrd="0" presId="urn:microsoft.com/office/officeart/2005/8/layout/vList2"/>
    <dgm:cxn modelId="{4036ECDD-9573-44DC-8CD8-0DE30A43E7E0}" type="presParOf" srcId="{A6C45CD8-37C2-4862-AB92-97165CDA7143}" destId="{E530DA05-B1F1-4B0D-B97D-1F328CE554AD}" srcOrd="3" destOrd="0" presId="urn:microsoft.com/office/officeart/2005/8/layout/vList2"/>
    <dgm:cxn modelId="{5F56E846-17F4-4E49-9B36-75632B153200}" type="presParOf" srcId="{A6C45CD8-37C2-4862-AB92-97165CDA7143}" destId="{F0AF0755-A2E0-4C6A-B5C9-8650B83E5B5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F9878-F456-4E1C-9BC1-7DBE75EFDA38}">
      <dsp:nvSpPr>
        <dsp:cNvPr id="0" name=""/>
        <dsp:cNvSpPr/>
      </dsp:nvSpPr>
      <dsp:spPr>
        <a:xfrm>
          <a:off x="0" y="245981"/>
          <a:ext cx="4636219" cy="21411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Ovaries, </a:t>
          </a:r>
          <a:r>
            <a:rPr lang="en-US" sz="3000" kern="1200" dirty="0" err="1"/>
            <a:t>testicls</a:t>
          </a:r>
          <a:r>
            <a:rPr lang="en-US" sz="3000" kern="1200" dirty="0"/>
            <a:t>, heart, and blood vessel walls all have been shown to produce their own oxytocin.</a:t>
          </a:r>
        </a:p>
      </dsp:txBody>
      <dsp:txXfrm>
        <a:off x="104520" y="350501"/>
        <a:ext cx="4427179" cy="19320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0A68A-B456-4FD6-8BF3-C93440EC4BE2}">
      <dsp:nvSpPr>
        <dsp:cNvPr id="0" name=""/>
        <dsp:cNvSpPr/>
      </dsp:nvSpPr>
      <dsp:spPr>
        <a:xfrm>
          <a:off x="0" y="62607"/>
          <a:ext cx="5283200" cy="15049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Oxytocin is used to induce labor in pregnant women.</a:t>
          </a:r>
        </a:p>
      </dsp:txBody>
      <dsp:txXfrm>
        <a:off x="73464" y="136071"/>
        <a:ext cx="5136272" cy="1357984"/>
      </dsp:txXfrm>
    </dsp:sp>
    <dsp:sp modelId="{4148343C-59AE-46F0-89F5-495B10C58346}">
      <dsp:nvSpPr>
        <dsp:cNvPr id="0" name=""/>
        <dsp:cNvSpPr/>
      </dsp:nvSpPr>
      <dsp:spPr>
        <a:xfrm>
          <a:off x="0" y="1627999"/>
          <a:ext cx="5283200" cy="1504912"/>
        </a:xfrm>
        <a:prstGeom prst="roundRect">
          <a:avLst/>
        </a:prstGeom>
        <a:solidFill>
          <a:schemeClr val="accent2">
            <a:hueOff val="-5127329"/>
            <a:satOff val="15367"/>
            <a:lumOff val="15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Oxytocin is also known to help relax and encourage the body romantic, family and pair bonding and because of that it's sometimes said  to be  the love hormone</a:t>
          </a:r>
        </a:p>
      </dsp:txBody>
      <dsp:txXfrm>
        <a:off x="73464" y="1701463"/>
        <a:ext cx="5136272" cy="1357984"/>
      </dsp:txXfrm>
    </dsp:sp>
    <dsp:sp modelId="{F0AF0755-A2E0-4C6A-B5C9-8650B83E5B59}">
      <dsp:nvSpPr>
        <dsp:cNvPr id="0" name=""/>
        <dsp:cNvSpPr/>
      </dsp:nvSpPr>
      <dsp:spPr>
        <a:xfrm>
          <a:off x="0" y="3193392"/>
          <a:ext cx="5283200" cy="1504912"/>
        </a:xfrm>
        <a:prstGeom prst="roundRect">
          <a:avLst/>
        </a:prstGeom>
        <a:solidFill>
          <a:schemeClr val="accent2">
            <a:hueOff val="-10254659"/>
            <a:satOff val="30733"/>
            <a:lumOff val="3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In 1911 was when physicians started using the pituitary gland extract to stimulate childbirth contractions because of the oxytocin in it  </a:t>
          </a:r>
        </a:p>
      </dsp:txBody>
      <dsp:txXfrm>
        <a:off x="73464" y="3266856"/>
        <a:ext cx="5136272" cy="13579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8E770-44AE-47D5-B4B1-71BEC9A9D725}"/>
              </a:ext>
            </a:extLst>
          </p:cNvPr>
          <p:cNvSpPr>
            <a:spLocks noGrp="1"/>
          </p:cNvSpPr>
          <p:nvPr>
            <p:ph type="ctrTitle"/>
          </p:nvPr>
        </p:nvSpPr>
        <p:spPr>
          <a:xfrm>
            <a:off x="841248" y="663960"/>
            <a:ext cx="9456049" cy="3594112"/>
          </a:xfr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F4CA91C7-81A9-46F3-B0F4-D9AB8808514E}"/>
              </a:ext>
            </a:extLst>
          </p:cNvPr>
          <p:cNvSpPr>
            <a:spLocks noGrp="1"/>
          </p:cNvSpPr>
          <p:nvPr>
            <p:ph type="subTitle" idx="1"/>
          </p:nvPr>
        </p:nvSpPr>
        <p:spPr>
          <a:xfrm>
            <a:off x="841248" y="4667581"/>
            <a:ext cx="9456049" cy="1197387"/>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A648C8-9681-4994-B52A-1A8BC79127E1}"/>
              </a:ext>
            </a:extLst>
          </p:cNvPr>
          <p:cNvSpPr>
            <a:spLocks noGrp="1"/>
          </p:cNvSpPr>
          <p:nvPr>
            <p:ph type="dt" sz="half" idx="10"/>
          </p:nvPr>
        </p:nvSpPr>
        <p:spPr>
          <a:xfrm>
            <a:off x="841248" y="6102693"/>
            <a:ext cx="2743200" cy="365125"/>
          </a:xfrm>
        </p:spPr>
        <p:txBody>
          <a:bodyPr/>
          <a:lstStyle/>
          <a:p>
            <a:fld id="{AE3425CA-4B9D-4420-BB9E-C250DB30E421}" type="datetime1">
              <a:rPr lang="en-US" smtClean="0"/>
              <a:t>5/25/2022</a:t>
            </a:fld>
            <a:endParaRPr lang="en-US"/>
          </a:p>
        </p:txBody>
      </p:sp>
      <p:sp>
        <p:nvSpPr>
          <p:cNvPr id="5" name="Footer Placeholder 4">
            <a:extLst>
              <a:ext uri="{FF2B5EF4-FFF2-40B4-BE49-F238E27FC236}">
                <a16:creationId xmlns:a16="http://schemas.microsoft.com/office/drawing/2014/main" id="{6677F203-CB10-488B-82DC-9D0571A5E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B2E9B-C8B7-4716-9D05-265A04246E05}"/>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7" name="Straight Connector 6">
            <a:extLst>
              <a:ext uri="{FF2B5EF4-FFF2-40B4-BE49-F238E27FC236}">
                <a16:creationId xmlns:a16="http://schemas.microsoft.com/office/drawing/2014/main" id="{9EED8031-DD67-43C6-94A0-646636C95560}"/>
              </a:ext>
            </a:extLst>
          </p:cNvPr>
          <p:cNvCxnSpPr>
            <a:cxnSpLocks/>
          </p:cNvCxnSpPr>
          <p:nvPr/>
        </p:nvCxnSpPr>
        <p:spPr>
          <a:xfrm>
            <a:off x="360154" y="4495800"/>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510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3C3B3-C67F-4C48-A663-EF010429E7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4C4B3F-B3CB-4CF0-AEC8-1893A6A27E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6D005-2B71-4325-A646-A2278C3A2EAA}"/>
              </a:ext>
            </a:extLst>
          </p:cNvPr>
          <p:cNvSpPr>
            <a:spLocks noGrp="1"/>
          </p:cNvSpPr>
          <p:nvPr>
            <p:ph type="dt" sz="half" idx="10"/>
          </p:nvPr>
        </p:nvSpPr>
        <p:spPr/>
        <p:txBody>
          <a:bodyPr/>
          <a:lstStyle/>
          <a:p>
            <a:fld id="{6A14B861-3779-4E37-8DF0-E9EB3EA96210}" type="datetime1">
              <a:rPr lang="en-US" smtClean="0"/>
              <a:t>5/25/2022</a:t>
            </a:fld>
            <a:endParaRPr lang="en-US"/>
          </a:p>
        </p:txBody>
      </p:sp>
      <p:sp>
        <p:nvSpPr>
          <p:cNvPr id="5" name="Footer Placeholder 4">
            <a:extLst>
              <a:ext uri="{FF2B5EF4-FFF2-40B4-BE49-F238E27FC236}">
                <a16:creationId xmlns:a16="http://schemas.microsoft.com/office/drawing/2014/main" id="{DB356B01-AE16-42EF-B970-5CAF0C891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BF9BE2-24F4-4F83-8E64-4307C9794E17}"/>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591848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601120-856A-4F01-B7C1-D87A1E5F8150}"/>
              </a:ext>
            </a:extLst>
          </p:cNvPr>
          <p:cNvSpPr>
            <a:spLocks noGrp="1"/>
          </p:cNvSpPr>
          <p:nvPr>
            <p:ph type="title" orient="vert"/>
          </p:nvPr>
        </p:nvSpPr>
        <p:spPr>
          <a:xfrm>
            <a:off x="7874324" y="552782"/>
            <a:ext cx="2620891" cy="529472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D62358-C84C-4947-B826-FF738422EA5B}"/>
              </a:ext>
            </a:extLst>
          </p:cNvPr>
          <p:cNvSpPr>
            <a:spLocks noGrp="1"/>
          </p:cNvSpPr>
          <p:nvPr>
            <p:ph type="body" orient="vert" idx="1"/>
          </p:nvPr>
        </p:nvSpPr>
        <p:spPr>
          <a:xfrm>
            <a:off x="838200" y="552782"/>
            <a:ext cx="6803155" cy="529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71139-AA1A-46DB-B793-17FB8E6E8A77}"/>
              </a:ext>
            </a:extLst>
          </p:cNvPr>
          <p:cNvSpPr>
            <a:spLocks noGrp="1"/>
          </p:cNvSpPr>
          <p:nvPr>
            <p:ph type="dt" sz="half" idx="10"/>
          </p:nvPr>
        </p:nvSpPr>
        <p:spPr/>
        <p:txBody>
          <a:bodyPr/>
          <a:lstStyle/>
          <a:p>
            <a:fld id="{53E38388-E864-4553-9937-AE9FC5E50CFC}" type="datetime1">
              <a:rPr lang="en-US" smtClean="0"/>
              <a:t>5/25/2022</a:t>
            </a:fld>
            <a:endParaRPr lang="en-US"/>
          </a:p>
        </p:txBody>
      </p:sp>
      <p:sp>
        <p:nvSpPr>
          <p:cNvPr id="5" name="Footer Placeholder 4">
            <a:extLst>
              <a:ext uri="{FF2B5EF4-FFF2-40B4-BE49-F238E27FC236}">
                <a16:creationId xmlns:a16="http://schemas.microsoft.com/office/drawing/2014/main" id="{1B2E06F6-0FE2-40FB-BFEE-010C22293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A7B1B-13A1-41BA-B924-FD11450C14E7}"/>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605712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42B9A-9384-46B2-8B4F-B9C2035CAB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413CF4-CD0B-4F3C-A1CE-1BA3EFDEEB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1DE659-17B0-4F70-8F1C-93BF4DB64390}"/>
              </a:ext>
            </a:extLst>
          </p:cNvPr>
          <p:cNvSpPr>
            <a:spLocks noGrp="1"/>
          </p:cNvSpPr>
          <p:nvPr>
            <p:ph type="dt" sz="half" idx="10"/>
          </p:nvPr>
        </p:nvSpPr>
        <p:spPr/>
        <p:txBody>
          <a:bodyPr/>
          <a:lstStyle/>
          <a:p>
            <a:fld id="{62751E1E-C50D-4FD4-8B1E-ECD78340D9AB}" type="datetime1">
              <a:rPr lang="en-US" smtClean="0"/>
              <a:t>5/25/2022</a:t>
            </a:fld>
            <a:endParaRPr lang="en-US"/>
          </a:p>
        </p:txBody>
      </p:sp>
      <p:sp>
        <p:nvSpPr>
          <p:cNvPr id="5" name="Footer Placeholder 4">
            <a:extLst>
              <a:ext uri="{FF2B5EF4-FFF2-40B4-BE49-F238E27FC236}">
                <a16:creationId xmlns:a16="http://schemas.microsoft.com/office/drawing/2014/main" id="{37AB0750-AB4E-4FCF-9B52-BC954760B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466B99-C716-4464-B695-623F4C5A9D9B}"/>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47371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233A-AD59-4FB1-A1CA-AABFAE040805}"/>
              </a:ext>
            </a:extLst>
          </p:cNvPr>
          <p:cNvSpPr>
            <a:spLocks noGrp="1"/>
          </p:cNvSpPr>
          <p:nvPr>
            <p:ph type="title"/>
          </p:nvPr>
        </p:nvSpPr>
        <p:spPr>
          <a:xfrm>
            <a:off x="841249" y="552782"/>
            <a:ext cx="9538428" cy="3714417"/>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BA656964-650B-4E87-9541-0E659DEC0365}"/>
              </a:ext>
            </a:extLst>
          </p:cNvPr>
          <p:cNvSpPr>
            <a:spLocks noGrp="1"/>
          </p:cNvSpPr>
          <p:nvPr>
            <p:ph type="body" idx="1"/>
          </p:nvPr>
        </p:nvSpPr>
        <p:spPr>
          <a:xfrm>
            <a:off x="841249" y="4672584"/>
            <a:ext cx="9538428" cy="1143802"/>
          </a:xfrm>
        </p:spPr>
        <p:txBody>
          <a:bodyPr>
            <a:normAutofit/>
          </a:bodyPr>
          <a:lstStyle>
            <a:lvl1pPr marL="0" indent="0" algn="l" defTabSz="914400" rtl="0" eaLnBrk="1" latinLnBrk="0" hangingPunct="1">
              <a:lnSpc>
                <a:spcPct val="130000"/>
              </a:lnSpc>
              <a:spcBef>
                <a:spcPts val="1000"/>
              </a:spcBef>
              <a:buFont typeface="Arial" panose="020B0604020202020204" pitchFamily="34" charset="0"/>
              <a:buNone/>
              <a:defRPr lang="en-US" sz="2000"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21BB50-DF4A-47B5-A3AD-18712A3AD40E}"/>
              </a:ext>
            </a:extLst>
          </p:cNvPr>
          <p:cNvSpPr>
            <a:spLocks noGrp="1"/>
          </p:cNvSpPr>
          <p:nvPr>
            <p:ph type="dt" sz="half" idx="10"/>
          </p:nvPr>
        </p:nvSpPr>
        <p:spPr/>
        <p:txBody>
          <a:bodyPr/>
          <a:lstStyle/>
          <a:p>
            <a:fld id="{43C83AFB-9E54-459E-8C6D-0913AC3BA5D7}" type="datetime1">
              <a:rPr lang="en-US" smtClean="0"/>
              <a:t>5/25/2022</a:t>
            </a:fld>
            <a:endParaRPr lang="en-US"/>
          </a:p>
        </p:txBody>
      </p:sp>
      <p:sp>
        <p:nvSpPr>
          <p:cNvPr id="5" name="Footer Placeholder 4">
            <a:extLst>
              <a:ext uri="{FF2B5EF4-FFF2-40B4-BE49-F238E27FC236}">
                <a16:creationId xmlns:a16="http://schemas.microsoft.com/office/drawing/2014/main" id="{3CDF59B3-D1B8-4A51-AD6E-868C5BF6F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CA779-6272-4A15-A566-20C4E9A60D47}"/>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7" name="Straight Connector 6">
            <a:extLst>
              <a:ext uri="{FF2B5EF4-FFF2-40B4-BE49-F238E27FC236}">
                <a16:creationId xmlns:a16="http://schemas.microsoft.com/office/drawing/2014/main" id="{F0B86E8F-91EA-4626-BCA8-3B4973C7C9D6}"/>
              </a:ext>
            </a:extLst>
          </p:cNvPr>
          <p:cNvCxnSpPr>
            <a:cxnSpLocks/>
          </p:cNvCxnSpPr>
          <p:nvPr/>
        </p:nvCxnSpPr>
        <p:spPr>
          <a:xfrm>
            <a:off x="360154" y="4495800"/>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692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2A00-5BBD-436C-BB6D-CE650FC46202}"/>
              </a:ext>
            </a:extLst>
          </p:cNvPr>
          <p:cNvSpPr>
            <a:spLocks noGrp="1"/>
          </p:cNvSpPr>
          <p:nvPr>
            <p:ph type="title"/>
          </p:nvPr>
        </p:nvSpPr>
        <p:spPr>
          <a:xfrm>
            <a:off x="841248" y="552783"/>
            <a:ext cx="9683871"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DFB3E2E-F3C4-4CDD-9138-86AE7A1B566D}"/>
              </a:ext>
            </a:extLst>
          </p:cNvPr>
          <p:cNvSpPr>
            <a:spLocks noGrp="1"/>
          </p:cNvSpPr>
          <p:nvPr>
            <p:ph sz="half" idx="1"/>
          </p:nvPr>
        </p:nvSpPr>
        <p:spPr>
          <a:xfrm>
            <a:off x="841248" y="2108362"/>
            <a:ext cx="4507926" cy="37216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95CD01-B639-46B6-B53D-18FE1E39AF50}"/>
              </a:ext>
            </a:extLst>
          </p:cNvPr>
          <p:cNvSpPr>
            <a:spLocks noGrp="1"/>
          </p:cNvSpPr>
          <p:nvPr>
            <p:ph sz="half" idx="2"/>
          </p:nvPr>
        </p:nvSpPr>
        <p:spPr>
          <a:xfrm>
            <a:off x="5699171" y="2108362"/>
            <a:ext cx="4825948" cy="37216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6E34C3-86AC-48F9-92A4-F17BFAF9EF06}"/>
              </a:ext>
            </a:extLst>
          </p:cNvPr>
          <p:cNvSpPr>
            <a:spLocks noGrp="1"/>
          </p:cNvSpPr>
          <p:nvPr>
            <p:ph type="dt" sz="half" idx="10"/>
          </p:nvPr>
        </p:nvSpPr>
        <p:spPr/>
        <p:txBody>
          <a:bodyPr/>
          <a:lstStyle/>
          <a:p>
            <a:fld id="{F10144B6-0CA7-46BA-A00B-1E68E5C3ED0C}" type="datetime1">
              <a:rPr lang="en-US" smtClean="0"/>
              <a:t>5/25/2022</a:t>
            </a:fld>
            <a:endParaRPr lang="en-US"/>
          </a:p>
        </p:txBody>
      </p:sp>
      <p:sp>
        <p:nvSpPr>
          <p:cNvPr id="6" name="Footer Placeholder 5">
            <a:extLst>
              <a:ext uri="{FF2B5EF4-FFF2-40B4-BE49-F238E27FC236}">
                <a16:creationId xmlns:a16="http://schemas.microsoft.com/office/drawing/2014/main" id="{275D6A29-C51F-4654-82AD-04056FA6C7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21EEB6-57E6-40E7-9702-1D5999B505DC}"/>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8" name="Straight Connector 7">
            <a:extLst>
              <a:ext uri="{FF2B5EF4-FFF2-40B4-BE49-F238E27FC236}">
                <a16:creationId xmlns:a16="http://schemas.microsoft.com/office/drawing/2014/main" id="{F929C81A-4806-44FF-99D8-13A65B2D066F}"/>
              </a:ext>
            </a:extLst>
          </p:cNvPr>
          <p:cNvCxnSpPr>
            <a:cxnSpLocks/>
          </p:cNvCxnSpPr>
          <p:nvPr/>
        </p:nvCxnSpPr>
        <p:spPr>
          <a:xfrm>
            <a:off x="375523" y="2004012"/>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8DDCF9-5353-4B5F-8565-8C27F795A4BF}"/>
              </a:ext>
            </a:extLst>
          </p:cNvPr>
          <p:cNvCxnSpPr>
            <a:cxnSpLocks/>
          </p:cNvCxnSpPr>
          <p:nvPr/>
        </p:nvCxnSpPr>
        <p:spPr>
          <a:xfrm>
            <a:off x="5563342" y="2004012"/>
            <a:ext cx="0" cy="40486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069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0D1A9-BF08-4C6D-805E-244B234EE852}"/>
              </a:ext>
            </a:extLst>
          </p:cNvPr>
          <p:cNvSpPr>
            <a:spLocks noGrp="1"/>
          </p:cNvSpPr>
          <p:nvPr>
            <p:ph type="title"/>
          </p:nvPr>
        </p:nvSpPr>
        <p:spPr>
          <a:xfrm>
            <a:off x="841248" y="557784"/>
            <a:ext cx="943957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20C1D8-0907-4FDB-BFAD-36E14AF98D81}"/>
              </a:ext>
            </a:extLst>
          </p:cNvPr>
          <p:cNvSpPr>
            <a:spLocks noGrp="1"/>
          </p:cNvSpPr>
          <p:nvPr>
            <p:ph type="body" idx="1"/>
          </p:nvPr>
        </p:nvSpPr>
        <p:spPr>
          <a:xfrm>
            <a:off x="841248" y="2114185"/>
            <a:ext cx="4438887" cy="693761"/>
          </a:xfrm>
        </p:spPr>
        <p:txBody>
          <a:bodyPr anchor="b">
            <a:normAutofit/>
          </a:bodyPr>
          <a:lstStyle>
            <a:lvl1pPr marL="0" indent="0" algn="l" defTabSz="914400" rtl="0" eaLnBrk="1" latinLnBrk="0" hangingPunct="1">
              <a:lnSpc>
                <a:spcPct val="130000"/>
              </a:lnSpc>
              <a:spcBef>
                <a:spcPts val="1000"/>
              </a:spcBef>
              <a:buFont typeface="Arial" panose="020B0604020202020204" pitchFamily="34" charset="0"/>
              <a:buNone/>
              <a:defRPr lang="en-US" sz="2400"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A4441-5FC3-4F86-8ADE-ED90424DB9B8}"/>
              </a:ext>
            </a:extLst>
          </p:cNvPr>
          <p:cNvSpPr>
            <a:spLocks noGrp="1"/>
          </p:cNvSpPr>
          <p:nvPr>
            <p:ph sz="half" idx="2"/>
          </p:nvPr>
        </p:nvSpPr>
        <p:spPr>
          <a:xfrm>
            <a:off x="841248" y="2900451"/>
            <a:ext cx="4438887" cy="3028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CEB34D-DB36-47E0-AE2C-FBEBA272076E}"/>
              </a:ext>
            </a:extLst>
          </p:cNvPr>
          <p:cNvSpPr>
            <a:spLocks noGrp="1"/>
          </p:cNvSpPr>
          <p:nvPr>
            <p:ph type="body" sz="quarter" idx="3"/>
          </p:nvPr>
        </p:nvSpPr>
        <p:spPr>
          <a:xfrm>
            <a:off x="5795090" y="2114185"/>
            <a:ext cx="4485728" cy="693761"/>
          </a:xfrm>
        </p:spPr>
        <p:txBody>
          <a:bodyPr anchor="b">
            <a:normAutofit/>
          </a:bodyPr>
          <a:lstStyle>
            <a:lvl1pPr marL="0" indent="0" algn="l" defTabSz="914400" rtl="0" eaLnBrk="1" latinLnBrk="0" hangingPunct="1">
              <a:lnSpc>
                <a:spcPct val="130000"/>
              </a:lnSpc>
              <a:spcBef>
                <a:spcPts val="1000"/>
              </a:spcBef>
              <a:buFont typeface="Arial" panose="020B0604020202020204" pitchFamily="34" charset="0"/>
              <a:buNone/>
              <a:defRPr lang="en-US" sz="2400"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056219-D498-410D-8F2C-03045AE48016}"/>
              </a:ext>
            </a:extLst>
          </p:cNvPr>
          <p:cNvSpPr>
            <a:spLocks noGrp="1"/>
          </p:cNvSpPr>
          <p:nvPr>
            <p:ph sz="quarter" idx="4"/>
          </p:nvPr>
        </p:nvSpPr>
        <p:spPr>
          <a:xfrm>
            <a:off x="5795090" y="2900451"/>
            <a:ext cx="4485730" cy="3028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8DC9AD-F6B8-44D0-8169-84553C1F92C9}"/>
              </a:ext>
            </a:extLst>
          </p:cNvPr>
          <p:cNvSpPr>
            <a:spLocks noGrp="1"/>
          </p:cNvSpPr>
          <p:nvPr>
            <p:ph type="dt" sz="half" idx="10"/>
          </p:nvPr>
        </p:nvSpPr>
        <p:spPr/>
        <p:txBody>
          <a:bodyPr/>
          <a:lstStyle/>
          <a:p>
            <a:fld id="{0051F549-537C-41EC-B9CC-5B6A9AC2A6A7}" type="datetime1">
              <a:rPr lang="en-US" smtClean="0"/>
              <a:t>5/25/2022</a:t>
            </a:fld>
            <a:endParaRPr lang="en-US"/>
          </a:p>
        </p:txBody>
      </p:sp>
      <p:sp>
        <p:nvSpPr>
          <p:cNvPr id="8" name="Footer Placeholder 7">
            <a:extLst>
              <a:ext uri="{FF2B5EF4-FFF2-40B4-BE49-F238E27FC236}">
                <a16:creationId xmlns:a16="http://schemas.microsoft.com/office/drawing/2014/main" id="{FF9985ED-7382-4F00-845D-4F27841B5D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A2CC25-9EC7-4706-9BD4-5E20C4B33200}"/>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12" name="Straight Connector 11">
            <a:extLst>
              <a:ext uri="{FF2B5EF4-FFF2-40B4-BE49-F238E27FC236}">
                <a16:creationId xmlns:a16="http://schemas.microsoft.com/office/drawing/2014/main" id="{4DBC7D26-1B30-46B8-8221-09886FA3D030}"/>
              </a:ext>
            </a:extLst>
          </p:cNvPr>
          <p:cNvCxnSpPr>
            <a:cxnSpLocks/>
          </p:cNvCxnSpPr>
          <p:nvPr/>
        </p:nvCxnSpPr>
        <p:spPr>
          <a:xfrm>
            <a:off x="375523" y="2004012"/>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186A75-E140-4995-A8BB-89B5ACE678D2}"/>
              </a:ext>
            </a:extLst>
          </p:cNvPr>
          <p:cNvCxnSpPr>
            <a:cxnSpLocks/>
          </p:cNvCxnSpPr>
          <p:nvPr/>
        </p:nvCxnSpPr>
        <p:spPr>
          <a:xfrm>
            <a:off x="5563342" y="2004012"/>
            <a:ext cx="0" cy="40486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713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21C2-B85F-435F-8DF3-C714A5472B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99FE38-24D5-4D5F-A92E-E4F8B23FB7FC}"/>
              </a:ext>
            </a:extLst>
          </p:cNvPr>
          <p:cNvSpPr>
            <a:spLocks noGrp="1"/>
          </p:cNvSpPr>
          <p:nvPr>
            <p:ph type="dt" sz="half" idx="10"/>
          </p:nvPr>
        </p:nvSpPr>
        <p:spPr/>
        <p:txBody>
          <a:bodyPr/>
          <a:lstStyle/>
          <a:p>
            <a:fld id="{952F8D56-3D0E-48B8-8218-1F3A06A96C62}" type="datetime1">
              <a:rPr lang="en-US" smtClean="0"/>
              <a:t>5/25/2022</a:t>
            </a:fld>
            <a:endParaRPr lang="en-US"/>
          </a:p>
        </p:txBody>
      </p:sp>
      <p:sp>
        <p:nvSpPr>
          <p:cNvPr id="4" name="Footer Placeholder 3">
            <a:extLst>
              <a:ext uri="{FF2B5EF4-FFF2-40B4-BE49-F238E27FC236}">
                <a16:creationId xmlns:a16="http://schemas.microsoft.com/office/drawing/2014/main" id="{E629DF69-BE29-4038-9744-17BFC57B88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B9496F-64EC-46E7-97F0-BCB7E79F820A}"/>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31079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9F19E0-8FE3-45E8-A227-D74EEF1A6322}"/>
              </a:ext>
            </a:extLst>
          </p:cNvPr>
          <p:cNvSpPr>
            <a:spLocks noGrp="1"/>
          </p:cNvSpPr>
          <p:nvPr>
            <p:ph type="dt" sz="half" idx="10"/>
          </p:nvPr>
        </p:nvSpPr>
        <p:spPr/>
        <p:txBody>
          <a:bodyPr/>
          <a:lstStyle/>
          <a:p>
            <a:fld id="{E8EC309E-27D4-401F-A74A-DEA16C7B51DC}" type="datetime1">
              <a:rPr lang="en-US" smtClean="0"/>
              <a:t>5/25/2022</a:t>
            </a:fld>
            <a:endParaRPr lang="en-US"/>
          </a:p>
        </p:txBody>
      </p:sp>
      <p:sp>
        <p:nvSpPr>
          <p:cNvPr id="3" name="Footer Placeholder 2">
            <a:extLst>
              <a:ext uri="{FF2B5EF4-FFF2-40B4-BE49-F238E27FC236}">
                <a16:creationId xmlns:a16="http://schemas.microsoft.com/office/drawing/2014/main" id="{ABFB1926-56F3-40BC-A03F-62B969419E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FFE2B6-07A4-4AA0-9BCE-204E13DA447E}"/>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92604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6266A-CB24-44C5-B2E8-011420844A17}"/>
              </a:ext>
            </a:extLst>
          </p:cNvPr>
          <p:cNvSpPr>
            <a:spLocks noGrp="1"/>
          </p:cNvSpPr>
          <p:nvPr>
            <p:ph type="title"/>
          </p:nvPr>
        </p:nvSpPr>
        <p:spPr>
          <a:xfrm>
            <a:off x="841248" y="549283"/>
            <a:ext cx="4603963" cy="2572489"/>
          </a:xfrm>
        </p:spPr>
        <p:txBody>
          <a:bodyPr anchor="ctr">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9039DBD1-7133-47A5-A771-2CEA18533491}"/>
              </a:ext>
            </a:extLst>
          </p:cNvPr>
          <p:cNvSpPr>
            <a:spLocks noGrp="1"/>
          </p:cNvSpPr>
          <p:nvPr>
            <p:ph idx="1"/>
          </p:nvPr>
        </p:nvSpPr>
        <p:spPr>
          <a:xfrm>
            <a:off x="5870796" y="549283"/>
            <a:ext cx="4455517" cy="5319704"/>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6A729F-B24D-424E-B067-003B0601F259}"/>
              </a:ext>
            </a:extLst>
          </p:cNvPr>
          <p:cNvSpPr>
            <a:spLocks noGrp="1"/>
          </p:cNvSpPr>
          <p:nvPr>
            <p:ph type="body" sz="half" idx="2"/>
          </p:nvPr>
        </p:nvSpPr>
        <p:spPr>
          <a:xfrm>
            <a:off x="841248" y="3296498"/>
            <a:ext cx="4603963" cy="2572489"/>
          </a:xfrm>
        </p:spPr>
        <p:txBody>
          <a:bodyPr>
            <a:normAutofit/>
          </a:bodyPr>
          <a:lstStyle>
            <a:lvl1pPr marL="0" indent="0">
              <a:buNone/>
              <a:defRPr lang="en-US" sz="20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FA7323-5497-426C-9DD9-3CF69E88EC38}"/>
              </a:ext>
            </a:extLst>
          </p:cNvPr>
          <p:cNvSpPr>
            <a:spLocks noGrp="1"/>
          </p:cNvSpPr>
          <p:nvPr>
            <p:ph type="dt" sz="half" idx="10"/>
          </p:nvPr>
        </p:nvSpPr>
        <p:spPr/>
        <p:txBody>
          <a:bodyPr/>
          <a:lstStyle/>
          <a:p>
            <a:fld id="{6DEA2B81-2BC3-42D7-B67D-05C685AA80AD}" type="datetime1">
              <a:rPr lang="en-US" smtClean="0"/>
              <a:t>5/25/2022</a:t>
            </a:fld>
            <a:endParaRPr lang="en-US"/>
          </a:p>
        </p:txBody>
      </p:sp>
      <p:sp>
        <p:nvSpPr>
          <p:cNvPr id="6" name="Footer Placeholder 5">
            <a:extLst>
              <a:ext uri="{FF2B5EF4-FFF2-40B4-BE49-F238E27FC236}">
                <a16:creationId xmlns:a16="http://schemas.microsoft.com/office/drawing/2014/main" id="{45FD7667-4D25-40AF-9D6D-FCB2C21E8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50918-EDF8-47A5-BEA8-AC9A7A1536DE}"/>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629469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5D2B-FAFB-4BC9-A917-610FDCD0B859}"/>
              </a:ext>
            </a:extLst>
          </p:cNvPr>
          <p:cNvSpPr>
            <a:spLocks noGrp="1"/>
          </p:cNvSpPr>
          <p:nvPr>
            <p:ph type="title"/>
          </p:nvPr>
        </p:nvSpPr>
        <p:spPr>
          <a:xfrm>
            <a:off x="841249" y="552782"/>
            <a:ext cx="4608576" cy="2569464"/>
          </a:xfrm>
        </p:spPr>
        <p:txBody>
          <a:bodyPr anchor="ctr">
            <a:noAutofit/>
          </a:bodyPr>
          <a:lstStyle>
            <a:lvl1pPr algn="l" defTabSz="914400" rtl="0" eaLnBrk="1" latinLnBrk="0" hangingPunct="1">
              <a:lnSpc>
                <a:spcPct val="90000"/>
              </a:lnSpc>
              <a:spcBef>
                <a:spcPct val="0"/>
              </a:spcBef>
              <a:buNone/>
              <a:defRPr lang="en-US" sz="4400" kern="1200" dirty="0">
                <a:solidFill>
                  <a:schemeClr val="tx1"/>
                </a:solidFill>
                <a:latin typeface="+mj-lt"/>
                <a:ea typeface="+mj-ea"/>
                <a:cs typeface="+mj-cs"/>
              </a:defRPr>
            </a:lvl1pPr>
          </a:lstStyle>
          <a:p>
            <a:r>
              <a:rPr lang="en-US"/>
              <a:t>Click to edit Master title style</a:t>
            </a:r>
          </a:p>
        </p:txBody>
      </p:sp>
      <p:sp>
        <p:nvSpPr>
          <p:cNvPr id="3" name="Picture Placeholder 2">
            <a:extLst>
              <a:ext uri="{FF2B5EF4-FFF2-40B4-BE49-F238E27FC236}">
                <a16:creationId xmlns:a16="http://schemas.microsoft.com/office/drawing/2014/main" id="{3226A694-5302-42BE-8A7A-6007C10F8F70}"/>
              </a:ext>
            </a:extLst>
          </p:cNvPr>
          <p:cNvSpPr>
            <a:spLocks noGrp="1"/>
          </p:cNvSpPr>
          <p:nvPr>
            <p:ph type="pic" idx="1"/>
          </p:nvPr>
        </p:nvSpPr>
        <p:spPr>
          <a:xfrm>
            <a:off x="5825952" y="552783"/>
            <a:ext cx="4663440" cy="53082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8E4481C-81D6-4329-8203-70B3FCC3F8FE}"/>
              </a:ext>
            </a:extLst>
          </p:cNvPr>
          <p:cNvSpPr>
            <a:spLocks noGrp="1"/>
          </p:cNvSpPr>
          <p:nvPr>
            <p:ph type="body" sz="half" idx="2"/>
          </p:nvPr>
        </p:nvSpPr>
        <p:spPr>
          <a:xfrm>
            <a:off x="841249" y="3300984"/>
            <a:ext cx="4608576" cy="2569464"/>
          </a:xfrm>
        </p:spPr>
        <p:txBody>
          <a:bodyPr>
            <a:normAutofit/>
          </a:bodyPr>
          <a:lstStyle>
            <a:lvl1pPr marL="0" indent="0">
              <a:buNone/>
              <a:defRPr lang="en-US" sz="20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AD6C12-26C4-4DF7-B013-56D0849AC7DE}"/>
              </a:ext>
            </a:extLst>
          </p:cNvPr>
          <p:cNvSpPr>
            <a:spLocks noGrp="1"/>
          </p:cNvSpPr>
          <p:nvPr>
            <p:ph type="dt" sz="half" idx="10"/>
          </p:nvPr>
        </p:nvSpPr>
        <p:spPr/>
        <p:txBody>
          <a:bodyPr/>
          <a:lstStyle/>
          <a:p>
            <a:fld id="{F0DB8F2B-E487-4905-B553-FB649F2B6F23}" type="datetime1">
              <a:rPr lang="en-US" smtClean="0"/>
              <a:t>5/25/2022</a:t>
            </a:fld>
            <a:endParaRPr lang="en-US"/>
          </a:p>
        </p:txBody>
      </p:sp>
      <p:sp>
        <p:nvSpPr>
          <p:cNvPr id="6" name="Footer Placeholder 5">
            <a:extLst>
              <a:ext uri="{FF2B5EF4-FFF2-40B4-BE49-F238E27FC236}">
                <a16:creationId xmlns:a16="http://schemas.microsoft.com/office/drawing/2014/main" id="{5CE2F307-FB97-40EC-8517-E6F351B3DA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C1B397-305A-42B7-A763-829634B939A9}"/>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067569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4BD48A-4D17-4225-AC4D-67B4C686C55D}"/>
              </a:ext>
            </a:extLst>
          </p:cNvPr>
          <p:cNvSpPr>
            <a:spLocks noGrp="1"/>
          </p:cNvSpPr>
          <p:nvPr>
            <p:ph type="title"/>
          </p:nvPr>
        </p:nvSpPr>
        <p:spPr>
          <a:xfrm>
            <a:off x="841248" y="552782"/>
            <a:ext cx="9489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F14A2B-77AF-4E51-B0C1-0D361EF81A2C}"/>
              </a:ext>
            </a:extLst>
          </p:cNvPr>
          <p:cNvSpPr>
            <a:spLocks noGrp="1"/>
          </p:cNvSpPr>
          <p:nvPr>
            <p:ph type="body" idx="1"/>
          </p:nvPr>
        </p:nvSpPr>
        <p:spPr>
          <a:xfrm>
            <a:off x="841248" y="2096199"/>
            <a:ext cx="9489000" cy="37473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9C2F5-57CA-4152-A766-8F877538FB16}"/>
              </a:ext>
            </a:extLst>
          </p:cNvPr>
          <p:cNvSpPr>
            <a:spLocks noGrp="1"/>
          </p:cNvSpPr>
          <p:nvPr>
            <p:ph type="dt" sz="half" idx="2"/>
          </p:nvPr>
        </p:nvSpPr>
        <p:spPr>
          <a:xfrm>
            <a:off x="841248" y="6102693"/>
            <a:ext cx="2743200" cy="365125"/>
          </a:xfrm>
          <a:prstGeom prst="rect">
            <a:avLst/>
          </a:prstGeom>
        </p:spPr>
        <p:txBody>
          <a:bodyPr vert="horz" lIns="91440" tIns="45720" rIns="91440" bIns="45720" rtlCol="0" anchor="ctr"/>
          <a:lstStyle>
            <a:lvl1pPr algn="l">
              <a:defRPr lang="en-US" sz="1000" b="1" kern="1200" cap="all" spc="300" baseline="0" smtClean="0">
                <a:solidFill>
                  <a:schemeClr val="tx1"/>
                </a:solidFill>
                <a:latin typeface="+mn-lt"/>
                <a:ea typeface="+mn-ea"/>
                <a:cs typeface="+mn-cs"/>
              </a:defRPr>
            </a:lvl1pPr>
          </a:lstStyle>
          <a:p>
            <a:fld id="{6EF7C3A7-D6F6-4D38-A7C3-B72967BB81A6}" type="datetime1">
              <a:rPr lang="en-US" smtClean="0"/>
              <a:t>5/25/2022</a:t>
            </a:fld>
            <a:endParaRPr lang="en-US"/>
          </a:p>
        </p:txBody>
      </p:sp>
      <p:sp>
        <p:nvSpPr>
          <p:cNvPr id="5" name="Footer Placeholder 4">
            <a:extLst>
              <a:ext uri="{FF2B5EF4-FFF2-40B4-BE49-F238E27FC236}">
                <a16:creationId xmlns:a16="http://schemas.microsoft.com/office/drawing/2014/main" id="{A1225FB5-D02B-4BB9-8B8B-D1A11CFE8961}"/>
              </a:ext>
            </a:extLst>
          </p:cNvPr>
          <p:cNvSpPr>
            <a:spLocks noGrp="1"/>
          </p:cNvSpPr>
          <p:nvPr>
            <p:ph type="ftr" sz="quarter" idx="3"/>
          </p:nvPr>
        </p:nvSpPr>
        <p:spPr>
          <a:xfrm rot="5400000">
            <a:off x="9234260" y="2427620"/>
            <a:ext cx="4114800" cy="365125"/>
          </a:xfrm>
          <a:prstGeom prst="rect">
            <a:avLst/>
          </a:prstGeom>
        </p:spPr>
        <p:txBody>
          <a:bodyPr vert="horz" lIns="91440" tIns="45720" rIns="91440" bIns="45720" rtlCol="0" anchor="ctr"/>
          <a:lstStyle>
            <a:lvl1pPr algn="l">
              <a:defRPr lang="en-US" sz="1000" b="1" kern="1200" cap="all" spc="300" baseline="0">
                <a:solidFill>
                  <a:schemeClr val="tx1"/>
                </a:solidFill>
                <a:latin typeface="+mn-lt"/>
                <a:ea typeface="+mn-ea"/>
                <a:cs typeface="+mn-cs"/>
              </a:defRPr>
            </a:lvl1pPr>
          </a:lstStyle>
          <a:p>
            <a:endParaRPr lang="en-US"/>
          </a:p>
        </p:txBody>
      </p:sp>
      <p:sp>
        <p:nvSpPr>
          <p:cNvPr id="6" name="Slide Number Placeholder 5">
            <a:extLst>
              <a:ext uri="{FF2B5EF4-FFF2-40B4-BE49-F238E27FC236}">
                <a16:creationId xmlns:a16="http://schemas.microsoft.com/office/drawing/2014/main" id="{EF6244FF-6F88-4090-A77F-499DF9AAEA8B}"/>
              </a:ext>
            </a:extLst>
          </p:cNvPr>
          <p:cNvSpPr>
            <a:spLocks noGrp="1"/>
          </p:cNvSpPr>
          <p:nvPr>
            <p:ph type="sldNum" sz="quarter" idx="4"/>
          </p:nvPr>
        </p:nvSpPr>
        <p:spPr>
          <a:xfrm>
            <a:off x="10815546" y="5878515"/>
            <a:ext cx="952229" cy="420381"/>
          </a:xfrm>
          <a:prstGeom prst="rect">
            <a:avLst/>
          </a:prstGeom>
        </p:spPr>
        <p:txBody>
          <a:bodyPr vert="horz" lIns="91440" tIns="45720" rIns="91440" bIns="45720" rtlCol="0" anchor="ctr"/>
          <a:lstStyle>
            <a:lvl1pPr algn="ctr">
              <a:defRPr lang="en-US" sz="3200" b="1" kern="1200" cap="all" spc="300" baseline="0" smtClean="0">
                <a:solidFill>
                  <a:schemeClr val="tx1"/>
                </a:solidFill>
                <a:latin typeface="+mn-lt"/>
                <a:ea typeface="+mn-ea"/>
                <a:cs typeface="+mn-cs"/>
              </a:defRPr>
            </a:lvl1pPr>
          </a:lstStyle>
          <a:p>
            <a:fld id="{6586042B-6341-4E38-A80C-926D3BB8AAC9}" type="slidenum">
              <a:rPr lang="en-US" smtClean="0"/>
              <a:t>‹#›</a:t>
            </a:fld>
            <a:endParaRPr lang="en-US"/>
          </a:p>
        </p:txBody>
      </p:sp>
      <p:sp>
        <p:nvSpPr>
          <p:cNvPr id="7" name="Rectangle 6">
            <a:extLst>
              <a:ext uri="{FF2B5EF4-FFF2-40B4-BE49-F238E27FC236}">
                <a16:creationId xmlns:a16="http://schemas.microsoft.com/office/drawing/2014/main" id="{F194AEDE-F25F-43E6-A2C4-7FFF41074990}"/>
              </a:ext>
            </a:extLst>
          </p:cNvPr>
          <p:cNvSpPr/>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C793C08-EF4C-422B-A728-6C717C47DF6F}"/>
              </a:ext>
            </a:extLst>
          </p:cNvPr>
          <p:cNvCxnSpPr>
            <a:cxnSpLocks/>
          </p:cNvCxnSpPr>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E825BC6-56A8-46DE-8037-A9A577624B0D}"/>
              </a:ext>
            </a:extLst>
          </p:cNvPr>
          <p:cNvCxnSpPr>
            <a:cxnSpLocks/>
          </p:cNvCxnSpPr>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005024"/>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0" r:id="rId6"/>
    <p:sldLayoutId id="2147483776" r:id="rId7"/>
    <p:sldLayoutId id="2147483777" r:id="rId8"/>
    <p:sldLayoutId id="2147483778" r:id="rId9"/>
    <p:sldLayoutId id="2147483779" r:id="rId10"/>
    <p:sldLayoutId id="214748378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30000"/>
        </a:lnSpc>
        <a:spcBef>
          <a:spcPts val="500"/>
        </a:spcBef>
        <a:buFont typeface="Arial" panose="020B0604020202020204" pitchFamily="34" charset="0"/>
        <a:buChar char="•"/>
        <a:defRPr sz="1600" kern="1200">
          <a:solidFill>
            <a:schemeClr val="tx1"/>
          </a:solidFill>
          <a:latin typeface="+mn-lt"/>
          <a:ea typeface="+mn-ea"/>
          <a:cs typeface="+mn-cs"/>
        </a:defRPr>
      </a:lvl3pPr>
      <a:lvl4pPr marL="13716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4pPr>
      <a:lvl5pPr marL="18288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rxlist.com/pitocin-side-effects-drug-center.htm#:~:text=Common%20side%20effects%20may%20include%3A%20nausea%2C%20vomiting%3B%20runny,contractions%20%28this%20is%20an%20expected%20effect%20of%20oxytocin%29." TargetMode="External"/><Relationship Id="rId2" Type="http://schemas.openxmlformats.org/officeDocument/2006/relationships/hyperlink" Target="https://www.thelancet.com/article/S2352-3964(17)30293-1/fulltext" TargetMode="External"/><Relationship Id="rId1" Type="http://schemas.openxmlformats.org/officeDocument/2006/relationships/slideLayout" Target="../slideLayouts/slideLayout2.xml"/><Relationship Id="rId5" Type="http://schemas.openxmlformats.org/officeDocument/2006/relationships/hyperlink" Target="https://rglawllp.com/induction-of-labor/" TargetMode="External"/><Relationship Id="rId4" Type="http://schemas.openxmlformats.org/officeDocument/2006/relationships/hyperlink" Target="http://pubsapp.acs.org/cen/coverstory/83/8325/8325oxytocin.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F194AEDE-F25F-43E6-A2C4-7FFF41074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a:extLst>
              <a:ext uri="{FF2B5EF4-FFF2-40B4-BE49-F238E27FC236}">
                <a16:creationId xmlns:a16="http://schemas.microsoft.com/office/drawing/2014/main" id="{4C793C08-EF4C-422B-A728-6C717C47DF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E825BC6-56A8-46DE-8037-A9A577624B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75"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41248" y="810562"/>
            <a:ext cx="9228866" cy="1067783"/>
          </a:xfrm>
        </p:spPr>
        <p:txBody>
          <a:bodyPr vert="horz" lIns="91440" tIns="45720" rIns="91440" bIns="45720" rtlCol="0" anchor="ctr">
            <a:normAutofit/>
          </a:bodyPr>
          <a:lstStyle/>
          <a:p>
            <a:r>
              <a:rPr lang="en-US" sz="4400" dirty="0"/>
              <a:t>Oxytocin  hormone </a:t>
            </a:r>
          </a:p>
        </p:txBody>
      </p:sp>
      <p:cxnSp>
        <p:nvCxnSpPr>
          <p:cNvPr id="79" name="Straight Connector 78">
            <a:extLst>
              <a:ext uri="{FF2B5EF4-FFF2-40B4-BE49-F238E27FC236}">
                <a16:creationId xmlns:a16="http://schemas.microsoft.com/office/drawing/2014/main" id="{CE21EDCA-FFA8-49C0-8AD7-792DA013F8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2400300"/>
            <a:ext cx="103809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841248" y="2922256"/>
            <a:ext cx="9228866" cy="2644534"/>
          </a:xfrm>
        </p:spPr>
        <p:txBody>
          <a:bodyPr vert="horz" lIns="91440" tIns="45720" rIns="91440" bIns="45720" rtlCol="0">
            <a:normAutofit/>
          </a:bodyPr>
          <a:lstStyle/>
          <a:p>
            <a:pPr marL="571500" indent="-228600">
              <a:buFont typeface="Arial" panose="020B0604020202020204" pitchFamily="34" charset="0"/>
              <a:buChar char="•"/>
            </a:pPr>
            <a:r>
              <a:rPr lang="en-US"/>
              <a:t>Oxytocin is a hormone naturally found in the human body.</a:t>
            </a:r>
          </a:p>
          <a:p>
            <a:pPr marL="571500" indent="-228600">
              <a:buFont typeface="Arial" panose="020B0604020202020204" pitchFamily="34" charset="0"/>
              <a:buChar char="•"/>
            </a:pPr>
            <a:r>
              <a:rPr lang="en-US"/>
              <a:t>During childbirth, the oxytocin levels in the body are found to go up to 300-fold their normal levels.</a:t>
            </a:r>
          </a:p>
          <a:p>
            <a:pPr marL="571500" indent="-228600">
              <a:buFont typeface="Arial" panose="020B0604020202020204" pitchFamily="34" charset="0"/>
              <a:buChar char="•"/>
            </a:pPr>
            <a:r>
              <a:rPr lang="en-US"/>
              <a:t>Oxytocin is made in the posterior pituitary gland.</a:t>
            </a:r>
          </a:p>
          <a:p>
            <a:pPr marL="114300" indent="-228600">
              <a:buFont typeface="Arial" panose="020B0604020202020204" pitchFamily="34" charset="0"/>
              <a:buChar char="•"/>
            </a:pPr>
            <a:endParaRPr lang="en-US"/>
          </a:p>
          <a:p>
            <a:pPr marL="342900" indent="-228600">
              <a:buFont typeface="Arial" panose="020B0604020202020204" pitchFamily="34" charset="0"/>
              <a:buChar char="•"/>
            </a:pPr>
            <a:endParaRPr lang="en-US"/>
          </a:p>
          <a:p>
            <a:pPr marL="342900" indent="-228600">
              <a:buFont typeface="Arial" panose="020B0604020202020204" pitchFamily="34" charset="0"/>
              <a:buChar char="•"/>
            </a:pPr>
            <a:endParaRPr lang="en-US"/>
          </a:p>
        </p:txBody>
      </p:sp>
      <p:cxnSp>
        <p:nvCxnSpPr>
          <p:cNvPr id="81"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217E2-5695-E874-680A-2879CB355707}"/>
              </a:ext>
            </a:extLst>
          </p:cNvPr>
          <p:cNvSpPr txBox="1"/>
          <p:nvPr/>
        </p:nvSpPr>
        <p:spPr>
          <a:xfrm>
            <a:off x="483079" y="6190890"/>
            <a:ext cx="645255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Bianca Cervantes                 Western international High School </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FE86F6-BF52-B95E-DB3B-6BD5ED99A13D}"/>
              </a:ext>
            </a:extLst>
          </p:cNvPr>
          <p:cNvSpPr>
            <a:spLocks noGrp="1"/>
          </p:cNvSpPr>
          <p:nvPr>
            <p:ph type="title"/>
          </p:nvPr>
        </p:nvSpPr>
        <p:spPr>
          <a:xfrm>
            <a:off x="841248" y="810562"/>
            <a:ext cx="9228866" cy="1067783"/>
          </a:xfrm>
        </p:spPr>
        <p:txBody>
          <a:bodyPr>
            <a:normAutofit/>
          </a:bodyPr>
          <a:lstStyle/>
          <a:p>
            <a:r>
              <a:rPr lang="en-US" dirty="0"/>
              <a:t>Side effects of oxytocin include </a:t>
            </a:r>
          </a:p>
        </p:txBody>
      </p:sp>
      <p:cxnSp>
        <p:nvCxnSpPr>
          <p:cNvPr id="15" name="Straight Connector 14">
            <a:extLst>
              <a:ext uri="{FF2B5EF4-FFF2-40B4-BE49-F238E27FC236}">
                <a16:creationId xmlns:a16="http://schemas.microsoft.com/office/drawing/2014/main" id="{CE21EDCA-FFA8-49C0-8AD7-792DA013F8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2400300"/>
            <a:ext cx="103809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Content Placeholder 5">
            <a:extLst>
              <a:ext uri="{FF2B5EF4-FFF2-40B4-BE49-F238E27FC236}">
                <a16:creationId xmlns:a16="http://schemas.microsoft.com/office/drawing/2014/main" id="{0FE60CE1-5C6A-CE10-ACC2-0B6B91DDDA61}"/>
              </a:ext>
            </a:extLst>
          </p:cNvPr>
          <p:cNvSpPr>
            <a:spLocks noGrp="1"/>
          </p:cNvSpPr>
          <p:nvPr>
            <p:ph idx="1"/>
          </p:nvPr>
        </p:nvSpPr>
        <p:spPr>
          <a:xfrm>
            <a:off x="841248" y="2922256"/>
            <a:ext cx="9228866" cy="2644534"/>
          </a:xfrm>
        </p:spPr>
        <p:txBody>
          <a:bodyPr vert="horz" lIns="91440" tIns="45720" rIns="91440" bIns="45720" rtlCol="0">
            <a:normAutofit/>
          </a:bodyPr>
          <a:lstStyle/>
          <a:p>
            <a:r>
              <a:rPr lang="en-US">
                <a:ea typeface="+mn-lt"/>
                <a:cs typeface="+mn-lt"/>
              </a:rPr>
              <a:t>Nausea                                                 Irritation</a:t>
            </a:r>
          </a:p>
          <a:p>
            <a:r>
              <a:rPr lang="en-US">
                <a:ea typeface="+mn-lt"/>
                <a:cs typeface="+mn-lt"/>
              </a:rPr>
              <a:t> memory problems                              Vomiting</a:t>
            </a:r>
          </a:p>
          <a:p>
            <a:r>
              <a:rPr lang="en-US">
                <a:ea typeface="+mn-lt"/>
                <a:cs typeface="+mn-lt"/>
              </a:rPr>
              <a:t>more frequent contractions                sinus pain </a:t>
            </a:r>
          </a:p>
          <a:p>
            <a:r>
              <a:rPr lang="en-US">
                <a:ea typeface="+mn-lt"/>
                <a:cs typeface="+mn-lt"/>
              </a:rPr>
              <a:t> runny nose                                        more frequent contractions </a:t>
            </a:r>
          </a:p>
          <a:p>
            <a:r>
              <a:rPr lang="en-US">
                <a:ea typeface="+mn-lt"/>
                <a:cs typeface="+mn-lt"/>
              </a:rPr>
              <a:t> memory problems</a:t>
            </a:r>
          </a:p>
          <a:p>
            <a:pPr marL="0" indent="0">
              <a:buNone/>
            </a:pPr>
            <a:endParaRPr lang="en-US"/>
          </a:p>
        </p:txBody>
      </p:sp>
      <p:cxnSp>
        <p:nvCxnSpPr>
          <p:cNvPr id="17"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973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68CA250C-CF5A-4736-9249-D6111F7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ABB8E0D-8FCC-7A25-FDEA-7FA76F743040}"/>
              </a:ext>
            </a:extLst>
          </p:cNvPr>
          <p:cNvSpPr txBox="1"/>
          <p:nvPr/>
        </p:nvSpPr>
        <p:spPr>
          <a:xfrm>
            <a:off x="4968815" y="125945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6" name="Picture 16" descr="Timeline&#10;&#10;Description automatically generated">
            <a:extLst>
              <a:ext uri="{FF2B5EF4-FFF2-40B4-BE49-F238E27FC236}">
                <a16:creationId xmlns:a16="http://schemas.microsoft.com/office/drawing/2014/main" id="{D36CB1B0-80F0-A219-5571-4B6E6004C15C}"/>
              </a:ext>
            </a:extLst>
          </p:cNvPr>
          <p:cNvPicPr>
            <a:picLocks noChangeAspect="1"/>
          </p:cNvPicPr>
          <p:nvPr/>
        </p:nvPicPr>
        <p:blipFill>
          <a:blip r:embed="rId2"/>
          <a:stretch>
            <a:fillRect/>
          </a:stretch>
        </p:blipFill>
        <p:spPr>
          <a:xfrm>
            <a:off x="1863305" y="2776"/>
            <a:ext cx="8335991" cy="6852446"/>
          </a:xfrm>
          <a:prstGeom prst="rect">
            <a:avLst/>
          </a:prstGeom>
        </p:spPr>
      </p:pic>
    </p:spTree>
    <p:extLst>
      <p:ext uri="{BB962C8B-B14F-4D97-AF65-F5344CB8AC3E}">
        <p14:creationId xmlns:p14="http://schemas.microsoft.com/office/powerpoint/2010/main" val="806287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A51ED3-4F48-955E-6959-D9FA8237A4DE}"/>
              </a:ext>
            </a:extLst>
          </p:cNvPr>
          <p:cNvSpPr>
            <a:spLocks noGrp="1"/>
          </p:cNvSpPr>
          <p:nvPr>
            <p:ph type="title"/>
          </p:nvPr>
        </p:nvSpPr>
        <p:spPr>
          <a:xfrm>
            <a:off x="5907024" y="552782"/>
            <a:ext cx="4423224" cy="1643663"/>
          </a:xfrm>
        </p:spPr>
        <p:txBody>
          <a:bodyPr>
            <a:normAutofit/>
          </a:bodyPr>
          <a:lstStyle/>
          <a:p>
            <a:r>
              <a:rPr lang="en-US" sz="3700"/>
              <a:t>Pharmacokinetic of oxytocin</a:t>
            </a:r>
          </a:p>
        </p:txBody>
      </p:sp>
      <p:pic>
        <p:nvPicPr>
          <p:cNvPr id="5" name="Picture 4" descr="Graphical user interface, chart&#10;&#10;Description automatically generated">
            <a:extLst>
              <a:ext uri="{FF2B5EF4-FFF2-40B4-BE49-F238E27FC236}">
                <a16:creationId xmlns:a16="http://schemas.microsoft.com/office/drawing/2014/main" id="{2930DEAA-7E3C-4B58-08E0-9C72827F5128}"/>
              </a:ext>
            </a:extLst>
          </p:cNvPr>
          <p:cNvPicPr>
            <a:picLocks noChangeAspect="1"/>
          </p:cNvPicPr>
          <p:nvPr/>
        </p:nvPicPr>
        <p:blipFill rotWithShape="1">
          <a:blip r:embed="rId2"/>
          <a:srcRect r="21673"/>
          <a:stretch/>
        </p:blipFill>
        <p:spPr>
          <a:xfrm>
            <a:off x="20" y="10"/>
            <a:ext cx="5210493" cy="6857990"/>
          </a:xfrm>
          <a:prstGeom prst="rect">
            <a:avLst/>
          </a:prstGeom>
        </p:spPr>
      </p:pic>
      <p:sp>
        <p:nvSpPr>
          <p:cNvPr id="3" name="Content Placeholder 2">
            <a:extLst>
              <a:ext uri="{FF2B5EF4-FFF2-40B4-BE49-F238E27FC236}">
                <a16:creationId xmlns:a16="http://schemas.microsoft.com/office/drawing/2014/main" id="{30BD0166-1C45-0455-1ACC-006DB8AE6E74}"/>
              </a:ext>
            </a:extLst>
          </p:cNvPr>
          <p:cNvSpPr>
            <a:spLocks noGrp="1"/>
          </p:cNvSpPr>
          <p:nvPr>
            <p:ph idx="1"/>
          </p:nvPr>
        </p:nvSpPr>
        <p:spPr>
          <a:xfrm>
            <a:off x="5907024" y="2735229"/>
            <a:ext cx="4423224" cy="3108354"/>
          </a:xfrm>
        </p:spPr>
        <p:txBody>
          <a:bodyPr vert="horz" lIns="91440" tIns="45720" rIns="91440" bIns="45720" rtlCol="0">
            <a:normAutofit/>
          </a:bodyPr>
          <a:lstStyle/>
          <a:p>
            <a:r>
              <a:rPr lang="en-US" dirty="0"/>
              <a:t>Safety, Tolerability and Pharmacokinetics of Single Doses of Oxytocin Administered via an Inhaled Route in Healthy Females: Randomized, Single-blind, Phase 1 Study</a:t>
            </a:r>
          </a:p>
          <a:p>
            <a:endParaRPr lang="en-US" dirty="0"/>
          </a:p>
        </p:txBody>
      </p:sp>
      <p:cxnSp>
        <p:nvCxnSpPr>
          <p:cNvPr id="12"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Main Frame">
            <a:extLst>
              <a:ext uri="{FF2B5EF4-FFF2-40B4-BE49-F238E27FC236}">
                <a16:creationId xmlns:a16="http://schemas.microsoft.com/office/drawing/2014/main" id="{60B98957-D5C0-4FFC-8987-C5D8A06FDC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60546" y="334928"/>
            <a:ext cx="6263710"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EB123B9E-16C1-47FC-BA6E-0B62BE4F2E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2133" y="2400300"/>
            <a:ext cx="51865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Main Horizontal Connector">
            <a:extLst>
              <a:ext uri="{FF2B5EF4-FFF2-40B4-BE49-F238E27FC236}">
                <a16:creationId xmlns:a16="http://schemas.microsoft.com/office/drawing/2014/main" id="{51DA9589-40B0-4B65-A035-81057865FD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0546" y="6047437"/>
            <a:ext cx="51881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246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87DD-A618-8466-9F10-703FF6D93C2F}"/>
              </a:ext>
            </a:extLst>
          </p:cNvPr>
          <p:cNvSpPr>
            <a:spLocks noGrp="1"/>
          </p:cNvSpPr>
          <p:nvPr>
            <p:ph type="title"/>
          </p:nvPr>
        </p:nvSpPr>
        <p:spPr/>
        <p:txBody>
          <a:bodyPr/>
          <a:lstStyle/>
          <a:p>
            <a:r>
              <a:rPr lang="en-US" dirty="0"/>
              <a:t>Additional research </a:t>
            </a:r>
          </a:p>
        </p:txBody>
      </p:sp>
      <p:sp>
        <p:nvSpPr>
          <p:cNvPr id="3" name="Content Placeholder 2">
            <a:extLst>
              <a:ext uri="{FF2B5EF4-FFF2-40B4-BE49-F238E27FC236}">
                <a16:creationId xmlns:a16="http://schemas.microsoft.com/office/drawing/2014/main" id="{A3EF4A9E-8252-2080-4351-2D83E5C457A1}"/>
              </a:ext>
            </a:extLst>
          </p:cNvPr>
          <p:cNvSpPr>
            <a:spLocks noGrp="1"/>
          </p:cNvSpPr>
          <p:nvPr>
            <p:ph idx="1"/>
          </p:nvPr>
        </p:nvSpPr>
        <p:spPr/>
        <p:txBody>
          <a:bodyPr vert="horz" lIns="91440" tIns="45720" rIns="91440" bIns="45720" rtlCol="0" anchor="t">
            <a:normAutofit/>
          </a:bodyPr>
          <a:lstStyle/>
          <a:p>
            <a:r>
              <a:rPr lang="en-US" dirty="0"/>
              <a:t>I think that some additional research that can be done on oxytocin is to get to know more about why it is also produced in other part of the body and not just the </a:t>
            </a:r>
            <a:r>
              <a:rPr lang="en-US" dirty="0">
                <a:ea typeface="+mn-lt"/>
                <a:cs typeface="+mn-lt"/>
              </a:rPr>
              <a:t>posterior pituitary gland.</a:t>
            </a:r>
            <a:endParaRPr lang="en-US" dirty="0"/>
          </a:p>
        </p:txBody>
      </p:sp>
    </p:spTree>
    <p:extLst>
      <p:ext uri="{BB962C8B-B14F-4D97-AF65-F5344CB8AC3E}">
        <p14:creationId xmlns:p14="http://schemas.microsoft.com/office/powerpoint/2010/main" val="841977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9D0E6-3015-8957-7514-B314102B5189}"/>
              </a:ext>
            </a:extLst>
          </p:cNvPr>
          <p:cNvSpPr>
            <a:spLocks noGrp="1"/>
          </p:cNvSpPr>
          <p:nvPr>
            <p:ph type="title"/>
          </p:nvPr>
        </p:nvSpPr>
        <p:spPr/>
        <p:txBody>
          <a:bodyPr/>
          <a:lstStyle/>
          <a:p>
            <a:r>
              <a:rPr lang="en-US" dirty="0"/>
              <a:t>Websites </a:t>
            </a:r>
            <a:endParaRPr lang="en-US"/>
          </a:p>
        </p:txBody>
      </p:sp>
      <p:sp>
        <p:nvSpPr>
          <p:cNvPr id="3" name="Content Placeholder 2">
            <a:extLst>
              <a:ext uri="{FF2B5EF4-FFF2-40B4-BE49-F238E27FC236}">
                <a16:creationId xmlns:a16="http://schemas.microsoft.com/office/drawing/2014/main" id="{F24A7DBB-3EF6-037B-7285-97E563476B3B}"/>
              </a:ext>
            </a:extLst>
          </p:cNvPr>
          <p:cNvSpPr>
            <a:spLocks noGrp="1"/>
          </p:cNvSpPr>
          <p:nvPr>
            <p:ph idx="1"/>
          </p:nvPr>
        </p:nvSpPr>
        <p:spPr>
          <a:xfrm>
            <a:off x="496192" y="1535483"/>
            <a:ext cx="10135980" cy="4523760"/>
          </a:xfrm>
        </p:spPr>
        <p:txBody>
          <a:bodyPr vert="horz" lIns="91440" tIns="45720" rIns="91440" bIns="45720" rtlCol="0" anchor="t">
            <a:normAutofit/>
          </a:bodyPr>
          <a:lstStyle/>
          <a:p>
            <a:r>
              <a:rPr lang="en-US" dirty="0">
                <a:ea typeface="+mn-lt"/>
                <a:cs typeface="+mn-lt"/>
                <a:hlinkClick r:id="rId2"/>
              </a:rPr>
              <a:t>Safety, Tolerability and Pharmacokinetics of Single Doses of Oxytocin Administered via an Inhaled Route in Healthy Females: Randomized, Single-blind, Phase 1 Study - eBioMedicine (thelancet.com)</a:t>
            </a:r>
          </a:p>
          <a:p>
            <a:r>
              <a:rPr lang="en-US" dirty="0">
                <a:ea typeface="+mn-lt"/>
                <a:cs typeface="+mn-lt"/>
                <a:hlinkClick r:id="rId3"/>
              </a:rPr>
              <a:t>Side Effects of Pitocin (Oxytocin Injection), Warnings, Uses (rxlist.com)</a:t>
            </a:r>
          </a:p>
          <a:p>
            <a:r>
              <a:rPr lang="en-US" dirty="0">
                <a:ea typeface="+mn-lt"/>
                <a:cs typeface="+mn-lt"/>
                <a:hlinkClick r:id="rId4"/>
              </a:rPr>
              <a:t>Chemical &amp; Engineering News: Top Pharmaceuticals: Oxytocin (acs.org)</a:t>
            </a:r>
          </a:p>
          <a:p>
            <a:r>
              <a:rPr lang="en-US" dirty="0">
                <a:ea typeface="+mn-lt"/>
                <a:cs typeface="+mn-lt"/>
                <a:hlinkClick r:id="rId5"/>
              </a:rPr>
              <a:t>Law Offices of Sanford Rosenblum, P.C. Attorneys and Counselors at Law Induction of Labor Albany Schenectady Troy Saratoga New York (rglawllp.com)</a:t>
            </a:r>
            <a:endParaRPr lang="en-US" dirty="0"/>
          </a:p>
        </p:txBody>
      </p:sp>
    </p:spTree>
    <p:extLst>
      <p:ext uri="{BB962C8B-B14F-4D97-AF65-F5344CB8AC3E}">
        <p14:creationId xmlns:p14="http://schemas.microsoft.com/office/powerpoint/2010/main" val="147030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194AEDE-F25F-43E6-A2C4-7FFF41074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a:t>
            </a:r>
          </a:p>
        </p:txBody>
      </p:sp>
      <p:cxnSp>
        <p:nvCxnSpPr>
          <p:cNvPr id="33" name="Straight Connector 32">
            <a:extLst>
              <a:ext uri="{FF2B5EF4-FFF2-40B4-BE49-F238E27FC236}">
                <a16:creationId xmlns:a16="http://schemas.microsoft.com/office/drawing/2014/main" id="{4C793C08-EF4C-422B-A728-6C717C47DF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825BC6-56A8-46DE-8037-A9A577624B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EED8031-DD67-43C6-94A0-646636C955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0154" y="4495800"/>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9"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8CCC0F-9645-B476-052C-908177F2AF69}"/>
              </a:ext>
            </a:extLst>
          </p:cNvPr>
          <p:cNvSpPr>
            <a:spLocks noGrp="1"/>
          </p:cNvSpPr>
          <p:nvPr>
            <p:ph type="title"/>
          </p:nvPr>
        </p:nvSpPr>
        <p:spPr>
          <a:xfrm>
            <a:off x="352419" y="2601"/>
            <a:ext cx="3505080" cy="4618502"/>
          </a:xfrm>
        </p:spPr>
        <p:txBody>
          <a:bodyPr vert="horz" lIns="91440" tIns="45720" rIns="91440" bIns="45720" rtlCol="0" anchor="t">
            <a:noAutofit/>
          </a:bodyPr>
          <a:lstStyle/>
          <a:p>
            <a:endParaRPr lang="en-US"/>
          </a:p>
          <a:p>
            <a:pPr marL="285750" indent="-285750">
              <a:lnSpc>
                <a:spcPct val="100000"/>
              </a:lnSpc>
              <a:spcBef>
                <a:spcPts val="0"/>
              </a:spcBef>
              <a:buFont typeface="Arial"/>
              <a:buChar char="•"/>
            </a:pPr>
            <a:r>
              <a:rPr lang="en-US" sz="2400" dirty="0">
                <a:ea typeface="+mj-lt"/>
                <a:cs typeface="+mj-lt"/>
              </a:rPr>
              <a:t>Oxytocin is also a </a:t>
            </a:r>
            <a:br>
              <a:rPr lang="en-US" sz="2400" dirty="0">
                <a:ea typeface="+mj-lt"/>
                <a:cs typeface="+mj-lt"/>
              </a:rPr>
            </a:br>
            <a:r>
              <a:rPr lang="en-US" sz="2400" dirty="0">
                <a:ea typeface="+mj-lt"/>
                <a:cs typeface="+mj-lt"/>
              </a:rPr>
              <a:t>neurotransmitter.</a:t>
            </a:r>
            <a:br>
              <a:rPr lang="en-US" sz="2400" dirty="0">
                <a:ea typeface="+mj-lt"/>
                <a:cs typeface="+mj-lt"/>
              </a:rPr>
            </a:br>
            <a:br>
              <a:rPr lang="en-US" sz="2400" dirty="0">
                <a:ea typeface="+mj-lt"/>
                <a:cs typeface="+mj-lt"/>
              </a:rPr>
            </a:br>
            <a:r>
              <a:rPr lang="en-US" sz="2400" dirty="0">
                <a:ea typeface="+mj-lt"/>
                <a:cs typeface="+mj-lt"/>
              </a:rPr>
              <a:t>The pituitary gland also sends oxytocin to different parts of the brain. </a:t>
            </a:r>
          </a:p>
          <a:p>
            <a:pPr marL="285750" indent="-285750">
              <a:buFont typeface="Arial"/>
              <a:buChar char="•"/>
            </a:pPr>
            <a:endParaRPr lang="en-US" sz="1800">
              <a:ea typeface="+mj-lt"/>
              <a:cs typeface="+mj-lt"/>
            </a:endParaRPr>
          </a:p>
        </p:txBody>
      </p:sp>
      <p:pic>
        <p:nvPicPr>
          <p:cNvPr id="5" name="Picture 5" descr="Chart, scatter chart&#10;&#10;Description automatically generated">
            <a:extLst>
              <a:ext uri="{FF2B5EF4-FFF2-40B4-BE49-F238E27FC236}">
                <a16:creationId xmlns:a16="http://schemas.microsoft.com/office/drawing/2014/main" id="{A3C5590F-DACA-484B-5CFB-071B5ADA9018}"/>
              </a:ext>
            </a:extLst>
          </p:cNvPr>
          <p:cNvPicPr>
            <a:picLocks noGrp="1" noChangeAspect="1"/>
          </p:cNvPicPr>
          <p:nvPr>
            <p:ph idx="1"/>
          </p:nvPr>
        </p:nvPicPr>
        <p:blipFill rotWithShape="1">
          <a:blip r:embed="rId2"/>
          <a:srcRect l="137" r="123" b="7190"/>
          <a:stretch/>
        </p:blipFill>
        <p:spPr>
          <a:xfrm>
            <a:off x="4853910" y="663960"/>
            <a:ext cx="4896529" cy="5048548"/>
          </a:xfrm>
          <a:prstGeom prst="rect">
            <a:avLst/>
          </a:prstGeom>
        </p:spPr>
      </p:pic>
      <p:sp>
        <p:nvSpPr>
          <p:cNvPr id="41" name="Main Frame">
            <a:extLst>
              <a:ext uri="{FF2B5EF4-FFF2-40B4-BE49-F238E27FC236}">
                <a16:creationId xmlns:a16="http://schemas.microsoft.com/office/drawing/2014/main" id="{9502469D-C562-48E3-ABA2-3CFA55C52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Main Horizontal Connector">
            <a:extLst>
              <a:ext uri="{FF2B5EF4-FFF2-40B4-BE49-F238E27FC236}">
                <a16:creationId xmlns:a16="http://schemas.microsoft.com/office/drawing/2014/main" id="{4D594499-F983-4364-8ABC-5BCDC2E906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0A37E3E-52D3-44C9-B418-2D26B214C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848100" y="334928"/>
            <a:ext cx="0" cy="57125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A74BE92-BA24-4F82-94AC-ED4A58B227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4502926"/>
            <a:ext cx="3480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Main Vertical Connector">
            <a:extLst>
              <a:ext uri="{FF2B5EF4-FFF2-40B4-BE49-F238E27FC236}">
                <a16:creationId xmlns:a16="http://schemas.microsoft.com/office/drawing/2014/main" id="{6D4C177C-581F-4CC8-A686-0B6D25DC6A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203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18584D-01A9-76DE-14FE-828284EE72EC}"/>
              </a:ext>
            </a:extLst>
          </p:cNvPr>
          <p:cNvSpPr>
            <a:spLocks noGrp="1"/>
          </p:cNvSpPr>
          <p:nvPr>
            <p:ph type="title"/>
          </p:nvPr>
        </p:nvSpPr>
        <p:spPr>
          <a:xfrm>
            <a:off x="438683" y="336109"/>
            <a:ext cx="3872299" cy="1569465"/>
          </a:xfrm>
        </p:spPr>
        <p:txBody>
          <a:bodyPr anchor="b">
            <a:normAutofit/>
          </a:bodyPr>
          <a:lstStyle/>
          <a:p>
            <a:r>
              <a:rPr lang="en-US" b="1">
                <a:latin typeface="Biome Light"/>
                <a:cs typeface="Biome Light"/>
              </a:rPr>
              <a:t>Facts about Oxytocin</a:t>
            </a:r>
          </a:p>
        </p:txBody>
      </p:sp>
      <p:cxnSp>
        <p:nvCxnSpPr>
          <p:cNvPr id="26"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4BEDC95-5570-40D9-B5DC-278B254052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6300" y="340658"/>
            <a:ext cx="0" cy="57015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8" name="Content Placeholder 2">
            <a:extLst>
              <a:ext uri="{FF2B5EF4-FFF2-40B4-BE49-F238E27FC236}">
                <a16:creationId xmlns:a16="http://schemas.microsoft.com/office/drawing/2014/main" id="{D3521A00-A2C4-FC97-E1DA-C62FC0F23D89}"/>
              </a:ext>
            </a:extLst>
          </p:cNvPr>
          <p:cNvGraphicFramePr>
            <a:graphicFrameLocks noGrp="1"/>
          </p:cNvGraphicFramePr>
          <p:nvPr>
            <p:ph idx="1"/>
            <p:extLst>
              <p:ext uri="{D42A27DB-BD31-4B8C-83A1-F6EECF244321}">
                <p14:modId xmlns:p14="http://schemas.microsoft.com/office/powerpoint/2010/main" val="1329703827"/>
              </p:ext>
            </p:extLst>
          </p:nvPr>
        </p:nvGraphicFramePr>
        <p:xfrm>
          <a:off x="4960399" y="724949"/>
          <a:ext cx="4636219" cy="2633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541A8988-0784-7639-C51A-B9E7860A2BAD}"/>
              </a:ext>
            </a:extLst>
          </p:cNvPr>
          <p:cNvSpPr txBox="1"/>
          <p:nvPr/>
        </p:nvSpPr>
        <p:spPr>
          <a:xfrm>
            <a:off x="5026325" y="3574212"/>
            <a:ext cx="416655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20000"/>
              </a:lnSpc>
              <a:spcBef>
                <a:spcPts val="1000"/>
              </a:spcBef>
              <a:buFont typeface="Wingdings,Sans-Serif"/>
              <a:buChar char="v"/>
            </a:pPr>
            <a:r>
              <a:rPr lang="en-US" sz="2000" dirty="0"/>
              <a:t>In</a:t>
            </a:r>
            <a:r>
              <a:rPr lang="en-US" sz="2000" dirty="0">
                <a:ea typeface="+mn-lt"/>
                <a:cs typeface="+mn-lt"/>
              </a:rPr>
              <a:t> 1911 was when physicians started using the pituitary gland extract to stimulate childbirth contractions because of the oxytocin in it  </a:t>
            </a:r>
          </a:p>
          <a:p>
            <a:pPr algn="l"/>
            <a:endParaRPr lang="en-US" sz="2000" dirty="0"/>
          </a:p>
        </p:txBody>
      </p:sp>
    </p:spTree>
    <p:extLst>
      <p:ext uri="{BB962C8B-B14F-4D97-AF65-F5344CB8AC3E}">
        <p14:creationId xmlns:p14="http://schemas.microsoft.com/office/powerpoint/2010/main" val="2296798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785FE-D8D7-AC9A-EA79-2B6FE7481A71}"/>
              </a:ext>
            </a:extLst>
          </p:cNvPr>
          <p:cNvSpPr>
            <a:spLocks noGrp="1"/>
          </p:cNvSpPr>
          <p:nvPr>
            <p:ph type="title"/>
          </p:nvPr>
        </p:nvSpPr>
        <p:spPr>
          <a:xfrm>
            <a:off x="338040" y="178970"/>
            <a:ext cx="9215831" cy="980507"/>
          </a:xfrm>
        </p:spPr>
        <p:txBody>
          <a:bodyPr/>
          <a:lstStyle/>
          <a:p>
            <a:r>
              <a:rPr lang="en-US" dirty="0"/>
              <a:t>Metabolism of Oxytocin</a:t>
            </a:r>
          </a:p>
        </p:txBody>
      </p:sp>
      <p:pic>
        <p:nvPicPr>
          <p:cNvPr id="4" name="Picture 4" descr="Diagram&#10;&#10;Description automatically generated">
            <a:extLst>
              <a:ext uri="{FF2B5EF4-FFF2-40B4-BE49-F238E27FC236}">
                <a16:creationId xmlns:a16="http://schemas.microsoft.com/office/drawing/2014/main" id="{4104AF4C-0803-14EC-2E34-C7EC2634A57E}"/>
              </a:ext>
            </a:extLst>
          </p:cNvPr>
          <p:cNvPicPr>
            <a:picLocks noGrp="1" noChangeAspect="1"/>
          </p:cNvPicPr>
          <p:nvPr>
            <p:ph idx="1"/>
          </p:nvPr>
        </p:nvPicPr>
        <p:blipFill>
          <a:blip r:embed="rId2"/>
          <a:stretch>
            <a:fillRect/>
          </a:stretch>
        </p:blipFill>
        <p:spPr>
          <a:xfrm>
            <a:off x="339017" y="888501"/>
            <a:ext cx="10407198" cy="5932740"/>
          </a:xfrm>
        </p:spPr>
      </p:pic>
    </p:spTree>
    <p:extLst>
      <p:ext uri="{BB962C8B-B14F-4D97-AF65-F5344CB8AC3E}">
        <p14:creationId xmlns:p14="http://schemas.microsoft.com/office/powerpoint/2010/main" val="3990985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93DDFC-D633-7CAA-FFEA-A53C135FEEA6}"/>
              </a:ext>
            </a:extLst>
          </p:cNvPr>
          <p:cNvSpPr>
            <a:spLocks noGrp="1"/>
          </p:cNvSpPr>
          <p:nvPr>
            <p:ph type="title"/>
          </p:nvPr>
        </p:nvSpPr>
        <p:spPr>
          <a:xfrm>
            <a:off x="841249" y="810563"/>
            <a:ext cx="3426594" cy="4761237"/>
          </a:xfrm>
        </p:spPr>
        <p:txBody>
          <a:bodyPr anchor="t">
            <a:normAutofit/>
          </a:bodyPr>
          <a:lstStyle/>
          <a:p>
            <a:r>
              <a:rPr lang="en-US"/>
              <a:t>Uses of Oxytocin </a:t>
            </a:r>
          </a:p>
        </p:txBody>
      </p:sp>
      <p:cxnSp>
        <p:nvCxnSpPr>
          <p:cNvPr id="44"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37">
            <a:extLst>
              <a:ext uri="{FF2B5EF4-FFF2-40B4-BE49-F238E27FC236}">
                <a16:creationId xmlns:a16="http://schemas.microsoft.com/office/drawing/2014/main" id="{E604AB19-8820-4859-AA1B-09DD1F3E8B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6300" y="340658"/>
            <a:ext cx="0" cy="57015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7" name="Content Placeholder 2">
            <a:extLst>
              <a:ext uri="{FF2B5EF4-FFF2-40B4-BE49-F238E27FC236}">
                <a16:creationId xmlns:a16="http://schemas.microsoft.com/office/drawing/2014/main" id="{99A5BA14-AE11-25A1-D0EE-25D4B768A9C0}"/>
              </a:ext>
            </a:extLst>
          </p:cNvPr>
          <p:cNvGraphicFramePr>
            <a:graphicFrameLocks noGrp="1"/>
          </p:cNvGraphicFramePr>
          <p:nvPr>
            <p:ph idx="1"/>
            <p:extLst>
              <p:ext uri="{D42A27DB-BD31-4B8C-83A1-F6EECF244321}">
                <p14:modId xmlns:p14="http://schemas.microsoft.com/office/powerpoint/2010/main" val="2291887846"/>
              </p:ext>
            </p:extLst>
          </p:nvPr>
        </p:nvGraphicFramePr>
        <p:xfrm>
          <a:off x="5046663" y="811213"/>
          <a:ext cx="5283200" cy="4760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9804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0ABBF6-C348-1072-FF67-D1D579199BE7}"/>
              </a:ext>
            </a:extLst>
          </p:cNvPr>
          <p:cNvSpPr>
            <a:spLocks noGrp="1"/>
          </p:cNvSpPr>
          <p:nvPr>
            <p:ph type="title"/>
          </p:nvPr>
        </p:nvSpPr>
        <p:spPr>
          <a:xfrm>
            <a:off x="5907024" y="552782"/>
            <a:ext cx="4423224" cy="1643663"/>
          </a:xfrm>
        </p:spPr>
        <p:txBody>
          <a:bodyPr>
            <a:normAutofit/>
          </a:bodyPr>
          <a:lstStyle/>
          <a:p>
            <a:r>
              <a:rPr lang="en-US" sz="3700"/>
              <a:t>Mechanism of action of oxytocin </a:t>
            </a:r>
          </a:p>
        </p:txBody>
      </p:sp>
      <p:pic>
        <p:nvPicPr>
          <p:cNvPr id="4" name="Picture 4" descr="Diagram&#10;&#10;Description automatically generated">
            <a:extLst>
              <a:ext uri="{FF2B5EF4-FFF2-40B4-BE49-F238E27FC236}">
                <a16:creationId xmlns:a16="http://schemas.microsoft.com/office/drawing/2014/main" id="{F8D951B3-8867-EBEF-5806-486B4EDF3C0A}"/>
              </a:ext>
            </a:extLst>
          </p:cNvPr>
          <p:cNvPicPr>
            <a:picLocks noChangeAspect="1"/>
          </p:cNvPicPr>
          <p:nvPr/>
        </p:nvPicPr>
        <p:blipFill>
          <a:blip r:embed="rId2"/>
          <a:stretch>
            <a:fillRect/>
          </a:stretch>
        </p:blipFill>
        <p:spPr>
          <a:xfrm>
            <a:off x="-63576" y="75741"/>
            <a:ext cx="5547257" cy="6519613"/>
          </a:xfrm>
          <a:prstGeom prst="rect">
            <a:avLst/>
          </a:prstGeom>
        </p:spPr>
      </p:pic>
      <p:sp>
        <p:nvSpPr>
          <p:cNvPr id="3" name="Content Placeholder 2">
            <a:extLst>
              <a:ext uri="{FF2B5EF4-FFF2-40B4-BE49-F238E27FC236}">
                <a16:creationId xmlns:a16="http://schemas.microsoft.com/office/drawing/2014/main" id="{8B20E00F-FE91-5106-6DBD-71288DAD192F}"/>
              </a:ext>
            </a:extLst>
          </p:cNvPr>
          <p:cNvSpPr>
            <a:spLocks noGrp="1"/>
          </p:cNvSpPr>
          <p:nvPr>
            <p:ph idx="1"/>
          </p:nvPr>
        </p:nvSpPr>
        <p:spPr>
          <a:xfrm>
            <a:off x="5907024" y="2735229"/>
            <a:ext cx="4423224" cy="3108354"/>
          </a:xfrm>
        </p:spPr>
        <p:txBody>
          <a:bodyPr vert="horz" lIns="91440" tIns="45720" rIns="91440" bIns="45720" rtlCol="0" anchor="t">
            <a:normAutofit/>
          </a:bodyPr>
          <a:lstStyle/>
          <a:p>
            <a:pPr marL="0" indent="0">
              <a:lnSpc>
                <a:spcPct val="120000"/>
              </a:lnSpc>
              <a:buNone/>
            </a:pPr>
            <a:endParaRPr lang="en-US" sz="1700"/>
          </a:p>
          <a:p>
            <a:pPr>
              <a:lnSpc>
                <a:spcPct val="120000"/>
              </a:lnSpc>
            </a:pPr>
            <a:r>
              <a:rPr lang="en-US" sz="2800">
                <a:ea typeface="+mn-lt"/>
                <a:cs typeface="+mn-lt"/>
              </a:rPr>
              <a:t>Oxytocin increases the sodium permeability of uterine myofibrils, indirectly stimulating contraction of the uterine smooth muscle. </a:t>
            </a:r>
            <a:endParaRPr lang="en-US" sz="2800"/>
          </a:p>
        </p:txBody>
      </p:sp>
      <p:cxnSp>
        <p:nvCxnSpPr>
          <p:cNvPr id="11"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Main Frame">
            <a:extLst>
              <a:ext uri="{FF2B5EF4-FFF2-40B4-BE49-F238E27FC236}">
                <a16:creationId xmlns:a16="http://schemas.microsoft.com/office/drawing/2014/main" id="{60B98957-D5C0-4FFC-8987-C5D8A06FDC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60546" y="334928"/>
            <a:ext cx="6263710"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B123B9E-16C1-47FC-BA6E-0B62BE4F2E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2133" y="2400300"/>
            <a:ext cx="51865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Main Horizontal Connector">
            <a:extLst>
              <a:ext uri="{FF2B5EF4-FFF2-40B4-BE49-F238E27FC236}">
                <a16:creationId xmlns:a16="http://schemas.microsoft.com/office/drawing/2014/main" id="{51DA9589-40B0-4B65-A035-81057865FD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0546" y="6047437"/>
            <a:ext cx="51881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36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6B47B-0730-F056-E023-DC278C3BC6FA}"/>
              </a:ext>
            </a:extLst>
          </p:cNvPr>
          <p:cNvSpPr>
            <a:spLocks noGrp="1"/>
          </p:cNvSpPr>
          <p:nvPr>
            <p:ph type="title"/>
          </p:nvPr>
        </p:nvSpPr>
        <p:spPr/>
        <p:txBody>
          <a:bodyPr/>
          <a:lstStyle/>
          <a:p>
            <a:r>
              <a:rPr lang="en-US"/>
              <a:t>Oxytocin</a:t>
            </a:r>
          </a:p>
        </p:txBody>
      </p:sp>
      <p:sp>
        <p:nvSpPr>
          <p:cNvPr id="3" name="Content Placeholder 2">
            <a:extLst>
              <a:ext uri="{FF2B5EF4-FFF2-40B4-BE49-F238E27FC236}">
                <a16:creationId xmlns:a16="http://schemas.microsoft.com/office/drawing/2014/main" id="{C34D393C-8A65-7F6F-E793-4FE64681A6AD}"/>
              </a:ext>
            </a:extLst>
          </p:cNvPr>
          <p:cNvSpPr>
            <a:spLocks noGrp="1"/>
          </p:cNvSpPr>
          <p:nvPr>
            <p:ph idx="1"/>
          </p:nvPr>
        </p:nvSpPr>
        <p:spPr>
          <a:xfrm>
            <a:off x="611210" y="1564237"/>
            <a:ext cx="9489000" cy="3747384"/>
          </a:xfrm>
        </p:spPr>
        <p:txBody>
          <a:bodyPr vert="horz" lIns="91440" tIns="45720" rIns="91440" bIns="45720" rtlCol="0" anchor="t">
            <a:noAutofit/>
          </a:bodyPr>
          <a:lstStyle/>
          <a:p>
            <a:pPr marL="285750" indent="-285750">
              <a:lnSpc>
                <a:spcPct val="100000"/>
              </a:lnSpc>
              <a:spcBef>
                <a:spcPts val="0"/>
              </a:spcBef>
              <a:buFont typeface="Arial,Sans-Serif" panose="020B0604020202020204" pitchFamily="34" charset="0"/>
            </a:pPr>
            <a:r>
              <a:rPr lang="en-US" sz="3600">
                <a:ea typeface="+mn-lt"/>
                <a:cs typeface="+mn-lt"/>
              </a:rPr>
              <a:t>Making an oxytocin drug is a difficult thing to do since, even once in the blood oxytocin is inactive within minutes by the enzyme oxytocinase</a:t>
            </a:r>
          </a:p>
          <a:p>
            <a:endParaRPr lang="en-US" sz="3600"/>
          </a:p>
        </p:txBody>
      </p:sp>
    </p:spTree>
    <p:extLst>
      <p:ext uri="{BB962C8B-B14F-4D97-AF65-F5344CB8AC3E}">
        <p14:creationId xmlns:p14="http://schemas.microsoft.com/office/powerpoint/2010/main" val="989527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20A085-9A58-8F11-E231-DE5134340F19}"/>
              </a:ext>
            </a:extLst>
          </p:cNvPr>
          <p:cNvSpPr>
            <a:spLocks noGrp="1"/>
          </p:cNvSpPr>
          <p:nvPr>
            <p:ph type="title"/>
          </p:nvPr>
        </p:nvSpPr>
        <p:spPr>
          <a:xfrm>
            <a:off x="5907024" y="552782"/>
            <a:ext cx="4423224" cy="1643663"/>
          </a:xfrm>
        </p:spPr>
        <p:txBody>
          <a:bodyPr vert="horz" lIns="91440" tIns="45720" rIns="91440" bIns="45720" rtlCol="0">
            <a:normAutofit/>
          </a:bodyPr>
          <a:lstStyle/>
          <a:p>
            <a:r>
              <a:rPr lang="en-US" sz="3700"/>
              <a:t>Oxytocin receptor structure </a:t>
            </a:r>
          </a:p>
        </p:txBody>
      </p:sp>
      <p:pic>
        <p:nvPicPr>
          <p:cNvPr id="4" name="Picture 4" descr="A picture containing shape&#10;&#10;Description automatically generated">
            <a:extLst>
              <a:ext uri="{FF2B5EF4-FFF2-40B4-BE49-F238E27FC236}">
                <a16:creationId xmlns:a16="http://schemas.microsoft.com/office/drawing/2014/main" id="{95083749-3E9F-865F-F854-EDBDDBCC8B7E}"/>
              </a:ext>
            </a:extLst>
          </p:cNvPr>
          <p:cNvPicPr>
            <a:picLocks noChangeAspect="1"/>
          </p:cNvPicPr>
          <p:nvPr/>
        </p:nvPicPr>
        <p:blipFill rotWithShape="1">
          <a:blip r:embed="rId2"/>
          <a:srcRect l="15030" r="8993"/>
          <a:stretch/>
        </p:blipFill>
        <p:spPr>
          <a:xfrm>
            <a:off x="20" y="10"/>
            <a:ext cx="5210493" cy="6857990"/>
          </a:xfrm>
          <a:prstGeom prst="rect">
            <a:avLst/>
          </a:prstGeom>
        </p:spPr>
      </p:pic>
      <p:sp>
        <p:nvSpPr>
          <p:cNvPr id="33" name="Content Placeholder 32">
            <a:extLst>
              <a:ext uri="{FF2B5EF4-FFF2-40B4-BE49-F238E27FC236}">
                <a16:creationId xmlns:a16="http://schemas.microsoft.com/office/drawing/2014/main" id="{032D9BE8-37B0-8E6F-B3AD-5EB4BD8B80AD}"/>
              </a:ext>
            </a:extLst>
          </p:cNvPr>
          <p:cNvSpPr>
            <a:spLocks noGrp="1"/>
          </p:cNvSpPr>
          <p:nvPr>
            <p:ph idx="1"/>
          </p:nvPr>
        </p:nvSpPr>
        <p:spPr>
          <a:xfrm>
            <a:off x="5907024" y="2735229"/>
            <a:ext cx="4423224" cy="3108354"/>
          </a:xfrm>
        </p:spPr>
        <p:txBody>
          <a:bodyPr vert="horz" lIns="91440" tIns="45720" rIns="91440" bIns="45720" rtlCol="0" anchor="t">
            <a:normAutofit/>
          </a:bodyPr>
          <a:lstStyle/>
          <a:p>
            <a:pPr marL="457200" indent="-457200"/>
            <a:r>
              <a:rPr lang="en-US" sz="2800" dirty="0"/>
              <a:t>The oxytocin receptor, is located on the </a:t>
            </a:r>
            <a:r>
              <a:rPr lang="en-US" sz="2800" dirty="0">
                <a:ea typeface="+mn-lt"/>
                <a:cs typeface="+mn-lt"/>
              </a:rPr>
              <a:t>Human chromosome 3p25</a:t>
            </a:r>
            <a:endParaRPr lang="en-US" sz="2800" dirty="0"/>
          </a:p>
        </p:txBody>
      </p:sp>
      <p:cxnSp>
        <p:nvCxnSpPr>
          <p:cNvPr id="55"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Main Frame">
            <a:extLst>
              <a:ext uri="{FF2B5EF4-FFF2-40B4-BE49-F238E27FC236}">
                <a16:creationId xmlns:a16="http://schemas.microsoft.com/office/drawing/2014/main" id="{60B98957-D5C0-4FFC-8987-C5D8A06FDC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60546" y="334928"/>
            <a:ext cx="6263710"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EB123B9E-16C1-47FC-BA6E-0B62BE4F2E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2133" y="2400300"/>
            <a:ext cx="51865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Main Horizontal Connector">
            <a:extLst>
              <a:ext uri="{FF2B5EF4-FFF2-40B4-BE49-F238E27FC236}">
                <a16:creationId xmlns:a16="http://schemas.microsoft.com/office/drawing/2014/main" id="{51DA9589-40B0-4B65-A035-81057865FD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0546" y="6047437"/>
            <a:ext cx="51881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20B3A3E-6E79-923B-CA8F-C14607235401}"/>
              </a:ext>
            </a:extLst>
          </p:cNvPr>
          <p:cNvSpPr txBox="1"/>
          <p:nvPr/>
        </p:nvSpPr>
        <p:spPr>
          <a:xfrm>
            <a:off x="14486626" y="239526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600"/>
              </a:spcAft>
            </a:pPr>
            <a:r>
              <a:rPr lang="en-US"/>
              <a:t>Click to add text</a:t>
            </a:r>
          </a:p>
        </p:txBody>
      </p:sp>
    </p:spTree>
    <p:extLst>
      <p:ext uri="{BB962C8B-B14F-4D97-AF65-F5344CB8AC3E}">
        <p14:creationId xmlns:p14="http://schemas.microsoft.com/office/powerpoint/2010/main" val="3680227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CD20-17ED-554F-653B-439ACC6E5E8C}"/>
              </a:ext>
            </a:extLst>
          </p:cNvPr>
          <p:cNvSpPr>
            <a:spLocks noGrp="1"/>
          </p:cNvSpPr>
          <p:nvPr>
            <p:ph type="title"/>
          </p:nvPr>
        </p:nvSpPr>
        <p:spPr/>
        <p:txBody>
          <a:bodyPr/>
          <a:lstStyle/>
          <a:p>
            <a:r>
              <a:rPr lang="en-US" dirty="0"/>
              <a:t>Oxytocin in animals </a:t>
            </a:r>
          </a:p>
        </p:txBody>
      </p:sp>
      <p:sp>
        <p:nvSpPr>
          <p:cNvPr id="3" name="Content Placeholder 2">
            <a:extLst>
              <a:ext uri="{FF2B5EF4-FFF2-40B4-BE49-F238E27FC236}">
                <a16:creationId xmlns:a16="http://schemas.microsoft.com/office/drawing/2014/main" id="{4F984248-3818-7081-1A0A-25B12879FF90}"/>
              </a:ext>
            </a:extLst>
          </p:cNvPr>
          <p:cNvSpPr>
            <a:spLocks noGrp="1"/>
          </p:cNvSpPr>
          <p:nvPr>
            <p:ph idx="1"/>
          </p:nvPr>
        </p:nvSpPr>
        <p:spPr/>
        <p:txBody>
          <a:bodyPr vert="horz" lIns="91440" tIns="45720" rIns="91440" bIns="45720" rtlCol="0" anchor="t">
            <a:normAutofit fontScale="92500"/>
          </a:bodyPr>
          <a:lstStyle/>
          <a:p>
            <a:pPr marL="285750" indent="-285750">
              <a:lnSpc>
                <a:spcPct val="100000"/>
              </a:lnSpc>
              <a:spcBef>
                <a:spcPts val="0"/>
              </a:spcBef>
            </a:pPr>
            <a:r>
              <a:rPr lang="en-US" sz="3600" dirty="0">
                <a:ea typeface="+mn-lt"/>
                <a:cs typeface="+mn-lt"/>
              </a:rPr>
              <a:t>When animals are injected with an oxytocin it can decrease blood pressure, encourage urination and speed wound healing it can also reduce depression. </a:t>
            </a:r>
          </a:p>
          <a:p>
            <a:pPr>
              <a:lnSpc>
                <a:spcPct val="100000"/>
              </a:lnSpc>
              <a:spcBef>
                <a:spcPts val="0"/>
              </a:spcBef>
            </a:pPr>
            <a:r>
              <a:rPr lang="en-US" sz="3600" dirty="0">
                <a:ea typeface="+mn-lt"/>
                <a:cs typeface="+mn-lt"/>
              </a:rPr>
              <a:t>Oxytocin was discovered in 1909 by henry h-dale when he found that extract from the human posterior pituitary gland contracted the uterus of a pregnant cat.</a:t>
            </a:r>
          </a:p>
          <a:p>
            <a:pPr marL="285750" indent="-285750">
              <a:lnSpc>
                <a:spcPct val="100000"/>
              </a:lnSpc>
              <a:spcBef>
                <a:spcPts val="0"/>
              </a:spcBef>
            </a:pPr>
            <a:endParaRPr lang="en-US" sz="3600" dirty="0">
              <a:ea typeface="+mn-lt"/>
              <a:cs typeface="+mn-lt"/>
            </a:endParaRPr>
          </a:p>
          <a:p>
            <a:pPr marL="285750" indent="-285750">
              <a:lnSpc>
                <a:spcPct val="100000"/>
              </a:lnSpc>
              <a:spcBef>
                <a:spcPts val="0"/>
              </a:spcBef>
            </a:pPr>
            <a:endParaRPr lang="en-US" sz="3600" dirty="0"/>
          </a:p>
          <a:p>
            <a:endParaRPr lang="en-US"/>
          </a:p>
        </p:txBody>
      </p:sp>
    </p:spTree>
    <p:extLst>
      <p:ext uri="{BB962C8B-B14F-4D97-AF65-F5344CB8AC3E}">
        <p14:creationId xmlns:p14="http://schemas.microsoft.com/office/powerpoint/2010/main" val="2352470334"/>
      </p:ext>
    </p:extLst>
  </p:cSld>
  <p:clrMapOvr>
    <a:masterClrMapping/>
  </p:clrMapOvr>
</p:sld>
</file>

<file path=ppt/theme/theme1.xml><?xml version="1.0" encoding="utf-8"?>
<a:theme xmlns:a="http://schemas.openxmlformats.org/drawingml/2006/main" name="MimeoVTI">
  <a:themeElements>
    <a:clrScheme name="Mimeo">
      <a:dk1>
        <a:sysClr val="windowText" lastClr="000000"/>
      </a:dk1>
      <a:lt1>
        <a:sysClr val="window" lastClr="FFFFFF"/>
      </a:lt1>
      <a:dk2>
        <a:srgbClr val="011E31"/>
      </a:dk2>
      <a:lt2>
        <a:srgbClr val="FDF3E6"/>
      </a:lt2>
      <a:accent1>
        <a:srgbClr val="005E9E"/>
      </a:accent1>
      <a:accent2>
        <a:srgbClr val="38998D"/>
      </a:accent2>
      <a:accent3>
        <a:srgbClr val="EF8683"/>
      </a:accent3>
      <a:accent4>
        <a:srgbClr val="F04E28"/>
      </a:accent4>
      <a:accent5>
        <a:srgbClr val="DD992C"/>
      </a:accent5>
      <a:accent6>
        <a:srgbClr val="136E65"/>
      </a:accent6>
      <a:hlink>
        <a:srgbClr val="38998D"/>
      </a:hlink>
      <a:folHlink>
        <a:srgbClr val="F04E28"/>
      </a:folHlink>
    </a:clrScheme>
    <a:fontScheme name="Custom 3">
      <a:majorFont>
        <a:latin typeface="Elephant"/>
        <a:ea typeface=""/>
        <a:cs typeface=""/>
      </a:majorFont>
      <a:minorFont>
        <a:latin typeface="Univers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meoVTI" id="{63E3BFD8-7F9C-46D1-A4F3-04054403C108}" vid="{C505C190-EE38-45FD-8294-6454536D04B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491</Words>
  <Application>Microsoft Office PowerPoint</Application>
  <PresentationFormat>Widescreen</PresentationFormat>
  <Paragraphs>45</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Arial,Sans-Serif</vt:lpstr>
      <vt:lpstr>Biome Light</vt:lpstr>
      <vt:lpstr>Elephant</vt:lpstr>
      <vt:lpstr>Univers Condensed</vt:lpstr>
      <vt:lpstr>Wingdings,Sans-Serif</vt:lpstr>
      <vt:lpstr>MimeoVTI</vt:lpstr>
      <vt:lpstr>Oxytocin  hormone </vt:lpstr>
      <vt:lpstr> Oxytocin is also a  neurotransmitter.  The pituitary gland also sends oxytocin to different parts of the brain.  </vt:lpstr>
      <vt:lpstr>Facts about Oxytocin</vt:lpstr>
      <vt:lpstr>Metabolism of Oxytocin</vt:lpstr>
      <vt:lpstr>Uses of Oxytocin </vt:lpstr>
      <vt:lpstr>Mechanism of action of oxytocin </vt:lpstr>
      <vt:lpstr>Oxytocin</vt:lpstr>
      <vt:lpstr>Oxytocin receptor structure </vt:lpstr>
      <vt:lpstr>Oxytocin in animals </vt:lpstr>
      <vt:lpstr>Side effects of oxytocin include </vt:lpstr>
      <vt:lpstr>PowerPoint Presentation</vt:lpstr>
      <vt:lpstr>Pharmacokinetic of oxytocin</vt:lpstr>
      <vt:lpstr>Additional research </vt:lpstr>
      <vt:lpstr>Websites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Nada Saab</cp:lastModifiedBy>
  <cp:revision>230</cp:revision>
  <dcterms:created xsi:type="dcterms:W3CDTF">2022-05-11T18:31:05Z</dcterms:created>
  <dcterms:modified xsi:type="dcterms:W3CDTF">2022-05-25T19:19:35Z</dcterms:modified>
</cp:coreProperties>
</file>