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hristopher Bustamant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9EF6D1-0793-4ECB-8E51-10E64330C9BE}">
  <a:tblStyle styleId="{6F9EF6D1-0793-4ECB-8E51-10E64330C9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5-23T15:42:42.834">
    <p:pos x="6000" y="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0E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s://www.health.harvard.edu/mind-and-mood/oxytocin-the-love-hormone" TargetMode="External"/><Relationship Id="rId9" Type="http://schemas.openxmlformats.org/officeDocument/2006/relationships/hyperlink" Target="https://pubchem.ncbi.nlm.nih.gov/compound/oxytocin" TargetMode="External"/><Relationship Id="rId5" Type="http://schemas.openxmlformats.org/officeDocument/2006/relationships/hyperlink" Target="https://www.health.harvard.edu/mind-and-mood/oxytocin-the-love-hormone" TargetMode="External"/><Relationship Id="rId6" Type="http://schemas.openxmlformats.org/officeDocument/2006/relationships/hyperlink" Target="https://www.drugs.com/mtm/oxytocin.html" TargetMode="External"/><Relationship Id="rId7" Type="http://schemas.openxmlformats.org/officeDocument/2006/relationships/hyperlink" Target="https://go.drugbank.com/drugs/DB00107" TargetMode="External"/><Relationship Id="rId8" Type="http://schemas.openxmlformats.org/officeDocument/2006/relationships/hyperlink" Target="https://www.pdr.net/drug-summary/Pitocin-oxytocin-1666#:~:text=Oxytocin%20administered%20effectively%20by%20parenteral,minimal%20amounts%20reaching%20the%20fetus."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pubchem.ncbi.nlm.nih.gov/#query=C43H66N12O12S2" TargetMode="External"/><Relationship Id="rId10" Type="http://schemas.openxmlformats.org/officeDocument/2006/relationships/hyperlink" Target="https://pubchem.ncbi.nlm.nih.gov/#query=C43H66N12O12S2" TargetMode="External"/><Relationship Id="rId13" Type="http://schemas.openxmlformats.org/officeDocument/2006/relationships/hyperlink" Target="https://pubchem.ncbi.nlm.nih.gov/#query=C43H66N12O12S2" TargetMode="External"/><Relationship Id="rId12" Type="http://schemas.openxmlformats.org/officeDocument/2006/relationships/hyperlink" Target="https://pubchem.ncbi.nlm.nih.gov/#query=C43H66N12O12S2"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4.png"/><Relationship Id="rId9" Type="http://schemas.openxmlformats.org/officeDocument/2006/relationships/hyperlink" Target="https://pubchem.ncbi.nlm.nih.gov/#query=C43H66N12O12S2" TargetMode="External"/><Relationship Id="rId15" Type="http://schemas.openxmlformats.org/officeDocument/2006/relationships/hyperlink" Target="https://pubchem.ncbi.nlm.nih.gov/#query=C43H66N12O12S2" TargetMode="External"/><Relationship Id="rId14" Type="http://schemas.openxmlformats.org/officeDocument/2006/relationships/hyperlink" Target="https://pubchem.ncbi.nlm.nih.gov/#query=C43H66N12O12S2" TargetMode="External"/><Relationship Id="rId5" Type="http://schemas.openxmlformats.org/officeDocument/2006/relationships/hyperlink" Target="https://pubchem.ncbi.nlm.nih.gov/#query=C43H66N12O12S2" TargetMode="External"/><Relationship Id="rId6" Type="http://schemas.openxmlformats.org/officeDocument/2006/relationships/hyperlink" Target="https://pubchem.ncbi.nlm.nih.gov/#query=C43H66N12O12S2" TargetMode="External"/><Relationship Id="rId7" Type="http://schemas.openxmlformats.org/officeDocument/2006/relationships/hyperlink" Target="https://pubchem.ncbi.nlm.nih.gov/#query=C43H66N12O12S2" TargetMode="External"/><Relationship Id="rId8" Type="http://schemas.openxmlformats.org/officeDocument/2006/relationships/hyperlink" Target="https://pubchem.ncbi.nlm.nih.gov/#query=C43H66N12O12S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12188952"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txBox="1"/>
          <p:nvPr>
            <p:ph type="ctrTitle"/>
          </p:nvPr>
        </p:nvSpPr>
        <p:spPr>
          <a:xfrm>
            <a:off x="1524000" y="4370227"/>
            <a:ext cx="9144000" cy="11931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en-US" sz="5400">
                <a:latin typeface="Impact"/>
                <a:ea typeface="Impact"/>
                <a:cs typeface="Impact"/>
                <a:sym typeface="Impact"/>
              </a:rPr>
              <a:t>Oxytocin</a:t>
            </a:r>
            <a:endParaRPr>
              <a:latin typeface="Impact"/>
              <a:ea typeface="Impact"/>
              <a:cs typeface="Impact"/>
              <a:sym typeface="Impact"/>
            </a:endParaRPr>
          </a:p>
        </p:txBody>
      </p:sp>
      <p:sp>
        <p:nvSpPr>
          <p:cNvPr id="86" name="Google Shape;86;p13"/>
          <p:cNvSpPr txBox="1"/>
          <p:nvPr>
            <p:ph idx="1" type="subTitle"/>
          </p:nvPr>
        </p:nvSpPr>
        <p:spPr>
          <a:xfrm>
            <a:off x="1524000" y="5636465"/>
            <a:ext cx="9144000" cy="64678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90000"/>
              </a:lnSpc>
              <a:spcBef>
                <a:spcPts val="0"/>
              </a:spcBef>
              <a:spcAft>
                <a:spcPts val="0"/>
              </a:spcAft>
              <a:buClr>
                <a:schemeClr val="dk1"/>
              </a:buClr>
              <a:buSzPct val="100000"/>
              <a:buNone/>
            </a:pPr>
            <a:r>
              <a:rPr b="1" lang="en-US" sz="600"/>
              <a:t>Hormone</a:t>
            </a:r>
            <a:endParaRPr/>
          </a:p>
          <a:p>
            <a:pPr indent="0" lvl="0" marL="0" rtl="0" algn="ctr">
              <a:lnSpc>
                <a:spcPct val="90000"/>
              </a:lnSpc>
              <a:spcBef>
                <a:spcPts val="1000"/>
              </a:spcBef>
              <a:spcAft>
                <a:spcPts val="0"/>
              </a:spcAft>
              <a:buClr>
                <a:schemeClr val="dk1"/>
              </a:buClr>
              <a:buSzPct val="100000"/>
              <a:buNone/>
            </a:pPr>
            <a:r>
              <a:t/>
            </a:r>
            <a:endParaRPr sz="600"/>
          </a:p>
          <a:p>
            <a:pPr indent="0" lvl="0" marL="0" rtl="0" algn="ctr">
              <a:lnSpc>
                <a:spcPct val="90000"/>
              </a:lnSpc>
              <a:spcBef>
                <a:spcPts val="1000"/>
              </a:spcBef>
              <a:spcAft>
                <a:spcPts val="0"/>
              </a:spcAft>
              <a:buClr>
                <a:schemeClr val="dk1"/>
              </a:buClr>
              <a:buSzPct val="100000"/>
              <a:buNone/>
            </a:pPr>
            <a:r>
              <a:t/>
            </a:r>
            <a:endParaRPr sz="600"/>
          </a:p>
          <a:p>
            <a:pPr indent="0" lvl="0" marL="0" rtl="0" algn="ctr">
              <a:lnSpc>
                <a:spcPct val="90000"/>
              </a:lnSpc>
              <a:spcBef>
                <a:spcPts val="1000"/>
              </a:spcBef>
              <a:spcAft>
                <a:spcPts val="0"/>
              </a:spcAft>
              <a:buClr>
                <a:schemeClr val="dk1"/>
              </a:buClr>
              <a:buSzPct val="100000"/>
              <a:buNone/>
            </a:pPr>
            <a:r>
              <a:rPr b="1" i="1" lang="en-US" sz="14400"/>
              <a:t>By: Christopher Bustamante </a:t>
            </a:r>
            <a:endParaRPr/>
          </a:p>
        </p:txBody>
      </p:sp>
      <p:pic>
        <p:nvPicPr>
          <p:cNvPr id="87" name="Google Shape;87;p13"/>
          <p:cNvPicPr preferRelativeResize="0"/>
          <p:nvPr/>
        </p:nvPicPr>
        <p:blipFill rotWithShape="1">
          <a:blip r:embed="rId3">
            <a:alphaModFix/>
          </a:blip>
          <a:srcRect b="8197" l="0" r="2" t="32214"/>
          <a:stretch/>
        </p:blipFill>
        <p:spPr>
          <a:xfrm>
            <a:off x="1690046" y="386205"/>
            <a:ext cx="8903441" cy="3766876"/>
          </a:xfrm>
          <a:custGeom>
            <a:rect b="b" l="l" r="r" t="t"/>
            <a:pathLst>
              <a:path extrusionOk="0" h="3766876" w="8903441">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p:nvPr/>
        </p:nvSpPr>
        <p:spPr>
          <a:xfrm>
            <a:off x="0" y="0"/>
            <a:ext cx="12188952"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22"/>
          <p:cNvSpPr txBox="1"/>
          <p:nvPr>
            <p:ph type="title"/>
          </p:nvPr>
        </p:nvSpPr>
        <p:spPr>
          <a:xfrm>
            <a:off x="479596" y="-215675"/>
            <a:ext cx="7485600" cy="1807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5400">
                <a:latin typeface="Impact"/>
                <a:ea typeface="Impact"/>
                <a:cs typeface="Impact"/>
                <a:sym typeface="Impact"/>
              </a:rPr>
              <a:t>Effects Of Drug Use</a:t>
            </a:r>
            <a:endParaRPr sz="5400">
              <a:latin typeface="Impact"/>
              <a:ea typeface="Impact"/>
              <a:cs typeface="Impact"/>
              <a:sym typeface="Impact"/>
            </a:endParaRPr>
          </a:p>
        </p:txBody>
      </p:sp>
      <p:sp>
        <p:nvSpPr>
          <p:cNvPr id="206" name="Google Shape;206;p22"/>
          <p:cNvSpPr txBox="1"/>
          <p:nvPr>
            <p:ph idx="1" type="body"/>
          </p:nvPr>
        </p:nvSpPr>
        <p:spPr>
          <a:xfrm>
            <a:off x="-67370" y="1375952"/>
            <a:ext cx="6229215" cy="4606955"/>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120000"/>
              </a:lnSpc>
              <a:spcBef>
                <a:spcPts val="0"/>
              </a:spcBef>
              <a:spcAft>
                <a:spcPts val="0"/>
              </a:spcAft>
              <a:buClr>
                <a:schemeClr val="dk1"/>
              </a:buClr>
              <a:buSzPct val="100000"/>
              <a:buChar char="•"/>
            </a:pPr>
            <a:r>
              <a:rPr b="0" i="0" lang="en-US" sz="8000" u="none" strike="noStrike">
                <a:latin typeface="Arial"/>
                <a:ea typeface="Arial"/>
                <a:cs typeface="Arial"/>
                <a:sym typeface="Arial"/>
              </a:rPr>
              <a:t>The drug is very effective and usually prescribed to mothers struggling to produce milk to help them. </a:t>
            </a:r>
            <a:endParaRPr/>
          </a:p>
          <a:p>
            <a:pPr indent="-101600" lvl="0" marL="228600" rtl="0" algn="l">
              <a:lnSpc>
                <a:spcPct val="120000"/>
              </a:lnSpc>
              <a:spcBef>
                <a:spcPts val="0"/>
              </a:spcBef>
              <a:spcAft>
                <a:spcPts val="0"/>
              </a:spcAft>
              <a:buClr>
                <a:schemeClr val="dk1"/>
              </a:buClr>
              <a:buSzPct val="100000"/>
              <a:buNone/>
            </a:pPr>
            <a:r>
              <a:t/>
            </a:r>
            <a:endParaRPr b="0" i="0" sz="8000" u="none" strike="noStrike">
              <a:latin typeface="Arial"/>
              <a:ea typeface="Arial"/>
              <a:cs typeface="Arial"/>
              <a:sym typeface="Arial"/>
            </a:endParaRPr>
          </a:p>
          <a:p>
            <a:pPr indent="-228600" lvl="0" marL="228600" rtl="0" algn="l">
              <a:lnSpc>
                <a:spcPct val="120000"/>
              </a:lnSpc>
              <a:spcBef>
                <a:spcPts val="0"/>
              </a:spcBef>
              <a:spcAft>
                <a:spcPts val="0"/>
              </a:spcAft>
              <a:buClr>
                <a:schemeClr val="dk1"/>
              </a:buClr>
              <a:buSzPct val="100000"/>
              <a:buChar char="•"/>
            </a:pPr>
            <a:r>
              <a:rPr lang="en-US" sz="8000">
                <a:latin typeface="Arial"/>
                <a:ea typeface="Arial"/>
                <a:cs typeface="Arial"/>
                <a:sym typeface="Arial"/>
              </a:rPr>
              <a:t>C</a:t>
            </a:r>
            <a:r>
              <a:rPr b="0" i="0" lang="en-US" sz="8000" u="none" strike="noStrike">
                <a:latin typeface="Arial"/>
                <a:ea typeface="Arial"/>
                <a:cs typeface="Arial"/>
                <a:sym typeface="Arial"/>
              </a:rPr>
              <a:t>an cause confusion, convulsions, heavy breathing, etc. The drug has the opposite effect of adrenaline leading to said effects</a:t>
            </a:r>
            <a:endParaRPr/>
          </a:p>
          <a:p>
            <a:pPr indent="0" lvl="0" marL="0" rtl="0" algn="l">
              <a:lnSpc>
                <a:spcPct val="120000"/>
              </a:lnSpc>
              <a:spcBef>
                <a:spcPts val="0"/>
              </a:spcBef>
              <a:spcAft>
                <a:spcPts val="0"/>
              </a:spcAft>
              <a:buClr>
                <a:schemeClr val="dk1"/>
              </a:buClr>
              <a:buSzPct val="100000"/>
              <a:buNone/>
            </a:pPr>
            <a:r>
              <a:t/>
            </a:r>
            <a:endParaRPr b="0" sz="8000"/>
          </a:p>
          <a:p>
            <a:pPr indent="-228600" lvl="0" marL="228600" rtl="0" algn="l">
              <a:lnSpc>
                <a:spcPct val="120000"/>
              </a:lnSpc>
              <a:spcBef>
                <a:spcPts val="0"/>
              </a:spcBef>
              <a:spcAft>
                <a:spcPts val="0"/>
              </a:spcAft>
              <a:buClr>
                <a:schemeClr val="dk1"/>
              </a:buClr>
              <a:buSzPct val="100000"/>
              <a:buChar char="•"/>
            </a:pPr>
            <a:r>
              <a:rPr b="0" i="0" lang="en-US" sz="8000" u="none" strike="noStrike">
                <a:latin typeface="Arial"/>
                <a:ea typeface="Arial"/>
                <a:cs typeface="Arial"/>
                <a:sym typeface="Arial"/>
              </a:rPr>
              <a:t>The negative effects of having too much oxytocin are linked to prostatic hyperplasia, a condition that affects more than half of men over 60 causing difficulty passing urine as it directly affects the prostate.</a:t>
            </a:r>
            <a:endParaRPr/>
          </a:p>
          <a:p>
            <a:pPr indent="-101600" lvl="0" marL="228600" rtl="0" algn="l">
              <a:lnSpc>
                <a:spcPct val="120000"/>
              </a:lnSpc>
              <a:spcBef>
                <a:spcPts val="0"/>
              </a:spcBef>
              <a:spcAft>
                <a:spcPts val="0"/>
              </a:spcAft>
              <a:buClr>
                <a:schemeClr val="dk1"/>
              </a:buClr>
              <a:buSzPct val="100000"/>
              <a:buNone/>
            </a:pPr>
            <a:r>
              <a:t/>
            </a:r>
            <a:endParaRPr b="0" i="0" sz="8000" u="none" strike="noStrike">
              <a:latin typeface="Arial"/>
              <a:ea typeface="Arial"/>
              <a:cs typeface="Arial"/>
              <a:sym typeface="Arial"/>
            </a:endParaRPr>
          </a:p>
          <a:p>
            <a:pPr indent="-228600" lvl="0" marL="228600" rtl="0" algn="l">
              <a:lnSpc>
                <a:spcPct val="120000"/>
              </a:lnSpc>
              <a:spcBef>
                <a:spcPts val="0"/>
              </a:spcBef>
              <a:spcAft>
                <a:spcPts val="0"/>
              </a:spcAft>
              <a:buClr>
                <a:schemeClr val="dk1"/>
              </a:buClr>
              <a:buSzPct val="100000"/>
              <a:buFont typeface="Arial"/>
              <a:buChar char="•"/>
            </a:pPr>
            <a:r>
              <a:rPr b="0" i="0" lang="en-US" sz="8000" u="none" strike="noStrike">
                <a:latin typeface="Arial"/>
                <a:ea typeface="Arial"/>
                <a:cs typeface="Arial"/>
                <a:sym typeface="Arial"/>
              </a:rPr>
              <a:t>The negative effects of having too little oxytocin are also unclear but it has been linked to a lack of milk ejection reflex for nursing mothers as well as to autism an autistic spectrum disorders.</a:t>
            </a:r>
            <a:br>
              <a:rPr b="0" i="0" lang="en-US" sz="1300" u="none" strike="noStrike">
                <a:latin typeface="Arial"/>
                <a:ea typeface="Arial"/>
                <a:cs typeface="Arial"/>
                <a:sym typeface="Arial"/>
              </a:rPr>
            </a:br>
            <a:endParaRPr b="0" i="0" sz="1300" u="none" strike="noStrike">
              <a:latin typeface="Arial"/>
              <a:ea typeface="Arial"/>
              <a:cs typeface="Arial"/>
              <a:sym typeface="Arial"/>
            </a:endParaRPr>
          </a:p>
          <a:p>
            <a:pPr indent="-207962" lvl="0" marL="228600" rtl="0" algn="l">
              <a:lnSpc>
                <a:spcPct val="90000"/>
              </a:lnSpc>
              <a:spcBef>
                <a:spcPts val="1000"/>
              </a:spcBef>
              <a:spcAft>
                <a:spcPts val="0"/>
              </a:spcAft>
              <a:buClr>
                <a:schemeClr val="dk1"/>
              </a:buClr>
              <a:buSzPct val="100000"/>
              <a:buNone/>
            </a:pPr>
            <a:r>
              <a:t/>
            </a:r>
            <a:endParaRPr sz="1300"/>
          </a:p>
        </p:txBody>
      </p:sp>
      <p:pic>
        <p:nvPicPr>
          <p:cNvPr descr="Capsules and pills laid flat in symmetrical cross shape" id="207" name="Google Shape;207;p22"/>
          <p:cNvPicPr preferRelativeResize="0"/>
          <p:nvPr/>
        </p:nvPicPr>
        <p:blipFill rotWithShape="1">
          <a:blip r:embed="rId3">
            <a:alphaModFix/>
          </a:blip>
          <a:srcRect b="-1" l="19696" r="18788"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3"/>
          <p:cNvSpPr/>
          <p:nvPr/>
        </p:nvSpPr>
        <p:spPr>
          <a:xfrm>
            <a:off x="0" y="0"/>
            <a:ext cx="12192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3"/>
          <p:cNvSpPr/>
          <p:nvPr/>
        </p:nvSpPr>
        <p:spPr>
          <a:xfrm flipH="1">
            <a:off x="0" y="0"/>
            <a:ext cx="5802086" cy="6858000"/>
          </a:xfrm>
          <a:custGeom>
            <a:rect b="b" l="l" r="r" t="t"/>
            <a:pathLst>
              <a:path extrusionOk="0" h="6858000" w="5734864">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3"/>
          <p:cNvSpPr txBox="1"/>
          <p:nvPr>
            <p:ph type="title"/>
          </p:nvPr>
        </p:nvSpPr>
        <p:spPr>
          <a:xfrm>
            <a:off x="-1" y="1319175"/>
            <a:ext cx="5217000" cy="2795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latin typeface="Impact"/>
                <a:ea typeface="Impact"/>
                <a:cs typeface="Impact"/>
                <a:sym typeface="Impact"/>
              </a:rPr>
              <a:t>P</a:t>
            </a:r>
            <a:r>
              <a:rPr lang="en-US" sz="5400">
                <a:solidFill>
                  <a:schemeClr val="dk1"/>
                </a:solidFill>
                <a:latin typeface="Impact"/>
                <a:ea typeface="Impact"/>
                <a:cs typeface="Impact"/>
                <a:sym typeface="Impact"/>
              </a:rPr>
              <a:t>harmacokinetic of Oxytocin</a:t>
            </a:r>
            <a:endParaRPr>
              <a:latin typeface="Impact"/>
              <a:ea typeface="Impact"/>
              <a:cs typeface="Impact"/>
              <a:sym typeface="Impact"/>
            </a:endParaRPr>
          </a:p>
        </p:txBody>
      </p:sp>
      <p:pic>
        <p:nvPicPr>
          <p:cNvPr descr="Graphical user interface, chart&#10;&#10;Description automatically generated" id="215" name="Google Shape;215;p23"/>
          <p:cNvPicPr preferRelativeResize="0"/>
          <p:nvPr/>
        </p:nvPicPr>
        <p:blipFill rotWithShape="1">
          <a:blip r:embed="rId3">
            <a:alphaModFix/>
          </a:blip>
          <a:srcRect b="0" l="0" r="0" t="0"/>
          <a:stretch/>
        </p:blipFill>
        <p:spPr>
          <a:xfrm>
            <a:off x="5992771" y="578738"/>
            <a:ext cx="5514608" cy="5670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5400">
                <a:latin typeface="Impact"/>
                <a:ea typeface="Impact"/>
                <a:cs typeface="Impact"/>
                <a:sym typeface="Impact"/>
              </a:rPr>
              <a:t>References</a:t>
            </a:r>
            <a:endParaRPr sz="5400">
              <a:latin typeface="Impact"/>
              <a:ea typeface="Impact"/>
              <a:cs typeface="Impact"/>
              <a:sym typeface="Impact"/>
            </a:endParaRPr>
          </a:p>
        </p:txBody>
      </p:sp>
      <p:pic>
        <p:nvPicPr>
          <p:cNvPr id="221" name="Google Shape;221;p24"/>
          <p:cNvPicPr preferRelativeResize="0"/>
          <p:nvPr/>
        </p:nvPicPr>
        <p:blipFill>
          <a:blip r:embed="rId3">
            <a:alphaModFix/>
          </a:blip>
          <a:stretch>
            <a:fillRect/>
          </a:stretch>
        </p:blipFill>
        <p:spPr>
          <a:xfrm>
            <a:off x="6146950" y="571500"/>
            <a:ext cx="5715000" cy="5715000"/>
          </a:xfrm>
          <a:prstGeom prst="rect">
            <a:avLst/>
          </a:prstGeom>
          <a:noFill/>
          <a:ln>
            <a:noFill/>
          </a:ln>
        </p:spPr>
      </p:pic>
      <p:sp>
        <p:nvSpPr>
          <p:cNvPr id="222" name="Google Shape;222;p24"/>
          <p:cNvSpPr txBox="1"/>
          <p:nvPr>
            <p:ph idx="1" type="body"/>
          </p:nvPr>
        </p:nvSpPr>
        <p:spPr>
          <a:xfrm>
            <a:off x="838200" y="2090050"/>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US" sz="2300" u="sng">
                <a:solidFill>
                  <a:schemeClr val="hlink"/>
                </a:solidFill>
                <a:latin typeface="Arial"/>
                <a:ea typeface="Arial"/>
                <a:cs typeface="Arial"/>
                <a:sym typeface="Arial"/>
                <a:hlinkClick r:id="rId4"/>
              </a:rPr>
              <a:t>O</a:t>
            </a:r>
            <a:r>
              <a:rPr lang="en-US" sz="3000" u="sng">
                <a:solidFill>
                  <a:schemeClr val="hlink"/>
                </a:solidFill>
                <a:latin typeface="Arial"/>
                <a:ea typeface="Arial"/>
                <a:cs typeface="Arial"/>
                <a:sym typeface="Arial"/>
                <a:hlinkClick r:id="rId5"/>
              </a:rPr>
              <a:t>xytocin: The love hormone - Harvard Health</a:t>
            </a:r>
            <a:endParaRPr sz="3000"/>
          </a:p>
          <a:p>
            <a:pPr indent="-50800" lvl="0" marL="228600" rtl="0" algn="l">
              <a:lnSpc>
                <a:spcPct val="90000"/>
              </a:lnSpc>
              <a:spcBef>
                <a:spcPts val="0"/>
              </a:spcBef>
              <a:spcAft>
                <a:spcPts val="0"/>
              </a:spcAft>
              <a:buClr>
                <a:schemeClr val="dk1"/>
              </a:buClr>
              <a:buSzPts val="2800"/>
              <a:buNone/>
            </a:pPr>
            <a:r>
              <a:rPr lang="en-US" sz="3000" u="sng">
                <a:solidFill>
                  <a:schemeClr val="hlink"/>
                </a:solidFill>
                <a:latin typeface="Arial"/>
                <a:ea typeface="Arial"/>
                <a:cs typeface="Arial"/>
                <a:sym typeface="Arial"/>
                <a:hlinkClick r:id="rId6"/>
              </a:rPr>
              <a:t>Oxytocin Uses, Side Effects &amp; Warnings - Drugs.com</a:t>
            </a:r>
            <a:endParaRPr sz="3000"/>
          </a:p>
          <a:p>
            <a:pPr indent="-50800" lvl="0" marL="228600" rtl="0" algn="l">
              <a:lnSpc>
                <a:spcPct val="90000"/>
              </a:lnSpc>
              <a:spcBef>
                <a:spcPts val="0"/>
              </a:spcBef>
              <a:spcAft>
                <a:spcPts val="0"/>
              </a:spcAft>
              <a:buClr>
                <a:schemeClr val="dk1"/>
              </a:buClr>
              <a:buSzPts val="2800"/>
              <a:buNone/>
            </a:pPr>
            <a:r>
              <a:rPr lang="en-US" sz="3000" u="sng">
                <a:solidFill>
                  <a:schemeClr val="hlink"/>
                </a:solidFill>
                <a:latin typeface="Arial"/>
                <a:ea typeface="Arial"/>
                <a:cs typeface="Arial"/>
                <a:sym typeface="Arial"/>
                <a:hlinkClick r:id="rId7"/>
              </a:rPr>
              <a:t>Oxytocin: Uses, Interactions, Mechanism of Action | DrugBank Online</a:t>
            </a:r>
            <a:endParaRPr sz="3000"/>
          </a:p>
          <a:p>
            <a:pPr indent="-50800" lvl="0" marL="228600" rtl="0" algn="l">
              <a:lnSpc>
                <a:spcPct val="90000"/>
              </a:lnSpc>
              <a:spcBef>
                <a:spcPts val="0"/>
              </a:spcBef>
              <a:spcAft>
                <a:spcPts val="0"/>
              </a:spcAft>
              <a:buClr>
                <a:schemeClr val="dk1"/>
              </a:buClr>
              <a:buSzPts val="2800"/>
              <a:buNone/>
            </a:pPr>
            <a:r>
              <a:rPr lang="en-US" sz="3000" u="sng">
                <a:solidFill>
                  <a:schemeClr val="hlink"/>
                </a:solidFill>
                <a:latin typeface="Arial"/>
                <a:ea typeface="Arial"/>
                <a:cs typeface="Arial"/>
                <a:sym typeface="Arial"/>
                <a:hlinkClick r:id="rId8"/>
              </a:rPr>
              <a:t>Pitocin (oxytocin) dose, indications, adverse effects, interactions... from PDR.net</a:t>
            </a:r>
            <a:endParaRPr sz="3000"/>
          </a:p>
          <a:p>
            <a:pPr indent="-50800" lvl="0" marL="228600" rtl="0" algn="l">
              <a:lnSpc>
                <a:spcPct val="90000"/>
              </a:lnSpc>
              <a:spcBef>
                <a:spcPts val="0"/>
              </a:spcBef>
              <a:spcAft>
                <a:spcPts val="0"/>
              </a:spcAft>
              <a:buClr>
                <a:schemeClr val="dk1"/>
              </a:buClr>
              <a:buSzPts val="2800"/>
              <a:buNone/>
            </a:pPr>
            <a:r>
              <a:rPr lang="en-US" sz="3000" u="sng">
                <a:solidFill>
                  <a:schemeClr val="hlink"/>
                </a:solidFill>
                <a:latin typeface="Arial"/>
                <a:ea typeface="Arial"/>
                <a:cs typeface="Arial"/>
                <a:sym typeface="Arial"/>
                <a:hlinkClick r:id="rId9"/>
              </a:rPr>
              <a:t>Oxytocin | C43H66N12O12S2 - PubChem (nih.gov)</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p:nvPr/>
        </p:nvSpPr>
        <p:spPr>
          <a:xfrm>
            <a:off x="-1" y="0"/>
            <a:ext cx="12188952"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4"/>
          <p:cNvSpPr txBox="1"/>
          <p:nvPr>
            <p:ph type="title"/>
          </p:nvPr>
        </p:nvSpPr>
        <p:spPr>
          <a:xfrm>
            <a:off x="405936" y="-68057"/>
            <a:ext cx="6543504" cy="19964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sz="6000">
                <a:latin typeface="Impact"/>
                <a:ea typeface="Impact"/>
                <a:cs typeface="Impact"/>
                <a:sym typeface="Impact"/>
              </a:rPr>
              <a:t>Chemical Structure</a:t>
            </a:r>
            <a:endParaRPr>
              <a:latin typeface="Impact"/>
              <a:ea typeface="Impact"/>
              <a:cs typeface="Impact"/>
              <a:sym typeface="Impact"/>
            </a:endParaRPr>
          </a:p>
        </p:txBody>
      </p:sp>
      <p:sp>
        <p:nvSpPr>
          <p:cNvPr id="94" name="Google Shape;94;p14"/>
          <p:cNvSpPr txBox="1"/>
          <p:nvPr/>
        </p:nvSpPr>
        <p:spPr>
          <a:xfrm>
            <a:off x="6722639" y="1928383"/>
            <a:ext cx="5545976" cy="16805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3600" u="none" cap="none" strike="noStrike">
                <a:solidFill>
                  <a:schemeClr val="dk1"/>
                </a:solidFill>
                <a:latin typeface="Calibri"/>
                <a:ea typeface="Calibri"/>
                <a:cs typeface="Calibri"/>
                <a:sym typeface="Calibri"/>
              </a:rPr>
              <a:t>Molar mass: 1007.19 g/mol </a:t>
            </a:r>
            <a:endParaRPr/>
          </a:p>
        </p:txBody>
      </p:sp>
      <p:pic>
        <p:nvPicPr>
          <p:cNvPr id="95" name="Google Shape;95;p14"/>
          <p:cNvPicPr preferRelativeResize="0"/>
          <p:nvPr/>
        </p:nvPicPr>
        <p:blipFill rotWithShape="1">
          <a:blip r:embed="rId4">
            <a:alphaModFix/>
          </a:blip>
          <a:srcRect b="0" l="0" r="0" t="0"/>
          <a:stretch/>
        </p:blipFill>
        <p:spPr>
          <a:xfrm>
            <a:off x="405936" y="1274971"/>
            <a:ext cx="6384176" cy="5282906"/>
          </a:xfrm>
          <a:prstGeom prst="rect">
            <a:avLst/>
          </a:prstGeom>
          <a:noFill/>
          <a:ln>
            <a:noFill/>
          </a:ln>
        </p:spPr>
      </p:pic>
      <p:graphicFrame>
        <p:nvGraphicFramePr>
          <p:cNvPr id="96" name="Google Shape;96;p14"/>
          <p:cNvGraphicFramePr/>
          <p:nvPr/>
        </p:nvGraphicFramePr>
        <p:xfrm>
          <a:off x="6931476" y="3457717"/>
          <a:ext cx="3000000" cy="3000000"/>
        </p:xfrm>
        <a:graphic>
          <a:graphicData uri="http://schemas.openxmlformats.org/drawingml/2006/table">
            <a:tbl>
              <a:tblPr>
                <a:noFill/>
                <a:tableStyleId>{6F9EF6D1-0793-4ECB-8E51-10E64330C9BE}</a:tableStyleId>
              </a:tblPr>
              <a:tblGrid>
                <a:gridCol w="5337150"/>
              </a:tblGrid>
              <a:tr h="1240525">
                <a:tc>
                  <a:txBody>
                    <a:bodyPr/>
                    <a:lstStyle/>
                    <a:p>
                      <a:pPr indent="0" lvl="0" marL="0" marR="0" rtl="0" algn="l">
                        <a:spcBef>
                          <a:spcPts val="0"/>
                        </a:spcBef>
                        <a:spcAft>
                          <a:spcPts val="0"/>
                        </a:spcAft>
                        <a:buNone/>
                      </a:pPr>
                      <a:br>
                        <a:rPr b="0" lang="en-US" sz="6000" u="sng" cap="none" strike="noStrike">
                          <a:solidFill>
                            <a:srgbClr val="0563C1"/>
                          </a:solidFill>
                          <a:hlinkClick r:id="rId5">
                            <a:extLst>
                              <a:ext uri="{A12FA001-AC4F-418D-AE19-62706E023703}">
                                <ahyp:hlinkClr val="tx"/>
                              </a:ext>
                            </a:extLst>
                          </a:hlinkClick>
                        </a:rPr>
                      </a:br>
                      <a:r>
                        <a:rPr b="1" lang="en-US" sz="6000" u="sng" cap="none" strike="noStrike">
                          <a:solidFill>
                            <a:schemeClr val="dk1"/>
                          </a:solidFill>
                          <a:hlinkClick r:id="rId6">
                            <a:extLst>
                              <a:ext uri="{A12FA001-AC4F-418D-AE19-62706E023703}">
                                <ahyp:hlinkClr val="tx"/>
                              </a:ext>
                            </a:extLst>
                          </a:hlinkClick>
                        </a:rPr>
                        <a:t>C</a:t>
                      </a:r>
                      <a:r>
                        <a:rPr b="1" baseline="-25000" lang="en-US" sz="6000" u="sng" cap="none" strike="noStrike">
                          <a:solidFill>
                            <a:schemeClr val="dk1"/>
                          </a:solidFill>
                          <a:hlinkClick r:id="rId7">
                            <a:extLst>
                              <a:ext uri="{A12FA001-AC4F-418D-AE19-62706E023703}">
                                <ahyp:hlinkClr val="tx"/>
                              </a:ext>
                            </a:extLst>
                          </a:hlinkClick>
                        </a:rPr>
                        <a:t>43</a:t>
                      </a:r>
                      <a:r>
                        <a:rPr b="1" lang="en-US" sz="6000" u="sng" cap="none" strike="noStrike">
                          <a:solidFill>
                            <a:schemeClr val="dk1"/>
                          </a:solidFill>
                          <a:hlinkClick r:id="rId8">
                            <a:extLst>
                              <a:ext uri="{A12FA001-AC4F-418D-AE19-62706E023703}">
                                <ahyp:hlinkClr val="tx"/>
                              </a:ext>
                            </a:extLst>
                          </a:hlinkClick>
                        </a:rPr>
                        <a:t>H</a:t>
                      </a:r>
                      <a:r>
                        <a:rPr b="1" baseline="-25000" lang="en-US" sz="6000" u="sng" cap="none" strike="noStrike">
                          <a:solidFill>
                            <a:schemeClr val="dk1"/>
                          </a:solidFill>
                          <a:hlinkClick r:id="rId9">
                            <a:extLst>
                              <a:ext uri="{A12FA001-AC4F-418D-AE19-62706E023703}">
                                <ahyp:hlinkClr val="tx"/>
                              </a:ext>
                            </a:extLst>
                          </a:hlinkClick>
                        </a:rPr>
                        <a:t>66</a:t>
                      </a:r>
                      <a:r>
                        <a:rPr b="1" lang="en-US" sz="6000" u="sng" cap="none" strike="noStrike">
                          <a:solidFill>
                            <a:schemeClr val="dk1"/>
                          </a:solidFill>
                          <a:hlinkClick r:id="rId10">
                            <a:extLst>
                              <a:ext uri="{A12FA001-AC4F-418D-AE19-62706E023703}">
                                <ahyp:hlinkClr val="tx"/>
                              </a:ext>
                            </a:extLst>
                          </a:hlinkClick>
                        </a:rPr>
                        <a:t>N</a:t>
                      </a:r>
                      <a:r>
                        <a:rPr b="1" baseline="-25000" lang="en-US" sz="6000" u="sng" cap="none" strike="noStrike">
                          <a:solidFill>
                            <a:schemeClr val="dk1"/>
                          </a:solidFill>
                          <a:hlinkClick r:id="rId11">
                            <a:extLst>
                              <a:ext uri="{A12FA001-AC4F-418D-AE19-62706E023703}">
                                <ahyp:hlinkClr val="tx"/>
                              </a:ext>
                            </a:extLst>
                          </a:hlinkClick>
                        </a:rPr>
                        <a:t>12</a:t>
                      </a:r>
                      <a:r>
                        <a:rPr b="1" lang="en-US" sz="6000" u="sng" cap="none" strike="noStrike">
                          <a:solidFill>
                            <a:schemeClr val="dk1"/>
                          </a:solidFill>
                          <a:hlinkClick r:id="rId12">
                            <a:extLst>
                              <a:ext uri="{A12FA001-AC4F-418D-AE19-62706E023703}">
                                <ahyp:hlinkClr val="tx"/>
                              </a:ext>
                            </a:extLst>
                          </a:hlinkClick>
                        </a:rPr>
                        <a:t>O</a:t>
                      </a:r>
                      <a:r>
                        <a:rPr b="1" baseline="-25000" lang="en-US" sz="6000" u="sng" cap="none" strike="noStrike">
                          <a:solidFill>
                            <a:schemeClr val="dk1"/>
                          </a:solidFill>
                          <a:hlinkClick r:id="rId13">
                            <a:extLst>
                              <a:ext uri="{A12FA001-AC4F-418D-AE19-62706E023703}">
                                <ahyp:hlinkClr val="tx"/>
                              </a:ext>
                            </a:extLst>
                          </a:hlinkClick>
                        </a:rPr>
                        <a:t>12</a:t>
                      </a:r>
                      <a:r>
                        <a:rPr b="1" lang="en-US" sz="6000" u="sng" cap="none" strike="noStrike">
                          <a:solidFill>
                            <a:schemeClr val="dk1"/>
                          </a:solidFill>
                          <a:hlinkClick r:id="rId14">
                            <a:extLst>
                              <a:ext uri="{A12FA001-AC4F-418D-AE19-62706E023703}">
                                <ahyp:hlinkClr val="tx"/>
                              </a:ext>
                            </a:extLst>
                          </a:hlinkClick>
                        </a:rPr>
                        <a:t>S</a:t>
                      </a:r>
                      <a:r>
                        <a:rPr b="1" baseline="-25000" lang="en-US" sz="6000" u="sng" cap="none" strike="noStrike">
                          <a:solidFill>
                            <a:schemeClr val="dk1"/>
                          </a:solidFill>
                          <a:hlinkClick r:id="rId15">
                            <a:extLst>
                              <a:ext uri="{A12FA001-AC4F-418D-AE19-62706E023703}">
                                <ahyp:hlinkClr val="tx"/>
                              </a:ext>
                            </a:extLst>
                          </a:hlinkClick>
                        </a:rPr>
                        <a:t>2</a:t>
                      </a:r>
                      <a:endParaRPr b="1" sz="6000">
                        <a:solidFill>
                          <a:schemeClr val="dk1"/>
                        </a:solidFill>
                      </a:endParaRPr>
                    </a:p>
                  </a:txBody>
                  <a:tcPr marT="83825" marB="83825" marR="167650" marL="167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1F1F1"/>
                      </a:solidFill>
                      <a:prstDash val="solid"/>
                      <a:round/>
                      <a:headEnd len="sm" w="sm" type="none"/>
                      <a:tailEnd len="sm" w="sm" type="none"/>
                    </a:lnB>
                    <a:solidFill>
                      <a:srgbClr val="FCF0E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p:nvPr/>
        </p:nvSpPr>
        <p:spPr>
          <a:xfrm>
            <a:off x="1524" y="0"/>
            <a:ext cx="12189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5"/>
          <p:cNvSpPr txBox="1"/>
          <p:nvPr>
            <p:ph type="title"/>
          </p:nvPr>
        </p:nvSpPr>
        <p:spPr>
          <a:xfrm>
            <a:off x="836680" y="289546"/>
            <a:ext cx="6002100" cy="1495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sz="6000">
                <a:latin typeface="Impact"/>
                <a:ea typeface="Impact"/>
                <a:cs typeface="Impact"/>
                <a:sym typeface="Impact"/>
              </a:rPr>
              <a:t>History of the Drug</a:t>
            </a:r>
            <a:endParaRPr>
              <a:latin typeface="Impact"/>
              <a:ea typeface="Impact"/>
              <a:cs typeface="Impact"/>
              <a:sym typeface="Impact"/>
            </a:endParaRPr>
          </a:p>
        </p:txBody>
      </p:sp>
      <p:grpSp>
        <p:nvGrpSpPr>
          <p:cNvPr id="103" name="Google Shape;103;p15"/>
          <p:cNvGrpSpPr/>
          <p:nvPr/>
        </p:nvGrpSpPr>
        <p:grpSpPr>
          <a:xfrm>
            <a:off x="836680" y="2022715"/>
            <a:ext cx="6002110" cy="4647039"/>
            <a:chOff x="0" y="-149837"/>
            <a:chExt cx="6002110" cy="4647039"/>
          </a:xfrm>
        </p:grpSpPr>
        <p:sp>
          <p:nvSpPr>
            <p:cNvPr id="104" name="Google Shape;104;p15"/>
            <p:cNvSpPr/>
            <p:nvPr/>
          </p:nvSpPr>
          <p:spPr>
            <a:xfrm>
              <a:off x="304393" y="2609230"/>
              <a:ext cx="2302557" cy="512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txBox="1"/>
            <p:nvPr/>
          </p:nvSpPr>
          <p:spPr>
            <a:xfrm>
              <a:off x="304393" y="2609230"/>
              <a:ext cx="2302557" cy="512156"/>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1909</a:t>
              </a:r>
              <a:endParaRPr/>
            </a:p>
          </p:txBody>
        </p:sp>
        <p:sp>
          <p:nvSpPr>
            <p:cNvPr id="106" name="Google Shape;106;p15"/>
            <p:cNvSpPr/>
            <p:nvPr/>
          </p:nvSpPr>
          <p:spPr>
            <a:xfrm>
              <a:off x="0" y="2189340"/>
              <a:ext cx="6002110" cy="182445"/>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7320" y="-149837"/>
              <a:ext cx="2896702" cy="2042353"/>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txBox="1"/>
            <p:nvPr/>
          </p:nvSpPr>
          <p:spPr>
            <a:xfrm>
              <a:off x="7320" y="-149837"/>
              <a:ext cx="2896702" cy="2042353"/>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Oxytocin was first discovered in 1909 by Sir Henry H. Dale who used the extract from the human posterior pituitary gland to contract the uterus of a pregnant cat.</a:t>
              </a:r>
              <a:endParaRPr/>
            </a:p>
          </p:txBody>
        </p:sp>
        <p:cxnSp>
          <p:nvCxnSpPr>
            <p:cNvPr id="109" name="Google Shape;109;p15"/>
            <p:cNvCxnSpPr/>
            <p:nvPr/>
          </p:nvCxnSpPr>
          <p:spPr>
            <a:xfrm>
              <a:off x="1455671" y="1573854"/>
              <a:ext cx="0" cy="770501"/>
            </a:xfrm>
            <a:prstGeom prst="straightConnector1">
              <a:avLst/>
            </a:prstGeom>
            <a:solidFill>
              <a:srgbClr val="4372C3"/>
            </a:solidFill>
            <a:ln cap="flat" cmpd="sng" w="9525">
              <a:solidFill>
                <a:srgbClr val="4372C3"/>
              </a:solidFill>
              <a:prstDash val="dash"/>
              <a:miter lim="800000"/>
              <a:headEnd len="sm" w="sm" type="none"/>
              <a:tailEnd len="sm" w="sm" type="none"/>
            </a:ln>
          </p:spPr>
        </p:cxnSp>
        <p:sp>
          <p:nvSpPr>
            <p:cNvPr id="110" name="Google Shape;110;p15"/>
            <p:cNvSpPr/>
            <p:nvPr/>
          </p:nvSpPr>
          <p:spPr>
            <a:xfrm>
              <a:off x="1859029" y="1833906"/>
              <a:ext cx="2302557" cy="1396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txBox="1"/>
            <p:nvPr/>
          </p:nvSpPr>
          <p:spPr>
            <a:xfrm>
              <a:off x="1859029" y="1833906"/>
              <a:ext cx="2302557" cy="139678"/>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1909</a:t>
              </a:r>
              <a:endParaRPr/>
            </a:p>
          </p:txBody>
        </p:sp>
        <p:sp>
          <p:nvSpPr>
            <p:cNvPr id="112" name="Google Shape;112;p15"/>
            <p:cNvSpPr/>
            <p:nvPr/>
          </p:nvSpPr>
          <p:spPr>
            <a:xfrm flipH="1">
              <a:off x="1455679" y="3002541"/>
              <a:ext cx="3090766" cy="1494661"/>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txBox="1"/>
            <p:nvPr/>
          </p:nvSpPr>
          <p:spPr>
            <a:xfrm>
              <a:off x="1455679" y="3002541"/>
              <a:ext cx="3090766" cy="1494661"/>
            </a:xfrm>
            <a:prstGeom prst="rect">
              <a:avLst/>
            </a:prstGeom>
            <a:noFill/>
            <a:ln>
              <a:noFill/>
            </a:ln>
          </p:spPr>
          <p:txBody>
            <a:bodyPr anchorCtr="0" anchor="ctr" bIns="171450" lIns="171450" spcFirstLastPara="1" rIns="171450" wrap="square" tIns="171450">
              <a:noAutofit/>
            </a:bodyPr>
            <a:lstStyle/>
            <a:p>
              <a:pPr indent="0" lvl="0" marL="0" marR="0" rtl="0" algn="l">
                <a:lnSpc>
                  <a:spcPct val="9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The drug was first introduced in 1909 to an animal but by 1911 physicians began to use the new drug to stimulate childbirth contractions.</a:t>
              </a:r>
              <a:endParaRPr/>
            </a:p>
          </p:txBody>
        </p:sp>
        <p:cxnSp>
          <p:nvCxnSpPr>
            <p:cNvPr id="114" name="Google Shape;114;p15"/>
            <p:cNvCxnSpPr/>
            <p:nvPr/>
          </p:nvCxnSpPr>
          <p:spPr>
            <a:xfrm>
              <a:off x="3010307" y="2609298"/>
              <a:ext cx="0" cy="210135"/>
            </a:xfrm>
            <a:prstGeom prst="straightConnector1">
              <a:avLst/>
            </a:prstGeom>
            <a:solidFill>
              <a:srgbClr val="4372C3"/>
            </a:solidFill>
            <a:ln cap="flat" cmpd="sng" w="9525">
              <a:solidFill>
                <a:srgbClr val="4372C3"/>
              </a:solidFill>
              <a:prstDash val="dash"/>
              <a:miter lim="800000"/>
              <a:headEnd len="sm" w="sm" type="none"/>
              <a:tailEnd len="sm" w="sm" type="none"/>
            </a:ln>
          </p:spPr>
        </p:cxnSp>
        <p:sp>
          <p:nvSpPr>
            <p:cNvPr id="115" name="Google Shape;115;p15"/>
            <p:cNvSpPr/>
            <p:nvPr/>
          </p:nvSpPr>
          <p:spPr>
            <a:xfrm>
              <a:off x="1398657" y="2383814"/>
              <a:ext cx="114028" cy="113309"/>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2953293" y="2502624"/>
              <a:ext cx="114028" cy="30902"/>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3404412" y="2511927"/>
              <a:ext cx="2302557" cy="5154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txBox="1"/>
            <p:nvPr/>
          </p:nvSpPr>
          <p:spPr>
            <a:xfrm>
              <a:off x="3404412" y="2511927"/>
              <a:ext cx="2302557" cy="515407"/>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1911</a:t>
              </a:r>
              <a:endParaRPr/>
            </a:p>
          </p:txBody>
        </p:sp>
        <p:sp>
          <p:nvSpPr>
            <p:cNvPr id="119" name="Google Shape;119;p15"/>
            <p:cNvSpPr/>
            <p:nvPr/>
          </p:nvSpPr>
          <p:spPr>
            <a:xfrm>
              <a:off x="3202700" y="-62602"/>
              <a:ext cx="2705981" cy="1664359"/>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txBox="1"/>
            <p:nvPr/>
          </p:nvSpPr>
          <p:spPr>
            <a:xfrm>
              <a:off x="3202700" y="-62602"/>
              <a:ext cx="2705981" cy="1664359"/>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Oxytocin has been in use ever since 1911 and is still used as a method of inducing as well as augmenting labor. </a:t>
              </a:r>
              <a:endParaRPr/>
            </a:p>
          </p:txBody>
        </p:sp>
        <p:cxnSp>
          <p:nvCxnSpPr>
            <p:cNvPr id="121" name="Google Shape;121;p15"/>
            <p:cNvCxnSpPr/>
            <p:nvPr/>
          </p:nvCxnSpPr>
          <p:spPr>
            <a:xfrm>
              <a:off x="4555691" y="1476551"/>
              <a:ext cx="0" cy="775391"/>
            </a:xfrm>
            <a:prstGeom prst="straightConnector1">
              <a:avLst/>
            </a:prstGeom>
            <a:solidFill>
              <a:srgbClr val="4372C3"/>
            </a:solidFill>
            <a:ln cap="flat" cmpd="sng" w="9525">
              <a:solidFill>
                <a:srgbClr val="4372C3"/>
              </a:solidFill>
              <a:prstDash val="dash"/>
              <a:miter lim="800000"/>
              <a:headEnd len="sm" w="sm" type="none"/>
              <a:tailEnd len="sm" w="sm" type="none"/>
            </a:ln>
          </p:spPr>
        </p:cxnSp>
        <p:sp>
          <p:nvSpPr>
            <p:cNvPr id="122" name="Google Shape;122;p15"/>
            <p:cNvSpPr/>
            <p:nvPr/>
          </p:nvSpPr>
          <p:spPr>
            <a:xfrm>
              <a:off x="4498676" y="2286152"/>
              <a:ext cx="114028" cy="114028"/>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3" name="Google Shape;123;p15"/>
          <p:cNvPicPr preferRelativeResize="0"/>
          <p:nvPr/>
        </p:nvPicPr>
        <p:blipFill rotWithShape="1">
          <a:blip r:embed="rId3">
            <a:alphaModFix/>
          </a:blip>
          <a:srcRect b="-2" l="7398" r="4431" t="0"/>
          <a:stretch/>
        </p:blipFill>
        <p:spPr>
          <a:xfrm>
            <a:off x="7199440" y="10"/>
            <a:ext cx="4992560" cy="6857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p:nvPr/>
        </p:nvSpPr>
        <p:spPr>
          <a:xfrm>
            <a:off x="0" y="0"/>
            <a:ext cx="12192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6"/>
          <p:cNvSpPr txBox="1"/>
          <p:nvPr>
            <p:ph type="title"/>
          </p:nvPr>
        </p:nvSpPr>
        <p:spPr>
          <a:xfrm>
            <a:off x="6657716" y="467271"/>
            <a:ext cx="4195674" cy="20525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600"/>
              <a:buFont typeface="Calibri"/>
              <a:buNone/>
            </a:pPr>
            <a:r>
              <a:rPr lang="en-US" sz="5400">
                <a:latin typeface="Impact"/>
                <a:ea typeface="Impact"/>
                <a:cs typeface="Impact"/>
                <a:sym typeface="Impact"/>
              </a:rPr>
              <a:t>Therapeutic Usage</a:t>
            </a:r>
            <a:endParaRPr sz="4200">
              <a:latin typeface="Impact"/>
              <a:ea typeface="Impact"/>
              <a:cs typeface="Impact"/>
              <a:sym typeface="Impact"/>
            </a:endParaRPr>
          </a:p>
        </p:txBody>
      </p:sp>
      <p:grpSp>
        <p:nvGrpSpPr>
          <p:cNvPr id="130" name="Google Shape;130;p16"/>
          <p:cNvGrpSpPr/>
          <p:nvPr/>
        </p:nvGrpSpPr>
        <p:grpSpPr>
          <a:xfrm>
            <a:off x="422753" y="703679"/>
            <a:ext cx="753718" cy="1016562"/>
            <a:chOff x="422753" y="703679"/>
            <a:chExt cx="753718" cy="1016562"/>
          </a:xfrm>
        </p:grpSpPr>
        <p:sp>
          <p:nvSpPr>
            <p:cNvPr id="131" name="Google Shape;131;p16"/>
            <p:cNvSpPr/>
            <p:nvPr/>
          </p:nvSpPr>
          <p:spPr>
            <a:xfrm>
              <a:off x="1004956" y="703679"/>
              <a:ext cx="171515" cy="171515"/>
            </a:xfrm>
            <a:custGeom>
              <a:rect b="b" l="l" r="r" t="t"/>
              <a:pathLst>
                <a:path extrusionOk="0" h="171515" w="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6"/>
            <p:cNvSpPr/>
            <p:nvPr/>
          </p:nvSpPr>
          <p:spPr>
            <a:xfrm>
              <a:off x="422753" y="1562696"/>
              <a:ext cx="157545" cy="157545"/>
            </a:xfrm>
            <a:custGeom>
              <a:rect b="b" l="l" r="r" t="t"/>
              <a:pathLst>
                <a:path extrusionOk="0" h="157545" w="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3" name="Google Shape;133;p16"/>
          <p:cNvSpPr/>
          <p:nvPr/>
        </p:nvSpPr>
        <p:spPr>
          <a:xfrm>
            <a:off x="0" y="2779610"/>
            <a:ext cx="4831130" cy="4078390"/>
          </a:xfrm>
          <a:custGeom>
            <a:rect b="b" l="l" r="r" t="t"/>
            <a:pathLst>
              <a:path extrusionOk="0" h="4078390" w="483113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6"/>
          <p:cNvSpPr/>
          <p:nvPr/>
        </p:nvSpPr>
        <p:spPr>
          <a:xfrm>
            <a:off x="2159782" y="1"/>
            <a:ext cx="4195674" cy="3095741"/>
          </a:xfrm>
          <a:custGeom>
            <a:rect b="b" l="l" r="r" t="t"/>
            <a:pathLst>
              <a:path extrusionOk="0" h="3095741" w="4195674">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Homeopathy with solid fill" id="135" name="Google Shape;135;p16"/>
          <p:cNvPicPr preferRelativeResize="0"/>
          <p:nvPr/>
        </p:nvPicPr>
        <p:blipFill rotWithShape="1">
          <a:blip r:embed="rId3">
            <a:alphaModFix/>
          </a:blip>
          <a:srcRect b="0" l="0" r="0" t="0"/>
          <a:stretch/>
        </p:blipFill>
        <p:spPr>
          <a:xfrm>
            <a:off x="3036211" y="165871"/>
            <a:ext cx="2353922" cy="2353922"/>
          </a:xfrm>
          <a:prstGeom prst="rect">
            <a:avLst/>
          </a:prstGeom>
          <a:noFill/>
          <a:ln>
            <a:noFill/>
          </a:ln>
        </p:spPr>
      </p:pic>
      <p:sp>
        <p:nvSpPr>
          <p:cNvPr id="136" name="Google Shape;136;p16"/>
          <p:cNvSpPr txBox="1"/>
          <p:nvPr>
            <p:ph idx="1" type="body"/>
          </p:nvPr>
        </p:nvSpPr>
        <p:spPr>
          <a:xfrm>
            <a:off x="6657726" y="2372125"/>
            <a:ext cx="4611000" cy="43026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90000"/>
              </a:lnSpc>
              <a:spcBef>
                <a:spcPts val="0"/>
              </a:spcBef>
              <a:spcAft>
                <a:spcPts val="0"/>
              </a:spcAft>
              <a:buClr>
                <a:schemeClr val="dk1"/>
              </a:buClr>
              <a:buSzPct val="100000"/>
              <a:buNone/>
            </a:pPr>
            <a:r>
              <a:rPr lang="en-US" sz="1400"/>
              <a:t>   </a:t>
            </a:r>
            <a:endParaRPr/>
          </a:p>
          <a:p>
            <a:pPr indent="0" lvl="0" marL="0" rtl="0" algn="l">
              <a:lnSpc>
                <a:spcPct val="90000"/>
              </a:lnSpc>
              <a:spcBef>
                <a:spcPts val="0"/>
              </a:spcBef>
              <a:spcAft>
                <a:spcPts val="0"/>
              </a:spcAft>
              <a:buClr>
                <a:schemeClr val="dk1"/>
              </a:buClr>
              <a:buSzPct val="100000"/>
              <a:buNone/>
            </a:pPr>
            <a:r>
              <a:rPr b="1" i="0" lang="en-US" sz="1400" u="none" strike="noStrike"/>
              <a:t>Men</a:t>
            </a:r>
            <a:endParaRPr/>
          </a:p>
          <a:p>
            <a:pPr indent="0" lvl="0" marL="0" rtl="0" algn="l">
              <a:lnSpc>
                <a:spcPct val="90000"/>
              </a:lnSpc>
              <a:spcBef>
                <a:spcPts val="0"/>
              </a:spcBef>
              <a:spcAft>
                <a:spcPts val="0"/>
              </a:spcAft>
              <a:buClr>
                <a:schemeClr val="dk1"/>
              </a:buClr>
              <a:buSzPct val="34916"/>
              <a:buNone/>
            </a:pPr>
            <a:r>
              <a:t/>
            </a:r>
            <a:endParaRPr b="1" i="0" sz="4009" u="none" strike="noStrike"/>
          </a:p>
          <a:p>
            <a:pPr indent="-232449" lvl="0" marL="228600" rtl="0" algn="l">
              <a:lnSpc>
                <a:spcPct val="90000"/>
              </a:lnSpc>
              <a:spcBef>
                <a:spcPts val="0"/>
              </a:spcBef>
              <a:spcAft>
                <a:spcPts val="0"/>
              </a:spcAft>
              <a:buClr>
                <a:schemeClr val="dk1"/>
              </a:buClr>
              <a:buSzPct val="100000"/>
              <a:buChar char="•"/>
            </a:pPr>
            <a:r>
              <a:rPr i="0" lang="en-US" sz="4109" u="none" strike="noStrike"/>
              <a:t>Oxytocin is also present in men, playing a role in transport and production of testosterone by testes.  Oxytocin at 10 micrograms significantly increased both the output of fluid and the number of spermatozoa by twofold. Oxytocin at 100 micrograms produced a greater increase in both fluid output and the number of spermatozoa within 10 min of administration of the peptide.</a:t>
            </a:r>
            <a:endParaRPr sz="5409"/>
          </a:p>
          <a:p>
            <a:pPr indent="-147637" lvl="0" marL="228600" rtl="0" algn="l">
              <a:lnSpc>
                <a:spcPct val="90000"/>
              </a:lnSpc>
              <a:spcBef>
                <a:spcPts val="0"/>
              </a:spcBef>
              <a:spcAft>
                <a:spcPts val="0"/>
              </a:spcAft>
              <a:buClr>
                <a:schemeClr val="dk1"/>
              </a:buClr>
              <a:buSzPct val="36499"/>
              <a:buFont typeface="Calibri"/>
              <a:buNone/>
            </a:pPr>
            <a:r>
              <a:t/>
            </a:r>
            <a:endParaRPr i="0" sz="4109" u="none" strike="noStrike"/>
          </a:p>
          <a:p>
            <a:pPr indent="-147637" lvl="0" marL="228600" rtl="0" algn="l">
              <a:lnSpc>
                <a:spcPct val="90000"/>
              </a:lnSpc>
              <a:spcBef>
                <a:spcPts val="0"/>
              </a:spcBef>
              <a:spcAft>
                <a:spcPts val="0"/>
              </a:spcAft>
              <a:buClr>
                <a:schemeClr val="dk1"/>
              </a:buClr>
              <a:buSzPct val="36499"/>
              <a:buNone/>
            </a:pPr>
            <a:r>
              <a:t/>
            </a:r>
            <a:endParaRPr i="0" sz="4109" u="none" strike="noStrike"/>
          </a:p>
          <a:p>
            <a:pPr indent="-232449" lvl="0" marL="228600" rtl="0" algn="l">
              <a:lnSpc>
                <a:spcPct val="90000"/>
              </a:lnSpc>
              <a:spcBef>
                <a:spcPts val="0"/>
              </a:spcBef>
              <a:spcAft>
                <a:spcPts val="0"/>
              </a:spcAft>
              <a:buClr>
                <a:schemeClr val="dk1"/>
              </a:buClr>
              <a:buSzPct val="100000"/>
              <a:buChar char="•"/>
            </a:pPr>
            <a:r>
              <a:rPr i="0" lang="en-US" sz="4109" u="none" strike="noStrike"/>
              <a:t>Oxytocin also referred to as the “love hormone” or “cuddle chemical” due to its effects on human </a:t>
            </a:r>
            <a:r>
              <a:rPr lang="en-US" sz="4109"/>
              <a:t>    </a:t>
            </a:r>
            <a:r>
              <a:rPr i="0" lang="en-US" sz="4109" u="none" strike="noStrike"/>
              <a:t>behaviors such as sexual arousal, recognition, trust, romantic attachment, and mother-infant bonding which can lead to long term use or addiction for both men and females</a:t>
            </a:r>
            <a:endParaRPr sz="5409"/>
          </a:p>
          <a:p>
            <a:pPr indent="-153035" lvl="0" marL="228600" rtl="0" algn="l">
              <a:lnSpc>
                <a:spcPct val="90000"/>
              </a:lnSpc>
              <a:spcBef>
                <a:spcPts val="0"/>
              </a:spcBef>
              <a:spcAft>
                <a:spcPts val="0"/>
              </a:spcAft>
              <a:buClr>
                <a:schemeClr val="dk1"/>
              </a:buClr>
              <a:buSzPct val="34916"/>
              <a:buNone/>
            </a:pPr>
            <a:r>
              <a:t/>
            </a:r>
            <a:endParaRPr sz="4009"/>
          </a:p>
          <a:p>
            <a:pPr indent="0" lvl="0" marL="0" rtl="0" algn="l">
              <a:lnSpc>
                <a:spcPct val="90000"/>
              </a:lnSpc>
              <a:spcBef>
                <a:spcPts val="0"/>
              </a:spcBef>
              <a:spcAft>
                <a:spcPts val="0"/>
              </a:spcAft>
              <a:buClr>
                <a:schemeClr val="dk1"/>
              </a:buClr>
              <a:buSzPct val="34916"/>
              <a:buNone/>
            </a:pPr>
            <a:r>
              <a:rPr b="1" i="0" lang="en-US" sz="4009" u="none" strike="noStrike"/>
              <a:t>Women</a:t>
            </a:r>
            <a:endParaRPr sz="5409"/>
          </a:p>
          <a:p>
            <a:pPr indent="0" lvl="0" marL="0" rtl="0" algn="l">
              <a:lnSpc>
                <a:spcPct val="90000"/>
              </a:lnSpc>
              <a:spcBef>
                <a:spcPts val="0"/>
              </a:spcBef>
              <a:spcAft>
                <a:spcPts val="0"/>
              </a:spcAft>
              <a:buClr>
                <a:schemeClr val="dk1"/>
              </a:buClr>
              <a:buSzPct val="34916"/>
              <a:buNone/>
            </a:pPr>
            <a:r>
              <a:rPr lang="en-US" sz="4009"/>
              <a:t> </a:t>
            </a:r>
            <a:endParaRPr sz="5409"/>
          </a:p>
          <a:p>
            <a:pPr indent="-232449" lvl="0" marL="228600" rtl="0" algn="l">
              <a:lnSpc>
                <a:spcPct val="90000"/>
              </a:lnSpc>
              <a:spcBef>
                <a:spcPts val="0"/>
              </a:spcBef>
              <a:spcAft>
                <a:spcPts val="0"/>
              </a:spcAft>
              <a:buClr>
                <a:schemeClr val="dk1"/>
              </a:buClr>
              <a:buSzPct val="100000"/>
              <a:buChar char="•"/>
            </a:pPr>
            <a:r>
              <a:rPr i="0" lang="en-US" sz="4109" u="none" strike="noStrike"/>
              <a:t>This drug helps induce and augment women when                                    </a:t>
            </a:r>
            <a:r>
              <a:rPr lang="en-US" sz="4109"/>
              <a:t> </a:t>
            </a:r>
            <a:r>
              <a:rPr i="0" lang="en-US" sz="4109" u="none" strike="noStrike"/>
              <a:t>they’re in labor as well as contracting the smooth-                                               muscle cells surrounding the mammary glands to move milk into the nipple. Also causes a lot of unexplored effects on the human brain. The drug works by contracting the uterus of the pregnant person helping them with labor. It stimulates the uterine muscle to contact allowing for a strong and ready body response. </a:t>
            </a:r>
            <a:endParaRPr sz="5409"/>
          </a:p>
          <a:p>
            <a:pPr indent="0" lvl="0" marL="0" rtl="0" algn="l">
              <a:lnSpc>
                <a:spcPct val="90000"/>
              </a:lnSpc>
              <a:spcBef>
                <a:spcPts val="0"/>
              </a:spcBef>
              <a:spcAft>
                <a:spcPts val="0"/>
              </a:spcAft>
              <a:buClr>
                <a:schemeClr val="dk1"/>
              </a:buClr>
              <a:buSzPct val="100000"/>
              <a:buNone/>
            </a:pPr>
            <a:r>
              <a:t/>
            </a:r>
            <a:endParaRPr b="0" i="0" sz="1500" u="none" strike="noStrike">
              <a:latin typeface="Arial"/>
              <a:ea typeface="Arial"/>
              <a:cs typeface="Arial"/>
              <a:sym typeface="Arial"/>
            </a:endParaRPr>
          </a:p>
          <a:p>
            <a:pPr indent="0" lvl="0" marL="0" rtl="0" algn="l">
              <a:lnSpc>
                <a:spcPct val="90000"/>
              </a:lnSpc>
              <a:spcBef>
                <a:spcPts val="0"/>
              </a:spcBef>
              <a:spcAft>
                <a:spcPts val="0"/>
              </a:spcAft>
              <a:buClr>
                <a:schemeClr val="dk1"/>
              </a:buClr>
              <a:buSzPct val="100000"/>
              <a:buNone/>
            </a:pPr>
            <a:r>
              <a:t/>
            </a:r>
            <a:endParaRPr sz="800"/>
          </a:p>
        </p:txBody>
      </p:sp>
      <p:pic>
        <p:nvPicPr>
          <p:cNvPr descr="Hospital with solid fill" id="137" name="Google Shape;137;p16"/>
          <p:cNvPicPr preferRelativeResize="0"/>
          <p:nvPr/>
        </p:nvPicPr>
        <p:blipFill rotWithShape="1">
          <a:blip r:embed="rId4">
            <a:alphaModFix/>
          </a:blip>
          <a:srcRect b="0" l="0" r="0" t="0"/>
          <a:stretch/>
        </p:blipFill>
        <p:spPr>
          <a:xfrm>
            <a:off x="705154" y="3684772"/>
            <a:ext cx="2752751" cy="2752751"/>
          </a:xfrm>
          <a:prstGeom prst="rect">
            <a:avLst/>
          </a:prstGeom>
          <a:noFill/>
          <a:ln>
            <a:noFill/>
          </a:ln>
        </p:spPr>
      </p:pic>
      <p:sp>
        <p:nvSpPr>
          <p:cNvPr id="138" name="Google Shape;138;p16"/>
          <p:cNvSpPr/>
          <p:nvPr/>
        </p:nvSpPr>
        <p:spPr>
          <a:xfrm>
            <a:off x="5454149" y="5775082"/>
            <a:ext cx="112426" cy="112426"/>
          </a:xfrm>
          <a:custGeom>
            <a:rect b="b" l="l" r="r" t="t"/>
            <a:pathLst>
              <a:path extrusionOk="0" h="112426" w="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39" name="Google Shape;139;p16"/>
          <p:cNvCxnSpPr/>
          <p:nvPr/>
        </p:nvCxnSpPr>
        <p:spPr>
          <a:xfrm>
            <a:off x="11586162" y="3610394"/>
            <a:ext cx="0" cy="3238728"/>
          </a:xfrm>
          <a:prstGeom prst="straightConnector1">
            <a:avLst/>
          </a:prstGeom>
          <a:noFill/>
          <a:ln cap="sq" cmpd="sng" w="25400">
            <a:solidFill>
              <a:schemeClr val="accent1"/>
            </a:solidFill>
            <a:prstDash val="solid"/>
            <a:bevel/>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p:nvPr/>
        </p:nvSpPr>
        <p:spPr>
          <a:xfrm>
            <a:off x="0" y="0"/>
            <a:ext cx="12192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7"/>
          <p:cNvSpPr/>
          <p:nvPr/>
        </p:nvSpPr>
        <p:spPr>
          <a:xfrm>
            <a:off x="0" y="-1"/>
            <a:ext cx="11766176" cy="2061837"/>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txBox="1"/>
          <p:nvPr>
            <p:ph type="title"/>
          </p:nvPr>
        </p:nvSpPr>
        <p:spPr>
          <a:xfrm>
            <a:off x="1137034" y="609597"/>
            <a:ext cx="9392421" cy="13308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5400">
                <a:latin typeface="Impact"/>
                <a:ea typeface="Impact"/>
                <a:cs typeface="Impact"/>
                <a:sym typeface="Impact"/>
              </a:rPr>
              <a:t>Mechanism of Action</a:t>
            </a:r>
            <a:endParaRPr sz="5400">
              <a:latin typeface="Impact"/>
              <a:ea typeface="Impact"/>
              <a:cs typeface="Impact"/>
              <a:sym typeface="Impact"/>
            </a:endParaRPr>
          </a:p>
        </p:txBody>
      </p:sp>
      <p:sp>
        <p:nvSpPr>
          <p:cNvPr id="147" name="Google Shape;147;p17"/>
          <p:cNvSpPr txBox="1"/>
          <p:nvPr>
            <p:ph idx="1" type="body"/>
          </p:nvPr>
        </p:nvSpPr>
        <p:spPr>
          <a:xfrm>
            <a:off x="1137034" y="2198362"/>
            <a:ext cx="4958966" cy="3917773"/>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b="0" i="0" lang="en-US" sz="2600" u="none" strike="noStrike">
                <a:latin typeface="Arial"/>
                <a:ea typeface="Arial"/>
                <a:cs typeface="Arial"/>
                <a:sym typeface="Arial"/>
              </a:rPr>
              <a:t>It activates G protein coupled receptors that trigger increases in intracellular calcium levels in uterine myofibrils. </a:t>
            </a:r>
            <a:endParaRPr/>
          </a:p>
          <a:p>
            <a:pPr indent="-228600" lvl="0" marL="228600" rtl="0" algn="l">
              <a:lnSpc>
                <a:spcPct val="90000"/>
              </a:lnSpc>
              <a:spcBef>
                <a:spcPts val="0"/>
              </a:spcBef>
              <a:spcAft>
                <a:spcPts val="0"/>
              </a:spcAft>
              <a:buClr>
                <a:schemeClr val="dk1"/>
              </a:buClr>
              <a:buSzPct val="100000"/>
              <a:buChar char="•"/>
            </a:pPr>
            <a:br>
              <a:rPr b="0" lang="en-US" sz="2600"/>
            </a:br>
            <a:r>
              <a:rPr b="0" i="0" lang="en-US" sz="2600" u="none" strike="noStrike">
                <a:latin typeface="Arial"/>
                <a:ea typeface="Arial"/>
                <a:cs typeface="Arial"/>
                <a:sym typeface="Arial"/>
              </a:rPr>
              <a:t>G Protein Receptor- </a:t>
            </a:r>
            <a:r>
              <a:rPr b="0" i="0" lang="en-US" sz="2600" u="none" strike="noStrike">
                <a:latin typeface="Roboto"/>
                <a:ea typeface="Roboto"/>
                <a:cs typeface="Roboto"/>
                <a:sym typeface="Roboto"/>
              </a:rPr>
              <a:t>G protein coupled receptors (GPCRs) are integral membrane proteins that are used by cells to </a:t>
            </a:r>
            <a:r>
              <a:rPr b="1" i="0" lang="en-US" sz="2600" u="none" strike="noStrike">
                <a:latin typeface="Roboto"/>
                <a:ea typeface="Roboto"/>
                <a:cs typeface="Roboto"/>
                <a:sym typeface="Roboto"/>
              </a:rPr>
              <a:t>convert extracellular signals into intracellular responses, including responses to hormones, neurotransmitters, as well as responses to vision, olfaction and taste signals</a:t>
            </a:r>
            <a:r>
              <a:rPr b="0" i="0" lang="en-US" sz="2600" u="none" strike="noStrike">
                <a:latin typeface="Roboto"/>
                <a:ea typeface="Roboto"/>
                <a:cs typeface="Roboto"/>
                <a:sym typeface="Roboto"/>
              </a:rPr>
              <a:t>.</a:t>
            </a:r>
            <a:endParaRPr b="0" sz="2600"/>
          </a:p>
          <a:p>
            <a:pPr indent="-126047" lvl="0" marL="228600" rtl="0" algn="l">
              <a:lnSpc>
                <a:spcPct val="90000"/>
              </a:lnSpc>
              <a:spcBef>
                <a:spcPts val="1000"/>
              </a:spcBef>
              <a:spcAft>
                <a:spcPts val="0"/>
              </a:spcAft>
              <a:buClr>
                <a:schemeClr val="dk1"/>
              </a:buClr>
              <a:buSzPct val="100000"/>
              <a:buNone/>
            </a:pPr>
            <a:r>
              <a:t/>
            </a:r>
            <a:endParaRPr sz="1900"/>
          </a:p>
        </p:txBody>
      </p:sp>
      <p:pic>
        <p:nvPicPr>
          <p:cNvPr descr="Diagram&#10;&#10;Description automatically generated" id="148" name="Google Shape;148;p17"/>
          <p:cNvPicPr preferRelativeResize="0"/>
          <p:nvPr/>
        </p:nvPicPr>
        <p:blipFill rotWithShape="1">
          <a:blip r:embed="rId3">
            <a:alphaModFix/>
          </a:blip>
          <a:srcRect b="0" l="0" r="0" t="0"/>
          <a:stretch/>
        </p:blipFill>
        <p:spPr>
          <a:xfrm>
            <a:off x="6719367" y="2061836"/>
            <a:ext cx="5062300" cy="3796724"/>
          </a:xfrm>
          <a:prstGeom prst="rect">
            <a:avLst/>
          </a:prstGeom>
          <a:noFill/>
          <a:ln>
            <a:noFill/>
          </a:ln>
        </p:spPr>
      </p:pic>
      <p:sp>
        <p:nvSpPr>
          <p:cNvPr id="149" name="Google Shape;149;p17"/>
          <p:cNvSpPr/>
          <p:nvPr/>
        </p:nvSpPr>
        <p:spPr>
          <a:xfrm rot="10800000">
            <a:off x="5381624" y="6209414"/>
            <a:ext cx="6810375" cy="648586"/>
          </a:xfrm>
          <a:custGeom>
            <a:rect b="b" l="l" r="r" t="t"/>
            <a:pathLst>
              <a:path extrusionOk="0" h="1027260" w="10753706">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p:nvPr/>
        </p:nvSpPr>
        <p:spPr>
          <a:xfrm>
            <a:off x="0" y="0"/>
            <a:ext cx="12192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5" name="Google Shape;155;p18"/>
          <p:cNvGrpSpPr/>
          <p:nvPr/>
        </p:nvGrpSpPr>
        <p:grpSpPr>
          <a:xfrm>
            <a:off x="965199" y="634058"/>
            <a:ext cx="1128382" cy="847206"/>
            <a:chOff x="5307830" y="325570"/>
            <a:chExt cx="1128382" cy="847206"/>
          </a:xfrm>
        </p:grpSpPr>
        <p:sp>
          <p:nvSpPr>
            <p:cNvPr id="156" name="Google Shape;156;p18"/>
            <p:cNvSpPr/>
            <p:nvPr/>
          </p:nvSpPr>
          <p:spPr>
            <a:xfrm>
              <a:off x="5307830" y="577396"/>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18"/>
            <p:cNvSpPr/>
            <p:nvPr/>
          </p:nvSpPr>
          <p:spPr>
            <a:xfrm>
              <a:off x="5885720" y="325570"/>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8" name="Google Shape;158;p18"/>
          <p:cNvSpPr txBox="1"/>
          <p:nvPr>
            <p:ph type="title"/>
          </p:nvPr>
        </p:nvSpPr>
        <p:spPr>
          <a:xfrm>
            <a:off x="3648368" y="3585582"/>
            <a:ext cx="5783100" cy="218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latin typeface="Impact"/>
                <a:ea typeface="Impact"/>
                <a:cs typeface="Impact"/>
                <a:sym typeface="Impact"/>
              </a:rPr>
              <a:t>Biological Assembly</a:t>
            </a:r>
            <a:endParaRPr>
              <a:latin typeface="Impact"/>
              <a:ea typeface="Impact"/>
              <a:cs typeface="Impact"/>
              <a:sym typeface="Impact"/>
            </a:endParaRPr>
          </a:p>
        </p:txBody>
      </p:sp>
      <p:sp>
        <p:nvSpPr>
          <p:cNvPr id="159" name="Google Shape;159;p18"/>
          <p:cNvSpPr/>
          <p:nvPr/>
        </p:nvSpPr>
        <p:spPr>
          <a:xfrm>
            <a:off x="7062174" y="1653645"/>
            <a:ext cx="4689240" cy="4115025"/>
          </a:xfrm>
          <a:custGeom>
            <a:rect b="b" l="l" r="r" t="t"/>
            <a:pathLst>
              <a:path extrusionOk="0" h="968" w="1099">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cap="flat" cmpd="sng" w="508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8"/>
          <p:cNvSpPr/>
          <p:nvPr/>
        </p:nvSpPr>
        <p:spPr>
          <a:xfrm>
            <a:off x="4542865" y="634058"/>
            <a:ext cx="3154669" cy="2796247"/>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1" name="Google Shape;161;p18"/>
          <p:cNvGrpSpPr/>
          <p:nvPr/>
        </p:nvGrpSpPr>
        <p:grpSpPr>
          <a:xfrm>
            <a:off x="5118928" y="765870"/>
            <a:ext cx="2147793" cy="2111767"/>
            <a:chOff x="639738" y="201554"/>
            <a:chExt cx="2147793" cy="2111767"/>
          </a:xfrm>
        </p:grpSpPr>
        <p:sp>
          <p:nvSpPr>
            <p:cNvPr id="162" name="Google Shape;162;p18"/>
            <p:cNvSpPr/>
            <p:nvPr/>
          </p:nvSpPr>
          <p:spPr>
            <a:xfrm>
              <a:off x="639738" y="201554"/>
              <a:ext cx="2111767" cy="2111767"/>
            </a:xfrm>
            <a:prstGeom prst="ellipse">
              <a:avLst/>
            </a:prstGeom>
            <a:blipFill rotWithShape="1">
              <a:blip r:embed="rId3">
                <a:alphaModFix/>
              </a:blip>
              <a:stretch>
                <a:fillRect b="0" l="-39999" r="-39999"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1436001" y="1222128"/>
              <a:ext cx="1351530" cy="696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txBox="1"/>
            <p:nvPr/>
          </p:nvSpPr>
          <p:spPr>
            <a:xfrm>
              <a:off x="1436001" y="1222128"/>
              <a:ext cx="1351530" cy="696883"/>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4900"/>
                <a:buFont typeface="Calibri"/>
                <a:buNone/>
              </a:pPr>
              <a:r>
                <a:rPr lang="en-US" sz="4900">
                  <a:solidFill>
                    <a:schemeClr val="lt1"/>
                  </a:solidFill>
                  <a:latin typeface="Calibri"/>
                  <a:ea typeface="Calibri"/>
                  <a:cs typeface="Calibri"/>
                  <a:sym typeface="Calibri"/>
                </a:rPr>
                <a:t>,</a:t>
              </a:r>
              <a:endParaRPr/>
            </a:p>
          </p:txBody>
        </p:sp>
      </p:grpSp>
      <p:sp>
        <p:nvSpPr>
          <p:cNvPr id="165" name="Google Shape;165;p18"/>
          <p:cNvSpPr txBox="1"/>
          <p:nvPr>
            <p:ph idx="1" type="body"/>
          </p:nvPr>
        </p:nvSpPr>
        <p:spPr>
          <a:xfrm>
            <a:off x="1234250" y="1481275"/>
            <a:ext cx="4804200" cy="227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None/>
            </a:pPr>
            <a:r>
              <a:rPr lang="en-US" sz="5400">
                <a:latin typeface="Impact"/>
                <a:ea typeface="Impact"/>
                <a:cs typeface="Impact"/>
                <a:sym typeface="Impact"/>
              </a:rPr>
              <a:t>Ligand Assembly</a:t>
            </a:r>
            <a:endParaRPr>
              <a:latin typeface="Impact"/>
              <a:ea typeface="Impact"/>
              <a:cs typeface="Impact"/>
              <a:sym typeface="Impact"/>
            </a:endParaRPr>
          </a:p>
        </p:txBody>
      </p:sp>
      <p:pic>
        <p:nvPicPr>
          <p:cNvPr id="166" name="Google Shape;166;p18"/>
          <p:cNvPicPr preferRelativeResize="0"/>
          <p:nvPr/>
        </p:nvPicPr>
        <p:blipFill rotWithShape="1">
          <a:blip r:embed="rId4">
            <a:alphaModFix/>
          </a:blip>
          <a:srcRect b="0" l="0" r="0" t="0"/>
          <a:stretch/>
        </p:blipFill>
        <p:spPr>
          <a:xfrm>
            <a:off x="8050037" y="2271666"/>
            <a:ext cx="2796247" cy="27962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p:nvPr/>
        </p:nvSpPr>
        <p:spPr>
          <a:xfrm>
            <a:off x="0" y="0"/>
            <a:ext cx="12192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9"/>
          <p:cNvSpPr/>
          <p:nvPr/>
        </p:nvSpPr>
        <p:spPr>
          <a:xfrm>
            <a:off x="-429675" y="11875"/>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9"/>
          <p:cNvSpPr txBox="1"/>
          <p:nvPr>
            <p:ph type="title"/>
          </p:nvPr>
        </p:nvSpPr>
        <p:spPr>
          <a:xfrm>
            <a:off x="174050" y="560025"/>
            <a:ext cx="4446600" cy="1330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5400">
                <a:latin typeface="Impact"/>
                <a:ea typeface="Impact"/>
                <a:cs typeface="Impact"/>
                <a:sym typeface="Impact"/>
              </a:rPr>
              <a:t>In vivo </a:t>
            </a:r>
            <a:r>
              <a:rPr lang="en-US" sz="5400">
                <a:latin typeface="Impact"/>
                <a:ea typeface="Impact"/>
                <a:cs typeface="Impact"/>
                <a:sym typeface="Impact"/>
              </a:rPr>
              <a:t>Synthesization</a:t>
            </a:r>
            <a:endParaRPr sz="5400">
              <a:latin typeface="Impact"/>
              <a:ea typeface="Impact"/>
              <a:cs typeface="Impact"/>
              <a:sym typeface="Impact"/>
            </a:endParaRPr>
          </a:p>
        </p:txBody>
      </p:sp>
      <p:sp>
        <p:nvSpPr>
          <p:cNvPr id="174" name="Google Shape;174;p19"/>
          <p:cNvSpPr txBox="1"/>
          <p:nvPr>
            <p:ph idx="1" type="body"/>
          </p:nvPr>
        </p:nvSpPr>
        <p:spPr>
          <a:xfrm>
            <a:off x="862366" y="2194102"/>
            <a:ext cx="3427001" cy="390858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dk1"/>
              </a:buClr>
              <a:buSzPts val="2000"/>
              <a:buFont typeface="Arial"/>
              <a:buChar char="•"/>
            </a:pPr>
            <a:r>
              <a:rPr b="0" i="0" lang="en-US" sz="2000" u="none" strike="noStrike">
                <a:latin typeface="Roboto"/>
                <a:ea typeface="Roboto"/>
                <a:cs typeface="Roboto"/>
                <a:sym typeface="Roboto"/>
              </a:rPr>
              <a:t>Oxytocin is synthesized </a:t>
            </a:r>
            <a:r>
              <a:rPr b="1" i="0" lang="en-US" sz="2000" u="none" strike="noStrike">
                <a:latin typeface="Roboto"/>
                <a:ea typeface="Roboto"/>
                <a:cs typeface="Roboto"/>
                <a:sym typeface="Roboto"/>
              </a:rPr>
              <a:t>from the longer precursor in the paraventricular nucleus of the hypothalamus and then deposited in the posterior pituitary</a:t>
            </a:r>
            <a:r>
              <a:rPr b="0" i="0" lang="en-US" sz="2000" u="none" strike="noStrike">
                <a:latin typeface="Roboto"/>
                <a:ea typeface="Roboto"/>
                <a:cs typeface="Roboto"/>
                <a:sym typeface="Roboto"/>
              </a:rPr>
              <a:t>. The precursor protein consists of 160–170 amino acid residues and is split during transportation along the axon to the terminals in the posterior pituitary.  </a:t>
            </a:r>
            <a:endParaRPr/>
          </a:p>
          <a:p>
            <a:pPr indent="0" lvl="0" marL="0" rtl="0" algn="l">
              <a:lnSpc>
                <a:spcPct val="90000"/>
              </a:lnSpc>
              <a:spcBef>
                <a:spcPts val="600"/>
              </a:spcBef>
              <a:spcAft>
                <a:spcPts val="0"/>
              </a:spcAft>
              <a:buClr>
                <a:schemeClr val="dk1"/>
              </a:buClr>
              <a:buSzPts val="2000"/>
              <a:buNone/>
            </a:pPr>
            <a:r>
              <a:t/>
            </a:r>
            <a:endParaRPr b="0" i="0" sz="2000" u="none" strike="noStrike">
              <a:latin typeface="Roboto"/>
              <a:ea typeface="Roboto"/>
              <a:cs typeface="Roboto"/>
              <a:sym typeface="Roboto"/>
            </a:endParaRPr>
          </a:p>
        </p:txBody>
      </p:sp>
      <p:pic>
        <p:nvPicPr>
          <p:cNvPr id="175" name="Google Shape;175;p19"/>
          <p:cNvPicPr preferRelativeResize="0"/>
          <p:nvPr/>
        </p:nvPicPr>
        <p:blipFill rotWithShape="1">
          <a:blip r:embed="rId3">
            <a:alphaModFix/>
          </a:blip>
          <a:srcRect b="0" l="0" r="0" t="0"/>
          <a:stretch/>
        </p:blipFill>
        <p:spPr>
          <a:xfrm>
            <a:off x="5445457" y="1386592"/>
            <a:ext cx="6155141" cy="41085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p:nvPr/>
        </p:nvSpPr>
        <p:spPr>
          <a:xfrm>
            <a:off x="0" y="0"/>
            <a:ext cx="12192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0"/>
          <p:cNvSpPr/>
          <p:nvPr/>
        </p:nvSpPr>
        <p:spPr>
          <a:xfrm>
            <a:off x="1" y="0"/>
            <a:ext cx="12191999" cy="2083506"/>
          </a:xfrm>
          <a:custGeom>
            <a:rect b="b" l="l" r="r" t="t"/>
            <a:pathLst>
              <a:path extrusionOk="0" h="2083506" w="12191999">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0"/>
          <p:cNvSpPr txBox="1"/>
          <p:nvPr>
            <p:ph type="title"/>
          </p:nvPr>
        </p:nvSpPr>
        <p:spPr>
          <a:xfrm>
            <a:off x="828675" y="494414"/>
            <a:ext cx="10534650" cy="81740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sz="5400">
                <a:solidFill>
                  <a:schemeClr val="dk1"/>
                </a:solidFill>
                <a:latin typeface="Impact"/>
                <a:ea typeface="Impact"/>
                <a:cs typeface="Impact"/>
                <a:sym typeface="Impact"/>
              </a:rPr>
              <a:t>In vitro Synthetization</a:t>
            </a:r>
            <a:endParaRPr sz="5000">
              <a:latin typeface="Impact"/>
              <a:ea typeface="Impact"/>
              <a:cs typeface="Impact"/>
              <a:sym typeface="Impact"/>
            </a:endParaRPr>
          </a:p>
        </p:txBody>
      </p:sp>
      <p:pic>
        <p:nvPicPr>
          <p:cNvPr id="183" name="Google Shape;183;p20"/>
          <p:cNvPicPr preferRelativeResize="0"/>
          <p:nvPr>
            <p:ph idx="1" type="body"/>
          </p:nvPr>
        </p:nvPicPr>
        <p:blipFill rotWithShape="1">
          <a:blip r:embed="rId3">
            <a:alphaModFix/>
          </a:blip>
          <a:srcRect b="0" l="0" r="0" t="0"/>
          <a:stretch/>
        </p:blipFill>
        <p:spPr>
          <a:xfrm>
            <a:off x="1436837" y="2222706"/>
            <a:ext cx="9318326" cy="44960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p:nvPr/>
        </p:nvSpPr>
        <p:spPr>
          <a:xfrm>
            <a:off x="0" y="0"/>
            <a:ext cx="12192000" cy="6858000"/>
          </a:xfrm>
          <a:prstGeom prst="rect">
            <a:avLst/>
          </a:prstGeom>
          <a:solidFill>
            <a:srgbClr val="FCF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1"/>
          <p:cNvSpPr txBox="1"/>
          <p:nvPr>
            <p:ph type="title"/>
          </p:nvPr>
        </p:nvSpPr>
        <p:spPr>
          <a:xfrm>
            <a:off x="6902100" y="0"/>
            <a:ext cx="4195674" cy="20525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600"/>
              <a:buFont typeface="Calibri"/>
              <a:buNone/>
            </a:pPr>
            <a:r>
              <a:rPr lang="en-US" sz="5400">
                <a:latin typeface="Impact"/>
                <a:ea typeface="Impact"/>
                <a:cs typeface="Impact"/>
                <a:sym typeface="Impact"/>
              </a:rPr>
              <a:t>Economy and Cost </a:t>
            </a:r>
            <a:endParaRPr sz="4200">
              <a:latin typeface="Impact"/>
              <a:ea typeface="Impact"/>
              <a:cs typeface="Impact"/>
              <a:sym typeface="Impact"/>
            </a:endParaRPr>
          </a:p>
        </p:txBody>
      </p:sp>
      <p:grpSp>
        <p:nvGrpSpPr>
          <p:cNvPr id="190" name="Google Shape;190;p21"/>
          <p:cNvGrpSpPr/>
          <p:nvPr/>
        </p:nvGrpSpPr>
        <p:grpSpPr>
          <a:xfrm>
            <a:off x="422753" y="703679"/>
            <a:ext cx="753718" cy="1016562"/>
            <a:chOff x="422753" y="703679"/>
            <a:chExt cx="753718" cy="1016562"/>
          </a:xfrm>
        </p:grpSpPr>
        <p:sp>
          <p:nvSpPr>
            <p:cNvPr id="191" name="Google Shape;191;p21"/>
            <p:cNvSpPr/>
            <p:nvPr/>
          </p:nvSpPr>
          <p:spPr>
            <a:xfrm>
              <a:off x="1004956" y="703679"/>
              <a:ext cx="171515" cy="171515"/>
            </a:xfrm>
            <a:custGeom>
              <a:rect b="b" l="l" r="r" t="t"/>
              <a:pathLst>
                <a:path extrusionOk="0" h="171515" w="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21"/>
            <p:cNvSpPr/>
            <p:nvPr/>
          </p:nvSpPr>
          <p:spPr>
            <a:xfrm>
              <a:off x="422753" y="1562696"/>
              <a:ext cx="157545" cy="157545"/>
            </a:xfrm>
            <a:custGeom>
              <a:rect b="b" l="l" r="r" t="t"/>
              <a:pathLst>
                <a:path extrusionOk="0" h="157545" w="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21"/>
          <p:cNvSpPr/>
          <p:nvPr/>
        </p:nvSpPr>
        <p:spPr>
          <a:xfrm>
            <a:off x="0" y="2779610"/>
            <a:ext cx="4831130" cy="4078390"/>
          </a:xfrm>
          <a:custGeom>
            <a:rect b="b" l="l" r="r" t="t"/>
            <a:pathLst>
              <a:path extrusionOk="0" h="4078390" w="483113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21"/>
          <p:cNvSpPr/>
          <p:nvPr/>
        </p:nvSpPr>
        <p:spPr>
          <a:xfrm>
            <a:off x="2159782" y="1"/>
            <a:ext cx="4195674" cy="3095741"/>
          </a:xfrm>
          <a:custGeom>
            <a:rect b="b" l="l" r="r" t="t"/>
            <a:pathLst>
              <a:path extrusionOk="0" h="3095741" w="4195674">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Flying Money with solid fill" id="195" name="Google Shape;195;p21"/>
          <p:cNvPicPr preferRelativeResize="0"/>
          <p:nvPr/>
        </p:nvPicPr>
        <p:blipFill rotWithShape="1">
          <a:blip r:embed="rId3">
            <a:alphaModFix/>
          </a:blip>
          <a:srcRect b="0" l="0" r="0" t="0"/>
          <a:stretch/>
        </p:blipFill>
        <p:spPr>
          <a:xfrm>
            <a:off x="3036211" y="165871"/>
            <a:ext cx="2353922" cy="2353922"/>
          </a:xfrm>
          <a:prstGeom prst="rect">
            <a:avLst/>
          </a:prstGeom>
          <a:noFill/>
          <a:ln>
            <a:noFill/>
          </a:ln>
        </p:spPr>
      </p:pic>
      <p:sp>
        <p:nvSpPr>
          <p:cNvPr id="196" name="Google Shape;196;p21"/>
          <p:cNvSpPr txBox="1"/>
          <p:nvPr>
            <p:ph idx="1" type="body"/>
          </p:nvPr>
        </p:nvSpPr>
        <p:spPr>
          <a:xfrm>
            <a:off x="6413727" y="2519793"/>
            <a:ext cx="5172421" cy="3626968"/>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120000"/>
              </a:lnSpc>
              <a:spcBef>
                <a:spcPts val="0"/>
              </a:spcBef>
              <a:spcAft>
                <a:spcPts val="0"/>
              </a:spcAft>
              <a:buClr>
                <a:schemeClr val="dk1"/>
              </a:buClr>
              <a:buSzPct val="100000"/>
              <a:buChar char="•"/>
            </a:pPr>
            <a:r>
              <a:rPr b="0" i="0" lang="en-US" sz="3800" u="none" strike="noStrike">
                <a:latin typeface="Arial"/>
                <a:ea typeface="Arial"/>
                <a:cs typeface="Arial"/>
                <a:sym typeface="Arial"/>
              </a:rPr>
              <a:t>The cost for oxytocin injectable solution (10 units/mL) is around $29 for a supply of 25 milliliters, depending on the pharmacy you visit.</a:t>
            </a:r>
            <a:endParaRPr/>
          </a:p>
          <a:p>
            <a:pPr indent="-95885" lvl="0" marL="228600" rtl="0" algn="l">
              <a:lnSpc>
                <a:spcPct val="120000"/>
              </a:lnSpc>
              <a:spcBef>
                <a:spcPts val="0"/>
              </a:spcBef>
              <a:spcAft>
                <a:spcPts val="0"/>
              </a:spcAft>
              <a:buClr>
                <a:schemeClr val="dk1"/>
              </a:buClr>
              <a:buSzPct val="100000"/>
              <a:buNone/>
            </a:pPr>
            <a:r>
              <a:t/>
            </a:r>
            <a:endParaRPr b="0" i="0" sz="3800" u="none" strike="noStrike">
              <a:latin typeface="Arial"/>
              <a:ea typeface="Arial"/>
              <a:cs typeface="Arial"/>
              <a:sym typeface="Arial"/>
            </a:endParaRPr>
          </a:p>
          <a:p>
            <a:pPr indent="-228600" lvl="0" marL="228600" rtl="0" algn="l">
              <a:lnSpc>
                <a:spcPct val="120000"/>
              </a:lnSpc>
              <a:spcBef>
                <a:spcPts val="0"/>
              </a:spcBef>
              <a:spcAft>
                <a:spcPts val="0"/>
              </a:spcAft>
              <a:buClr>
                <a:schemeClr val="dk1"/>
              </a:buClr>
              <a:buSzPct val="100000"/>
              <a:buChar char="•"/>
            </a:pPr>
            <a:r>
              <a:rPr lang="en-US" sz="3800">
                <a:latin typeface="Arial"/>
                <a:ea typeface="Arial"/>
                <a:cs typeface="Arial"/>
                <a:sym typeface="Arial"/>
              </a:rPr>
              <a:t>T</a:t>
            </a:r>
            <a:r>
              <a:rPr b="0" i="0" lang="en-US" sz="3800" u="none" strike="noStrike">
                <a:latin typeface="Arial"/>
                <a:ea typeface="Arial"/>
                <a:cs typeface="Arial"/>
                <a:sym typeface="Arial"/>
              </a:rPr>
              <a:t>he oxytocin market is valued at US$25.242 million for the year 2019 growing at a CAGR of 5.46% reaching the market size of US$36.628 million by the year 2026.</a:t>
            </a:r>
            <a:endParaRPr/>
          </a:p>
          <a:p>
            <a:pPr indent="-169227" lvl="0" marL="228600" rtl="0" algn="l">
              <a:lnSpc>
                <a:spcPct val="90000"/>
              </a:lnSpc>
              <a:spcBef>
                <a:spcPts val="1000"/>
              </a:spcBef>
              <a:spcAft>
                <a:spcPts val="0"/>
              </a:spcAft>
              <a:buClr>
                <a:schemeClr val="dk1"/>
              </a:buClr>
              <a:buSzPct val="100000"/>
              <a:buNone/>
            </a:pPr>
            <a:r>
              <a:t/>
            </a:r>
            <a:endParaRPr sz="1700"/>
          </a:p>
        </p:txBody>
      </p:sp>
      <p:pic>
        <p:nvPicPr>
          <p:cNvPr descr="Money with solid fill" id="197" name="Google Shape;197;p21"/>
          <p:cNvPicPr preferRelativeResize="0"/>
          <p:nvPr/>
        </p:nvPicPr>
        <p:blipFill rotWithShape="1">
          <a:blip r:embed="rId4">
            <a:alphaModFix/>
          </a:blip>
          <a:srcRect b="0" l="0" r="0" t="0"/>
          <a:stretch/>
        </p:blipFill>
        <p:spPr>
          <a:xfrm>
            <a:off x="705154" y="3684772"/>
            <a:ext cx="2752751" cy="2752751"/>
          </a:xfrm>
          <a:prstGeom prst="rect">
            <a:avLst/>
          </a:prstGeom>
          <a:noFill/>
          <a:ln>
            <a:noFill/>
          </a:ln>
        </p:spPr>
      </p:pic>
      <p:sp>
        <p:nvSpPr>
          <p:cNvPr id="198" name="Google Shape;198;p21"/>
          <p:cNvSpPr/>
          <p:nvPr/>
        </p:nvSpPr>
        <p:spPr>
          <a:xfrm>
            <a:off x="5454149" y="5775082"/>
            <a:ext cx="112426" cy="112426"/>
          </a:xfrm>
          <a:custGeom>
            <a:rect b="b" l="l" r="r" t="t"/>
            <a:pathLst>
              <a:path extrusionOk="0" h="112426" w="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99" name="Google Shape;199;p21"/>
          <p:cNvCxnSpPr/>
          <p:nvPr/>
        </p:nvCxnSpPr>
        <p:spPr>
          <a:xfrm>
            <a:off x="11586162" y="3610394"/>
            <a:ext cx="0" cy="3238728"/>
          </a:xfrm>
          <a:prstGeom prst="straightConnector1">
            <a:avLst/>
          </a:prstGeom>
          <a:noFill/>
          <a:ln cap="sq" cmpd="sng" w="25400">
            <a:solidFill>
              <a:schemeClr val="accent1"/>
            </a:solidFill>
            <a:prstDash val="solid"/>
            <a:bevel/>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