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8" r:id="rId6"/>
    <p:sldId id="260" r:id="rId7"/>
    <p:sldId id="261" r:id="rId8"/>
    <p:sldId id="265" r:id="rId9"/>
    <p:sldId id="262" r:id="rId10"/>
    <p:sldId id="266" r:id="rId11"/>
    <p:sldId id="267" r:id="rId12"/>
    <p:sldId id="264"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D4FE80-D100-7445-A4B8-93DAE812A233}" v="58" dt="2022-05-23T15:07:48.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8"/>
  </p:normalViewPr>
  <p:slideViewPr>
    <p:cSldViewPr snapToGrid="0" snapToObjects="1">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EDB63-2AF5-ED4F-9E29-E6C265F4F1A8}" type="datetimeFigureOut">
              <a:rPr lang="en-US" smtClean="0"/>
              <a:t>5/25/2022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54716E-BBCD-A944-BD4F-AB51E69CE43E}" type="slidenum">
              <a:rPr lang="en-US" smtClean="0"/>
              <a:t>‹#›</a:t>
            </a:fld>
            <a:endParaRPr lang="en-US"/>
          </a:p>
        </p:txBody>
      </p:sp>
    </p:spTree>
    <p:extLst>
      <p:ext uri="{BB962C8B-B14F-4D97-AF65-F5344CB8AC3E}">
        <p14:creationId xmlns:p14="http://schemas.microsoft.com/office/powerpoint/2010/main" val="184357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4716E-BBCD-A944-BD4F-AB51E69CE43E}" type="slidenum">
              <a:rPr lang="en-US" smtClean="0"/>
              <a:t>4</a:t>
            </a:fld>
            <a:endParaRPr lang="en-US"/>
          </a:p>
        </p:txBody>
      </p:sp>
    </p:spTree>
    <p:extLst>
      <p:ext uri="{BB962C8B-B14F-4D97-AF65-F5344CB8AC3E}">
        <p14:creationId xmlns:p14="http://schemas.microsoft.com/office/powerpoint/2010/main" val="1798890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4716E-BBCD-A944-BD4F-AB51E69CE43E}" type="slidenum">
              <a:rPr lang="en-US" smtClean="0"/>
              <a:t>12</a:t>
            </a:fld>
            <a:endParaRPr lang="en-US"/>
          </a:p>
        </p:txBody>
      </p:sp>
    </p:spTree>
    <p:extLst>
      <p:ext uri="{BB962C8B-B14F-4D97-AF65-F5344CB8AC3E}">
        <p14:creationId xmlns:p14="http://schemas.microsoft.com/office/powerpoint/2010/main" val="113391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4716E-BBCD-A944-BD4F-AB51E69CE43E}" type="slidenum">
              <a:rPr lang="en-US" smtClean="0"/>
              <a:t>15</a:t>
            </a:fld>
            <a:endParaRPr lang="en-US"/>
          </a:p>
        </p:txBody>
      </p:sp>
    </p:spTree>
    <p:extLst>
      <p:ext uri="{BB962C8B-B14F-4D97-AF65-F5344CB8AC3E}">
        <p14:creationId xmlns:p14="http://schemas.microsoft.com/office/powerpoint/2010/main" val="4091570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398A0-58EE-A506-85DF-3AB081FC99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15918C-376F-76B5-FA5C-C191F77104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8A1127-41F0-591A-B897-051B32060D6B}"/>
              </a:ext>
            </a:extLst>
          </p:cNvPr>
          <p:cNvSpPr>
            <a:spLocks noGrp="1"/>
          </p:cNvSpPr>
          <p:nvPr>
            <p:ph type="dt" sz="half" idx="10"/>
          </p:nvPr>
        </p:nvSpPr>
        <p:spPr/>
        <p:txBody>
          <a:bodyPr/>
          <a:lstStyle/>
          <a:p>
            <a:fld id="{699A83D4-262E-B744-9599-017000237681}" type="datetimeFigureOut">
              <a:rPr lang="en-US" smtClean="0"/>
              <a:t>5/25/2022</a:t>
            </a:fld>
            <a:endParaRPr lang="en-US"/>
          </a:p>
        </p:txBody>
      </p:sp>
      <p:sp>
        <p:nvSpPr>
          <p:cNvPr id="5" name="Footer Placeholder 4">
            <a:extLst>
              <a:ext uri="{FF2B5EF4-FFF2-40B4-BE49-F238E27FC236}">
                <a16:creationId xmlns:a16="http://schemas.microsoft.com/office/drawing/2014/main" id="{5685C53B-9D20-49DE-C2C9-F7CE3D6E8C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11C61C-DE21-E3BB-FD2F-C12DE36926B6}"/>
              </a:ext>
            </a:extLst>
          </p:cNvPr>
          <p:cNvSpPr>
            <a:spLocks noGrp="1"/>
          </p:cNvSpPr>
          <p:nvPr>
            <p:ph type="sldNum" sz="quarter" idx="12"/>
          </p:nvPr>
        </p:nvSpPr>
        <p:spPr/>
        <p:txBody>
          <a:bodyPr/>
          <a:lstStyle/>
          <a:p>
            <a:fld id="{2BC92FDE-546C-0348-955B-ABDF055ACD3A}" type="slidenum">
              <a:rPr lang="en-US" smtClean="0"/>
              <a:t>‹#›</a:t>
            </a:fld>
            <a:endParaRPr lang="en-US"/>
          </a:p>
        </p:txBody>
      </p:sp>
    </p:spTree>
    <p:extLst>
      <p:ext uri="{BB962C8B-B14F-4D97-AF65-F5344CB8AC3E}">
        <p14:creationId xmlns:p14="http://schemas.microsoft.com/office/powerpoint/2010/main" val="134580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563C3-8D9C-CB3E-3F47-13186B3A1E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4835F0-4181-66F2-FF1A-E365B27008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C6AD34-02F7-2B76-806D-7388CB58B734}"/>
              </a:ext>
            </a:extLst>
          </p:cNvPr>
          <p:cNvSpPr>
            <a:spLocks noGrp="1"/>
          </p:cNvSpPr>
          <p:nvPr>
            <p:ph type="dt" sz="half" idx="10"/>
          </p:nvPr>
        </p:nvSpPr>
        <p:spPr/>
        <p:txBody>
          <a:bodyPr/>
          <a:lstStyle/>
          <a:p>
            <a:fld id="{699A83D4-262E-B744-9599-017000237681}" type="datetimeFigureOut">
              <a:rPr lang="en-US" smtClean="0"/>
              <a:t>5/25/2022</a:t>
            </a:fld>
            <a:endParaRPr lang="en-US"/>
          </a:p>
        </p:txBody>
      </p:sp>
      <p:sp>
        <p:nvSpPr>
          <p:cNvPr id="5" name="Footer Placeholder 4">
            <a:extLst>
              <a:ext uri="{FF2B5EF4-FFF2-40B4-BE49-F238E27FC236}">
                <a16:creationId xmlns:a16="http://schemas.microsoft.com/office/drawing/2014/main" id="{FDAD6A20-A453-4267-8DB4-68424192E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DD9DA-C05E-308E-117A-301E0E33F5B5}"/>
              </a:ext>
            </a:extLst>
          </p:cNvPr>
          <p:cNvSpPr>
            <a:spLocks noGrp="1"/>
          </p:cNvSpPr>
          <p:nvPr>
            <p:ph type="sldNum" sz="quarter" idx="12"/>
          </p:nvPr>
        </p:nvSpPr>
        <p:spPr/>
        <p:txBody>
          <a:bodyPr/>
          <a:lstStyle/>
          <a:p>
            <a:fld id="{2BC92FDE-546C-0348-955B-ABDF055ACD3A}" type="slidenum">
              <a:rPr lang="en-US" smtClean="0"/>
              <a:t>‹#›</a:t>
            </a:fld>
            <a:endParaRPr lang="en-US"/>
          </a:p>
        </p:txBody>
      </p:sp>
    </p:spTree>
    <p:extLst>
      <p:ext uri="{BB962C8B-B14F-4D97-AF65-F5344CB8AC3E}">
        <p14:creationId xmlns:p14="http://schemas.microsoft.com/office/powerpoint/2010/main" val="55918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456EA8-D0CD-B35B-F725-C5DD66E6C9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38AB22-BC52-12C6-DD84-BF3314F231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E85505-CC5D-1ECF-1BA9-F44164930431}"/>
              </a:ext>
            </a:extLst>
          </p:cNvPr>
          <p:cNvSpPr>
            <a:spLocks noGrp="1"/>
          </p:cNvSpPr>
          <p:nvPr>
            <p:ph type="dt" sz="half" idx="10"/>
          </p:nvPr>
        </p:nvSpPr>
        <p:spPr/>
        <p:txBody>
          <a:bodyPr/>
          <a:lstStyle/>
          <a:p>
            <a:fld id="{699A83D4-262E-B744-9599-017000237681}" type="datetimeFigureOut">
              <a:rPr lang="en-US" smtClean="0"/>
              <a:t>5/25/2022</a:t>
            </a:fld>
            <a:endParaRPr lang="en-US"/>
          </a:p>
        </p:txBody>
      </p:sp>
      <p:sp>
        <p:nvSpPr>
          <p:cNvPr id="5" name="Footer Placeholder 4">
            <a:extLst>
              <a:ext uri="{FF2B5EF4-FFF2-40B4-BE49-F238E27FC236}">
                <a16:creationId xmlns:a16="http://schemas.microsoft.com/office/drawing/2014/main" id="{15AC76D2-BB33-F5D4-AD2B-B7778A637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1504C-13E7-7EC6-51E6-D67A8AE70174}"/>
              </a:ext>
            </a:extLst>
          </p:cNvPr>
          <p:cNvSpPr>
            <a:spLocks noGrp="1"/>
          </p:cNvSpPr>
          <p:nvPr>
            <p:ph type="sldNum" sz="quarter" idx="12"/>
          </p:nvPr>
        </p:nvSpPr>
        <p:spPr/>
        <p:txBody>
          <a:bodyPr/>
          <a:lstStyle/>
          <a:p>
            <a:fld id="{2BC92FDE-546C-0348-955B-ABDF055ACD3A}" type="slidenum">
              <a:rPr lang="en-US" smtClean="0"/>
              <a:t>‹#›</a:t>
            </a:fld>
            <a:endParaRPr lang="en-US"/>
          </a:p>
        </p:txBody>
      </p:sp>
    </p:spTree>
    <p:extLst>
      <p:ext uri="{BB962C8B-B14F-4D97-AF65-F5344CB8AC3E}">
        <p14:creationId xmlns:p14="http://schemas.microsoft.com/office/powerpoint/2010/main" val="209181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023B-7E83-DE09-121F-4039ADA59F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9768D9-B372-5AC0-C8B7-08624BD1D8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2F877A-564D-5E2D-8449-2C41C0A2B1AE}"/>
              </a:ext>
            </a:extLst>
          </p:cNvPr>
          <p:cNvSpPr>
            <a:spLocks noGrp="1"/>
          </p:cNvSpPr>
          <p:nvPr>
            <p:ph type="dt" sz="half" idx="10"/>
          </p:nvPr>
        </p:nvSpPr>
        <p:spPr/>
        <p:txBody>
          <a:bodyPr/>
          <a:lstStyle/>
          <a:p>
            <a:fld id="{699A83D4-262E-B744-9599-017000237681}" type="datetimeFigureOut">
              <a:rPr lang="en-US" smtClean="0"/>
              <a:t>5/25/2022</a:t>
            </a:fld>
            <a:endParaRPr lang="en-US"/>
          </a:p>
        </p:txBody>
      </p:sp>
      <p:sp>
        <p:nvSpPr>
          <p:cNvPr id="5" name="Footer Placeholder 4">
            <a:extLst>
              <a:ext uri="{FF2B5EF4-FFF2-40B4-BE49-F238E27FC236}">
                <a16:creationId xmlns:a16="http://schemas.microsoft.com/office/drawing/2014/main" id="{E1057F79-30B5-310B-99B2-BCAEDEF4F1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22A567-6BB3-CDCC-F876-B0D5C5663794}"/>
              </a:ext>
            </a:extLst>
          </p:cNvPr>
          <p:cNvSpPr>
            <a:spLocks noGrp="1"/>
          </p:cNvSpPr>
          <p:nvPr>
            <p:ph type="sldNum" sz="quarter" idx="12"/>
          </p:nvPr>
        </p:nvSpPr>
        <p:spPr/>
        <p:txBody>
          <a:bodyPr/>
          <a:lstStyle/>
          <a:p>
            <a:fld id="{2BC92FDE-546C-0348-955B-ABDF055ACD3A}" type="slidenum">
              <a:rPr lang="en-US" smtClean="0"/>
              <a:t>‹#›</a:t>
            </a:fld>
            <a:endParaRPr lang="en-US"/>
          </a:p>
        </p:txBody>
      </p:sp>
    </p:spTree>
    <p:extLst>
      <p:ext uri="{BB962C8B-B14F-4D97-AF65-F5344CB8AC3E}">
        <p14:creationId xmlns:p14="http://schemas.microsoft.com/office/powerpoint/2010/main" val="345575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C47CF-1CE5-04DA-8AC5-D698D338FF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ABB365-6BC9-86A8-EF64-0D927AE8D4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CE37B0-8CCC-868B-829D-FC44739D3BCF}"/>
              </a:ext>
            </a:extLst>
          </p:cNvPr>
          <p:cNvSpPr>
            <a:spLocks noGrp="1"/>
          </p:cNvSpPr>
          <p:nvPr>
            <p:ph type="dt" sz="half" idx="10"/>
          </p:nvPr>
        </p:nvSpPr>
        <p:spPr/>
        <p:txBody>
          <a:bodyPr/>
          <a:lstStyle/>
          <a:p>
            <a:fld id="{699A83D4-262E-B744-9599-017000237681}" type="datetimeFigureOut">
              <a:rPr lang="en-US" smtClean="0"/>
              <a:t>5/25/2022</a:t>
            </a:fld>
            <a:endParaRPr lang="en-US"/>
          </a:p>
        </p:txBody>
      </p:sp>
      <p:sp>
        <p:nvSpPr>
          <p:cNvPr id="5" name="Footer Placeholder 4">
            <a:extLst>
              <a:ext uri="{FF2B5EF4-FFF2-40B4-BE49-F238E27FC236}">
                <a16:creationId xmlns:a16="http://schemas.microsoft.com/office/drawing/2014/main" id="{D0E6CE5E-3BB0-3EF9-B84F-966C1A9C5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28D76E-4AA0-84CF-CE94-2DC05C3F9A77}"/>
              </a:ext>
            </a:extLst>
          </p:cNvPr>
          <p:cNvSpPr>
            <a:spLocks noGrp="1"/>
          </p:cNvSpPr>
          <p:nvPr>
            <p:ph type="sldNum" sz="quarter" idx="12"/>
          </p:nvPr>
        </p:nvSpPr>
        <p:spPr/>
        <p:txBody>
          <a:bodyPr/>
          <a:lstStyle/>
          <a:p>
            <a:fld id="{2BC92FDE-546C-0348-955B-ABDF055ACD3A}" type="slidenum">
              <a:rPr lang="en-US" smtClean="0"/>
              <a:t>‹#›</a:t>
            </a:fld>
            <a:endParaRPr lang="en-US"/>
          </a:p>
        </p:txBody>
      </p:sp>
    </p:spTree>
    <p:extLst>
      <p:ext uri="{BB962C8B-B14F-4D97-AF65-F5344CB8AC3E}">
        <p14:creationId xmlns:p14="http://schemas.microsoft.com/office/powerpoint/2010/main" val="367152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EF98-D33E-39C9-7256-B944B6B4C6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9E0319-DFBA-6D18-0645-E8021C98E2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79B042-1EE9-175C-1B5F-06EC018F4D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A074E6-F742-9DC3-6232-236C6C2F7E06}"/>
              </a:ext>
            </a:extLst>
          </p:cNvPr>
          <p:cNvSpPr>
            <a:spLocks noGrp="1"/>
          </p:cNvSpPr>
          <p:nvPr>
            <p:ph type="dt" sz="half" idx="10"/>
          </p:nvPr>
        </p:nvSpPr>
        <p:spPr/>
        <p:txBody>
          <a:bodyPr/>
          <a:lstStyle/>
          <a:p>
            <a:fld id="{699A83D4-262E-B744-9599-017000237681}" type="datetimeFigureOut">
              <a:rPr lang="en-US" smtClean="0"/>
              <a:t>5/25/2022</a:t>
            </a:fld>
            <a:endParaRPr lang="en-US"/>
          </a:p>
        </p:txBody>
      </p:sp>
      <p:sp>
        <p:nvSpPr>
          <p:cNvPr id="6" name="Footer Placeholder 5">
            <a:extLst>
              <a:ext uri="{FF2B5EF4-FFF2-40B4-BE49-F238E27FC236}">
                <a16:creationId xmlns:a16="http://schemas.microsoft.com/office/drawing/2014/main" id="{86B29D82-9501-4A0E-7EB7-6ED8306BF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4840D-E3D1-6A7B-E6CB-1719E50AC918}"/>
              </a:ext>
            </a:extLst>
          </p:cNvPr>
          <p:cNvSpPr>
            <a:spLocks noGrp="1"/>
          </p:cNvSpPr>
          <p:nvPr>
            <p:ph type="sldNum" sz="quarter" idx="12"/>
          </p:nvPr>
        </p:nvSpPr>
        <p:spPr/>
        <p:txBody>
          <a:bodyPr/>
          <a:lstStyle/>
          <a:p>
            <a:fld id="{2BC92FDE-546C-0348-955B-ABDF055ACD3A}" type="slidenum">
              <a:rPr lang="en-US" smtClean="0"/>
              <a:t>‹#›</a:t>
            </a:fld>
            <a:endParaRPr lang="en-US"/>
          </a:p>
        </p:txBody>
      </p:sp>
    </p:spTree>
    <p:extLst>
      <p:ext uri="{BB962C8B-B14F-4D97-AF65-F5344CB8AC3E}">
        <p14:creationId xmlns:p14="http://schemas.microsoft.com/office/powerpoint/2010/main" val="97573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27AC2-4D14-8CAF-9E2A-4A907C5EAF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D7B592-AB6E-4A73-A6AE-62C7267B9C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F7E44A-9E22-47DE-0AF1-1E11E0E0D2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928686-4052-A649-350B-E450873CE2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E758FA-E8E1-AAEE-3061-EAF47231E2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06DA91-3CC3-7FFC-89E0-252051E262A6}"/>
              </a:ext>
            </a:extLst>
          </p:cNvPr>
          <p:cNvSpPr>
            <a:spLocks noGrp="1"/>
          </p:cNvSpPr>
          <p:nvPr>
            <p:ph type="dt" sz="half" idx="10"/>
          </p:nvPr>
        </p:nvSpPr>
        <p:spPr/>
        <p:txBody>
          <a:bodyPr/>
          <a:lstStyle/>
          <a:p>
            <a:fld id="{699A83D4-262E-B744-9599-017000237681}" type="datetimeFigureOut">
              <a:rPr lang="en-US" smtClean="0"/>
              <a:t>5/25/2022</a:t>
            </a:fld>
            <a:endParaRPr lang="en-US"/>
          </a:p>
        </p:txBody>
      </p:sp>
      <p:sp>
        <p:nvSpPr>
          <p:cNvPr id="8" name="Footer Placeholder 7">
            <a:extLst>
              <a:ext uri="{FF2B5EF4-FFF2-40B4-BE49-F238E27FC236}">
                <a16:creationId xmlns:a16="http://schemas.microsoft.com/office/drawing/2014/main" id="{B73791BF-54D1-A2F2-BEB1-A60D77D4FD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4051E2-B608-42DB-F095-BE226AEBFEC1}"/>
              </a:ext>
            </a:extLst>
          </p:cNvPr>
          <p:cNvSpPr>
            <a:spLocks noGrp="1"/>
          </p:cNvSpPr>
          <p:nvPr>
            <p:ph type="sldNum" sz="quarter" idx="12"/>
          </p:nvPr>
        </p:nvSpPr>
        <p:spPr/>
        <p:txBody>
          <a:bodyPr/>
          <a:lstStyle/>
          <a:p>
            <a:fld id="{2BC92FDE-546C-0348-955B-ABDF055ACD3A}" type="slidenum">
              <a:rPr lang="en-US" smtClean="0"/>
              <a:t>‹#›</a:t>
            </a:fld>
            <a:endParaRPr lang="en-US"/>
          </a:p>
        </p:txBody>
      </p:sp>
    </p:spTree>
    <p:extLst>
      <p:ext uri="{BB962C8B-B14F-4D97-AF65-F5344CB8AC3E}">
        <p14:creationId xmlns:p14="http://schemas.microsoft.com/office/powerpoint/2010/main" val="468300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3721-B6E6-B761-8DC7-34D2E6F349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0072C3-2916-7E11-3C56-24A9D4BE7C9F}"/>
              </a:ext>
            </a:extLst>
          </p:cNvPr>
          <p:cNvSpPr>
            <a:spLocks noGrp="1"/>
          </p:cNvSpPr>
          <p:nvPr>
            <p:ph type="dt" sz="half" idx="10"/>
          </p:nvPr>
        </p:nvSpPr>
        <p:spPr/>
        <p:txBody>
          <a:bodyPr/>
          <a:lstStyle/>
          <a:p>
            <a:fld id="{699A83D4-262E-B744-9599-017000237681}" type="datetimeFigureOut">
              <a:rPr lang="en-US" smtClean="0"/>
              <a:t>5/25/2022</a:t>
            </a:fld>
            <a:endParaRPr lang="en-US"/>
          </a:p>
        </p:txBody>
      </p:sp>
      <p:sp>
        <p:nvSpPr>
          <p:cNvPr id="4" name="Footer Placeholder 3">
            <a:extLst>
              <a:ext uri="{FF2B5EF4-FFF2-40B4-BE49-F238E27FC236}">
                <a16:creationId xmlns:a16="http://schemas.microsoft.com/office/drawing/2014/main" id="{F84E40DF-A8D1-8490-3D69-F05BA37777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52CB77-CED8-6151-5494-09BF4AB9A2DA}"/>
              </a:ext>
            </a:extLst>
          </p:cNvPr>
          <p:cNvSpPr>
            <a:spLocks noGrp="1"/>
          </p:cNvSpPr>
          <p:nvPr>
            <p:ph type="sldNum" sz="quarter" idx="12"/>
          </p:nvPr>
        </p:nvSpPr>
        <p:spPr/>
        <p:txBody>
          <a:bodyPr/>
          <a:lstStyle/>
          <a:p>
            <a:fld id="{2BC92FDE-546C-0348-955B-ABDF055ACD3A}" type="slidenum">
              <a:rPr lang="en-US" smtClean="0"/>
              <a:t>‹#›</a:t>
            </a:fld>
            <a:endParaRPr lang="en-US"/>
          </a:p>
        </p:txBody>
      </p:sp>
    </p:spTree>
    <p:extLst>
      <p:ext uri="{BB962C8B-B14F-4D97-AF65-F5344CB8AC3E}">
        <p14:creationId xmlns:p14="http://schemas.microsoft.com/office/powerpoint/2010/main" val="873197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B6850A-6A28-D810-D02D-45C078283FD8}"/>
              </a:ext>
            </a:extLst>
          </p:cNvPr>
          <p:cNvSpPr>
            <a:spLocks noGrp="1"/>
          </p:cNvSpPr>
          <p:nvPr>
            <p:ph type="dt" sz="half" idx="10"/>
          </p:nvPr>
        </p:nvSpPr>
        <p:spPr/>
        <p:txBody>
          <a:bodyPr/>
          <a:lstStyle/>
          <a:p>
            <a:fld id="{699A83D4-262E-B744-9599-017000237681}" type="datetimeFigureOut">
              <a:rPr lang="en-US" smtClean="0"/>
              <a:t>5/25/2022</a:t>
            </a:fld>
            <a:endParaRPr lang="en-US"/>
          </a:p>
        </p:txBody>
      </p:sp>
      <p:sp>
        <p:nvSpPr>
          <p:cNvPr id="3" name="Footer Placeholder 2">
            <a:extLst>
              <a:ext uri="{FF2B5EF4-FFF2-40B4-BE49-F238E27FC236}">
                <a16:creationId xmlns:a16="http://schemas.microsoft.com/office/drawing/2014/main" id="{BC042380-EF5B-A165-7D7E-784710FF30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DADBEF-7EB1-42F4-BEF7-8464CB0D01AA}"/>
              </a:ext>
            </a:extLst>
          </p:cNvPr>
          <p:cNvSpPr>
            <a:spLocks noGrp="1"/>
          </p:cNvSpPr>
          <p:nvPr>
            <p:ph type="sldNum" sz="quarter" idx="12"/>
          </p:nvPr>
        </p:nvSpPr>
        <p:spPr/>
        <p:txBody>
          <a:bodyPr/>
          <a:lstStyle/>
          <a:p>
            <a:fld id="{2BC92FDE-546C-0348-955B-ABDF055ACD3A}" type="slidenum">
              <a:rPr lang="en-US" smtClean="0"/>
              <a:t>‹#›</a:t>
            </a:fld>
            <a:endParaRPr lang="en-US"/>
          </a:p>
        </p:txBody>
      </p:sp>
    </p:spTree>
    <p:extLst>
      <p:ext uri="{BB962C8B-B14F-4D97-AF65-F5344CB8AC3E}">
        <p14:creationId xmlns:p14="http://schemas.microsoft.com/office/powerpoint/2010/main" val="152413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9D2B3-5148-1BC7-1563-81C691A15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6182D6-832C-00D1-576B-D8EABB8DB5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013E50-83CF-A847-62B2-2C0476427A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C82C83-0978-9950-4E53-A70721D25CE4}"/>
              </a:ext>
            </a:extLst>
          </p:cNvPr>
          <p:cNvSpPr>
            <a:spLocks noGrp="1"/>
          </p:cNvSpPr>
          <p:nvPr>
            <p:ph type="dt" sz="half" idx="10"/>
          </p:nvPr>
        </p:nvSpPr>
        <p:spPr/>
        <p:txBody>
          <a:bodyPr/>
          <a:lstStyle/>
          <a:p>
            <a:fld id="{699A83D4-262E-B744-9599-017000237681}" type="datetimeFigureOut">
              <a:rPr lang="en-US" smtClean="0"/>
              <a:t>5/25/2022</a:t>
            </a:fld>
            <a:endParaRPr lang="en-US"/>
          </a:p>
        </p:txBody>
      </p:sp>
      <p:sp>
        <p:nvSpPr>
          <p:cNvPr id="6" name="Footer Placeholder 5">
            <a:extLst>
              <a:ext uri="{FF2B5EF4-FFF2-40B4-BE49-F238E27FC236}">
                <a16:creationId xmlns:a16="http://schemas.microsoft.com/office/drawing/2014/main" id="{5F735744-2F4F-6174-F6C1-FA94EBA30A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89F1BB-04F4-E066-4C41-F482DB3207BA}"/>
              </a:ext>
            </a:extLst>
          </p:cNvPr>
          <p:cNvSpPr>
            <a:spLocks noGrp="1"/>
          </p:cNvSpPr>
          <p:nvPr>
            <p:ph type="sldNum" sz="quarter" idx="12"/>
          </p:nvPr>
        </p:nvSpPr>
        <p:spPr/>
        <p:txBody>
          <a:bodyPr/>
          <a:lstStyle/>
          <a:p>
            <a:fld id="{2BC92FDE-546C-0348-955B-ABDF055ACD3A}" type="slidenum">
              <a:rPr lang="en-US" smtClean="0"/>
              <a:t>‹#›</a:t>
            </a:fld>
            <a:endParaRPr lang="en-US"/>
          </a:p>
        </p:txBody>
      </p:sp>
    </p:spTree>
    <p:extLst>
      <p:ext uri="{BB962C8B-B14F-4D97-AF65-F5344CB8AC3E}">
        <p14:creationId xmlns:p14="http://schemas.microsoft.com/office/powerpoint/2010/main" val="933624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BAD0B-06DD-04F3-599E-1D9B1FD795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3E09D9-F333-9093-CF5D-F3D4DC2BF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31F21F-66B5-5F2F-3C14-9A0F05A0A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EEE16-0E23-1A6E-72D6-3EDF42F42158}"/>
              </a:ext>
            </a:extLst>
          </p:cNvPr>
          <p:cNvSpPr>
            <a:spLocks noGrp="1"/>
          </p:cNvSpPr>
          <p:nvPr>
            <p:ph type="dt" sz="half" idx="10"/>
          </p:nvPr>
        </p:nvSpPr>
        <p:spPr/>
        <p:txBody>
          <a:bodyPr/>
          <a:lstStyle/>
          <a:p>
            <a:fld id="{699A83D4-262E-B744-9599-017000237681}" type="datetimeFigureOut">
              <a:rPr lang="en-US" smtClean="0"/>
              <a:t>5/25/2022</a:t>
            </a:fld>
            <a:endParaRPr lang="en-US"/>
          </a:p>
        </p:txBody>
      </p:sp>
      <p:sp>
        <p:nvSpPr>
          <p:cNvPr id="6" name="Footer Placeholder 5">
            <a:extLst>
              <a:ext uri="{FF2B5EF4-FFF2-40B4-BE49-F238E27FC236}">
                <a16:creationId xmlns:a16="http://schemas.microsoft.com/office/drawing/2014/main" id="{85A594D6-8F04-2773-282F-B7EAD5E52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E215B1-3349-46FF-AB3F-029A2E0C55B8}"/>
              </a:ext>
            </a:extLst>
          </p:cNvPr>
          <p:cNvSpPr>
            <a:spLocks noGrp="1"/>
          </p:cNvSpPr>
          <p:nvPr>
            <p:ph type="sldNum" sz="quarter" idx="12"/>
          </p:nvPr>
        </p:nvSpPr>
        <p:spPr/>
        <p:txBody>
          <a:bodyPr/>
          <a:lstStyle/>
          <a:p>
            <a:fld id="{2BC92FDE-546C-0348-955B-ABDF055ACD3A}" type="slidenum">
              <a:rPr lang="en-US" smtClean="0"/>
              <a:t>‹#›</a:t>
            </a:fld>
            <a:endParaRPr lang="en-US"/>
          </a:p>
        </p:txBody>
      </p:sp>
    </p:spTree>
    <p:extLst>
      <p:ext uri="{BB962C8B-B14F-4D97-AF65-F5344CB8AC3E}">
        <p14:creationId xmlns:p14="http://schemas.microsoft.com/office/powerpoint/2010/main" val="297423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1A4575-295C-5D6D-DB13-940E55D216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3B2D1D-C3F1-D54A-9D16-1894E26FE3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F1AB51-F7D5-8304-505C-DF9E4D5917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A83D4-262E-B744-9599-017000237681}" type="datetimeFigureOut">
              <a:rPr lang="en-US" smtClean="0"/>
              <a:t>5/25/2022</a:t>
            </a:fld>
            <a:endParaRPr lang="en-US"/>
          </a:p>
        </p:txBody>
      </p:sp>
      <p:sp>
        <p:nvSpPr>
          <p:cNvPr id="5" name="Footer Placeholder 4">
            <a:extLst>
              <a:ext uri="{FF2B5EF4-FFF2-40B4-BE49-F238E27FC236}">
                <a16:creationId xmlns:a16="http://schemas.microsoft.com/office/drawing/2014/main" id="{27FCCD83-BFFD-2231-2E2F-3700BAA8BC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488B23-65DE-CD16-73E5-165C48970B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92FDE-546C-0348-955B-ABDF055ACD3A}" type="slidenum">
              <a:rPr lang="en-US" smtClean="0"/>
              <a:t>‹#›</a:t>
            </a:fld>
            <a:endParaRPr lang="en-US"/>
          </a:p>
        </p:txBody>
      </p:sp>
    </p:spTree>
    <p:extLst>
      <p:ext uri="{BB962C8B-B14F-4D97-AF65-F5344CB8AC3E}">
        <p14:creationId xmlns:p14="http://schemas.microsoft.com/office/powerpoint/2010/main" val="4005532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entanyl vs Morphine: What's The Difference? - Heroes' Mile Veterans  Recovery Center">
            <a:extLst>
              <a:ext uri="{FF2B5EF4-FFF2-40B4-BE49-F238E27FC236}">
                <a16:creationId xmlns:a16="http://schemas.microsoft.com/office/drawing/2014/main" id="{E11696D7-F3C4-392C-E224-5CE3F0E3E7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0" r="7551"/>
          <a:stretch/>
        </p:blipFill>
        <p:spPr bwMode="auto">
          <a:xfrm>
            <a:off x="0" y="10"/>
            <a:ext cx="12257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9" name="Rectangle 7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FA9F6C-AC07-0129-A44B-5AF2D0A3106A}"/>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Morphine </a:t>
            </a:r>
            <a:br>
              <a:rPr lang="en-US" sz="5200">
                <a:solidFill>
                  <a:srgbClr val="FFFFFF"/>
                </a:solidFill>
              </a:rPr>
            </a:br>
            <a:endParaRPr lang="en-US" sz="5200">
              <a:solidFill>
                <a:srgbClr val="FFFFFF"/>
              </a:solidFill>
            </a:endParaRPr>
          </a:p>
        </p:txBody>
      </p:sp>
      <p:sp>
        <p:nvSpPr>
          <p:cNvPr id="3" name="Subtitle 2">
            <a:extLst>
              <a:ext uri="{FF2B5EF4-FFF2-40B4-BE49-F238E27FC236}">
                <a16:creationId xmlns:a16="http://schemas.microsoft.com/office/drawing/2014/main" id="{CD4C112D-DE5F-2042-2EB9-80BFCAB2DC34}"/>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fontScale="25000" lnSpcReduction="20000"/>
          </a:bodyPr>
          <a:lstStyle/>
          <a:p>
            <a:r>
              <a:rPr lang="en-US" sz="19200" dirty="0">
                <a:solidFill>
                  <a:srgbClr val="FFFFFF"/>
                </a:solidFill>
              </a:rPr>
              <a:t>Narcotic</a:t>
            </a:r>
          </a:p>
          <a:p>
            <a:r>
              <a:rPr lang="en-US" sz="11200" dirty="0">
                <a:solidFill>
                  <a:srgbClr val="FFFFFF"/>
                </a:solidFill>
              </a:rPr>
              <a:t>Daniel Cabanas</a:t>
            </a:r>
          </a:p>
          <a:p>
            <a:r>
              <a:rPr lang="en-US" sz="11200" dirty="0">
                <a:solidFill>
                  <a:srgbClr val="FFFFFF"/>
                </a:solidFill>
              </a:rPr>
              <a:t>Alyssa Gonzalez</a:t>
            </a:r>
          </a:p>
          <a:p>
            <a:r>
              <a:rPr lang="en-US" sz="11200" dirty="0">
                <a:solidFill>
                  <a:srgbClr val="FFFFFF"/>
                </a:solidFill>
              </a:rPr>
              <a:t>Juan Gutierrez </a:t>
            </a:r>
          </a:p>
          <a:p>
            <a:r>
              <a:rPr lang="en-US" sz="11200" dirty="0">
                <a:solidFill>
                  <a:srgbClr val="FFFFFF"/>
                </a:solidFill>
              </a:rPr>
              <a:t>Western International High School</a:t>
            </a:r>
          </a:p>
          <a:p>
            <a:endParaRPr lang="en-US" dirty="0">
              <a:solidFill>
                <a:srgbClr val="FFFFFF"/>
              </a:solidFill>
            </a:endParaRPr>
          </a:p>
        </p:txBody>
      </p:sp>
    </p:spTree>
    <p:extLst>
      <p:ext uri="{BB962C8B-B14F-4D97-AF65-F5344CB8AC3E}">
        <p14:creationId xmlns:p14="http://schemas.microsoft.com/office/powerpoint/2010/main" val="58360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051EB05-C9C8-A67D-D575-256285B9E9BD}"/>
              </a:ext>
            </a:extLst>
          </p:cNvPr>
          <p:cNvSpPr txBox="1"/>
          <p:nvPr/>
        </p:nvSpPr>
        <p:spPr>
          <a:xfrm>
            <a:off x="1198181" y="557189"/>
            <a:ext cx="9795637" cy="110485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200">
                <a:latin typeface="+mj-lt"/>
                <a:ea typeface="+mj-ea"/>
                <a:cs typeface="+mj-cs"/>
              </a:rPr>
              <a:t>pharmacokinetics of morphine</a:t>
            </a:r>
          </a:p>
        </p:txBody>
      </p:sp>
      <p:pic>
        <p:nvPicPr>
          <p:cNvPr id="6148" name="Picture 4" descr="Intranasal Pharmacokinetics of Morphine ARER, a Novel Abuse-Deterrent  Formulation: Results from a Randomized, Double-Blind, Four-Way Crossover  Study in Nondependent, Opioid-Experienced Subjects">
            <a:extLst>
              <a:ext uri="{FF2B5EF4-FFF2-40B4-BE49-F238E27FC236}">
                <a16:creationId xmlns:a16="http://schemas.microsoft.com/office/drawing/2014/main" id="{F3A87917-9A24-CDC2-05EB-C5566C30F5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099" y="3063236"/>
            <a:ext cx="3797536" cy="296028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ow codeine metabolism affects its clinical use - The Pharmaceutical Journal">
            <a:extLst>
              <a:ext uri="{FF2B5EF4-FFF2-40B4-BE49-F238E27FC236}">
                <a16:creationId xmlns:a16="http://schemas.microsoft.com/office/drawing/2014/main" id="{D2312E6B-8B5D-9A86-77EE-4007D6984A3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93386" y="3218987"/>
            <a:ext cx="3797536" cy="264878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OCT1 genetic variants influence the pharmacokinetics of morphine in  children | Pharmacogenomics">
            <a:extLst>
              <a:ext uri="{FF2B5EF4-FFF2-40B4-BE49-F238E27FC236}">
                <a16:creationId xmlns:a16="http://schemas.microsoft.com/office/drawing/2014/main" id="{9637F755-4BA0-9F5A-E8CE-92B03E17E67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92673" y="3415509"/>
            <a:ext cx="3797536" cy="225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564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ow similar are Morphine, Methadone and Heroin? : r/askscience">
            <a:extLst>
              <a:ext uri="{FF2B5EF4-FFF2-40B4-BE49-F238E27FC236}">
                <a16:creationId xmlns:a16="http://schemas.microsoft.com/office/drawing/2014/main" id="{1B3C230E-8544-FB66-AB2C-AFCF72872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243" y="2371725"/>
            <a:ext cx="9946224" cy="2886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B44774E-DD94-A28E-6D6C-B1B99F317A09}"/>
              </a:ext>
            </a:extLst>
          </p:cNvPr>
          <p:cNvSpPr txBox="1"/>
          <p:nvPr/>
        </p:nvSpPr>
        <p:spPr>
          <a:xfrm>
            <a:off x="4764610" y="1230868"/>
            <a:ext cx="3481851" cy="461665"/>
          </a:xfrm>
          <a:prstGeom prst="rect">
            <a:avLst/>
          </a:prstGeom>
          <a:noFill/>
        </p:spPr>
        <p:txBody>
          <a:bodyPr wrap="none" rtlCol="0">
            <a:spAutoFit/>
          </a:bodyPr>
          <a:lstStyle/>
          <a:p>
            <a:r>
              <a:rPr lang="en-US" sz="2400" dirty="0"/>
              <a:t>pharmacophore morphine</a:t>
            </a:r>
          </a:p>
        </p:txBody>
      </p:sp>
    </p:spTree>
    <p:extLst>
      <p:ext uri="{BB962C8B-B14F-4D97-AF65-F5344CB8AC3E}">
        <p14:creationId xmlns:p14="http://schemas.microsoft.com/office/powerpoint/2010/main" val="144135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a:extLst>
              <a:ext uri="{FF2B5EF4-FFF2-40B4-BE49-F238E27FC236}">
                <a16:creationId xmlns:a16="http://schemas.microsoft.com/office/drawing/2014/main" id="{4F7E792F-DF30-CC41-9A5E-D07401753A7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3144"/>
          <a:stretch/>
        </p:blipFill>
        <p:spPr bwMode="auto">
          <a:xfrm>
            <a:off x="1643064" y="1781205"/>
            <a:ext cx="8672512" cy="48773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7076085-7B2F-230F-E76D-FA713EB656D8}"/>
              </a:ext>
            </a:extLst>
          </p:cNvPr>
          <p:cNvSpPr txBox="1"/>
          <p:nvPr/>
        </p:nvSpPr>
        <p:spPr>
          <a:xfrm>
            <a:off x="4129088" y="514350"/>
            <a:ext cx="3659656" cy="369332"/>
          </a:xfrm>
          <a:prstGeom prst="rect">
            <a:avLst/>
          </a:prstGeom>
          <a:noFill/>
        </p:spPr>
        <p:txBody>
          <a:bodyPr wrap="none" rtlCol="0">
            <a:spAutoFit/>
          </a:bodyPr>
          <a:lstStyle/>
          <a:p>
            <a:r>
              <a:rPr lang="en-US" dirty="0"/>
              <a:t>IN VITRO SYNTHYESIS OF MORHPINE </a:t>
            </a:r>
          </a:p>
        </p:txBody>
      </p:sp>
    </p:spTree>
    <p:extLst>
      <p:ext uri="{BB962C8B-B14F-4D97-AF65-F5344CB8AC3E}">
        <p14:creationId xmlns:p14="http://schemas.microsoft.com/office/powerpoint/2010/main" val="2075277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75" name="Freeform: Shape 74">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77" name="Freeform: Shape 76">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D7DEFDF-79FE-36D5-DD04-9D203E5B521A}"/>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5900" kern="1200">
                <a:solidFill>
                  <a:schemeClr val="tx1"/>
                </a:solidFill>
                <a:latin typeface="+mj-lt"/>
                <a:ea typeface="+mj-ea"/>
                <a:cs typeface="+mj-cs"/>
              </a:rPr>
              <a:t>morphine in brain</a:t>
            </a:r>
          </a:p>
        </p:txBody>
      </p:sp>
      <p:pic>
        <p:nvPicPr>
          <p:cNvPr id="11266" name="Picture 2" descr="Frontiers | Morphine Attenuates fNIRS Signal Associated With Painful  Stimuli in the Medial Frontopolar Cortex (medial BA 10) | Human Neuroscience">
            <a:extLst>
              <a:ext uri="{FF2B5EF4-FFF2-40B4-BE49-F238E27FC236}">
                <a16:creationId xmlns:a16="http://schemas.microsoft.com/office/drawing/2014/main" id="{F365A3C8-BC27-560C-00E0-B00A6DF415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030169" y="643469"/>
            <a:ext cx="6403505" cy="557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749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5E3B70-9F82-900A-ACBE-84B4581F26DE}"/>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how to reverse overdose of morphine</a:t>
            </a:r>
          </a:p>
        </p:txBody>
      </p:sp>
      <p:pic>
        <p:nvPicPr>
          <p:cNvPr id="12290" name="Picture 2" descr="Naloxone Saves Lives : Drug Free Northern Michigan">
            <a:extLst>
              <a:ext uri="{FF2B5EF4-FFF2-40B4-BE49-F238E27FC236}">
                <a16:creationId xmlns:a16="http://schemas.microsoft.com/office/drawing/2014/main" id="{E09F0EA5-7257-6689-020B-44EC552BF8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02428" y="773538"/>
            <a:ext cx="7225748" cy="531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707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DBAF1-EF21-E4E6-5619-4056711E6450}"/>
              </a:ext>
            </a:extLst>
          </p:cNvPr>
          <p:cNvSpPr>
            <a:spLocks noGrp="1"/>
          </p:cNvSpPr>
          <p:nvPr>
            <p:ph type="title"/>
          </p:nvPr>
        </p:nvSpPr>
        <p:spPr/>
        <p:txBody>
          <a:bodyPr/>
          <a:lstStyle/>
          <a:p>
            <a:r>
              <a:rPr lang="en-US" dirty="0"/>
              <a:t>My opinions</a:t>
            </a:r>
          </a:p>
        </p:txBody>
      </p:sp>
      <p:sp>
        <p:nvSpPr>
          <p:cNvPr id="3" name="Content Placeholder 2">
            <a:extLst>
              <a:ext uri="{FF2B5EF4-FFF2-40B4-BE49-F238E27FC236}">
                <a16:creationId xmlns:a16="http://schemas.microsoft.com/office/drawing/2014/main" id="{C73EEB79-3019-1F16-6BF3-E821EDE601DD}"/>
              </a:ext>
            </a:extLst>
          </p:cNvPr>
          <p:cNvSpPr>
            <a:spLocks noGrp="1"/>
          </p:cNvSpPr>
          <p:nvPr>
            <p:ph idx="1"/>
          </p:nvPr>
        </p:nvSpPr>
        <p:spPr/>
        <p:txBody>
          <a:bodyPr/>
          <a:lstStyle/>
          <a:p>
            <a:r>
              <a:rPr lang="en-US" dirty="0"/>
              <a:t>My opinion to morphine if that. This drug is really gods for pain as people say it works perfectly by doing its job but At the same time this drug can cause lot of issues  like possibly death or can get you to   Disease, but I feel it depends on how people use it, but I think this drug is very  powerful</a:t>
            </a:r>
          </a:p>
        </p:txBody>
      </p:sp>
    </p:spTree>
    <p:extLst>
      <p:ext uri="{BB962C8B-B14F-4D97-AF65-F5344CB8AC3E}">
        <p14:creationId xmlns:p14="http://schemas.microsoft.com/office/powerpoint/2010/main" val="1267250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E77B1E1-6B63-9804-6BF3-3C9E38E735A3}"/>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The history of the drug</a:t>
            </a:r>
          </a:p>
        </p:txBody>
      </p:sp>
      <p:sp>
        <p:nvSpPr>
          <p:cNvPr id="13" name="Content Placeholder 2">
            <a:extLst>
              <a:ext uri="{FF2B5EF4-FFF2-40B4-BE49-F238E27FC236}">
                <a16:creationId xmlns:a16="http://schemas.microsoft.com/office/drawing/2014/main" id="{57B2AF9F-BB62-DA45-4A2F-BD40CECA0C3A}"/>
              </a:ext>
            </a:extLst>
          </p:cNvPr>
          <p:cNvSpPr>
            <a:spLocks noGrp="1"/>
          </p:cNvSpPr>
          <p:nvPr>
            <p:ph idx="1"/>
          </p:nvPr>
        </p:nvSpPr>
        <p:spPr>
          <a:xfrm>
            <a:off x="1367624" y="2490436"/>
            <a:ext cx="9708995" cy="3567173"/>
          </a:xfrm>
        </p:spPr>
        <p:txBody>
          <a:bodyPr anchor="ctr">
            <a:normAutofit/>
          </a:bodyPr>
          <a:lstStyle/>
          <a:p>
            <a:r>
              <a:rPr lang="en-US" sz="2400" dirty="0"/>
              <a:t>Discovery of morphine. Morphine was discovered by </a:t>
            </a:r>
            <a:r>
              <a:rPr lang="en-US" sz="2400" dirty="0" err="1"/>
              <a:t>Freidrich</a:t>
            </a:r>
            <a:r>
              <a:rPr lang="en-US" sz="2400" dirty="0"/>
              <a:t> Wilhelm Adam </a:t>
            </a:r>
            <a:r>
              <a:rPr lang="en-US" sz="2400" dirty="0" err="1"/>
              <a:t>Serturner</a:t>
            </a:r>
            <a:r>
              <a:rPr lang="en-US" sz="2400" dirty="0"/>
              <a:t> (1783-1841) an obscure, uneducated , 21-year-old pharmacist’s assist with the little equipment but loads of curiosity. </a:t>
            </a:r>
            <a:r>
              <a:rPr lang="en-US" sz="2400" dirty="0" err="1"/>
              <a:t>Serturner</a:t>
            </a:r>
            <a:r>
              <a:rPr lang="en-US" sz="2400" dirty="0"/>
              <a:t> wondered about the medicinal properties of opium, which was widely used by 18</a:t>
            </a:r>
            <a:r>
              <a:rPr lang="en-US" sz="2400" baseline="30000" dirty="0"/>
              <a:t>th</a:t>
            </a:r>
            <a:r>
              <a:rPr lang="en-US" sz="2400" dirty="0"/>
              <a:t>-century physicians.</a:t>
            </a:r>
          </a:p>
          <a:p>
            <a:r>
              <a:rPr lang="en-US" sz="2400" dirty="0"/>
              <a:t>German scientist Friedrich </a:t>
            </a:r>
            <a:r>
              <a:rPr lang="en-US" sz="2400" dirty="0" err="1"/>
              <a:t>Sertuner</a:t>
            </a:r>
            <a:r>
              <a:rPr lang="en-US" sz="2400" dirty="0"/>
              <a:t> first isolated morphine from opium in 1803.</a:t>
            </a:r>
          </a:p>
        </p:txBody>
      </p:sp>
    </p:spTree>
    <p:extLst>
      <p:ext uri="{BB962C8B-B14F-4D97-AF65-F5344CB8AC3E}">
        <p14:creationId xmlns:p14="http://schemas.microsoft.com/office/powerpoint/2010/main" val="788107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E2A2D6-9E1E-38CC-1990-72A2A32AADB4}"/>
              </a:ext>
            </a:extLst>
          </p:cNvPr>
          <p:cNvSpPr>
            <a:spLocks noGrp="1"/>
          </p:cNvSpPr>
          <p:nvPr>
            <p:ph type="title"/>
          </p:nvPr>
        </p:nvSpPr>
        <p:spPr>
          <a:xfrm>
            <a:off x="1371599" y="294538"/>
            <a:ext cx="9895951" cy="1033669"/>
          </a:xfrm>
        </p:spPr>
        <p:txBody>
          <a:bodyPr>
            <a:normAutofit/>
          </a:bodyPr>
          <a:lstStyle/>
          <a:p>
            <a:pPr algn="ctr"/>
            <a:r>
              <a:rPr lang="en-US" sz="4000" dirty="0">
                <a:solidFill>
                  <a:srgbClr val="FFFFFF"/>
                </a:solidFill>
              </a:rPr>
              <a:t>Morphine: An opioid analgesics</a:t>
            </a:r>
          </a:p>
        </p:txBody>
      </p:sp>
      <p:sp>
        <p:nvSpPr>
          <p:cNvPr id="7" name="Content Placeholder 2">
            <a:extLst>
              <a:ext uri="{FF2B5EF4-FFF2-40B4-BE49-F238E27FC236}">
                <a16:creationId xmlns:a16="http://schemas.microsoft.com/office/drawing/2014/main" id="{DA62B3E5-6350-868E-3AB8-CDBA7F4E437A}"/>
              </a:ext>
            </a:extLst>
          </p:cNvPr>
          <p:cNvSpPr>
            <a:spLocks noGrp="1"/>
          </p:cNvSpPr>
          <p:nvPr>
            <p:ph idx="1"/>
          </p:nvPr>
        </p:nvSpPr>
        <p:spPr>
          <a:xfrm>
            <a:off x="1371599" y="2318197"/>
            <a:ext cx="9724031" cy="3683358"/>
          </a:xfrm>
        </p:spPr>
        <p:txBody>
          <a:bodyPr anchor="ctr">
            <a:normAutofit/>
          </a:bodyPr>
          <a:lstStyle/>
          <a:p>
            <a:r>
              <a:rPr lang="en-US" sz="1700" dirty="0"/>
              <a:t>This medication is used to treat severe pain. Morphine belongs to a class or drug known as opioid analgesics. It works in the brain to change how your body feels and responds to the pain.</a:t>
            </a:r>
          </a:p>
          <a:p>
            <a:r>
              <a:rPr lang="en-US" sz="1700" dirty="0"/>
              <a:t>Depending on your specific product this medication is given by injection into a vein, into a muscle or have a doctor do it for you. Another way is by taking Morphine to relieve short-term or long-term severe pain.</a:t>
            </a:r>
          </a:p>
          <a:p>
            <a:r>
              <a:rPr lang="en-US" sz="1700" dirty="0"/>
              <a:t>Morphine is a very effective medicine for pain management that is used often in both adults and children. It’s a strong pain reliver and it can also be used to manage shortness of breath. When you take a tablet of Morphine, you’ll likely start to feel pain relief in 4 to 6 hours.</a:t>
            </a:r>
          </a:p>
          <a:p>
            <a:r>
              <a:rPr lang="en-US" sz="1700" dirty="0"/>
              <a:t>When taking Morphine, it may cause some unwanted side effects. The more common side effect are blurred vision, drowsiness, shortness of breath, sweating, unusual tiredness or weakness, difficulty in passing urine etc.</a:t>
            </a:r>
          </a:p>
          <a:p>
            <a:r>
              <a:rPr lang="en-US" sz="1700" dirty="0"/>
              <a:t>Less common side effects are dry mouth, bloating, diarrhea, muscle pain or cramps, constipation, vomiting etc. </a:t>
            </a:r>
          </a:p>
        </p:txBody>
      </p:sp>
    </p:spTree>
    <p:extLst>
      <p:ext uri="{BB962C8B-B14F-4D97-AF65-F5344CB8AC3E}">
        <p14:creationId xmlns:p14="http://schemas.microsoft.com/office/powerpoint/2010/main" val="4175327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00783B-CB72-B394-3E54-655957043E86}"/>
              </a:ext>
            </a:extLst>
          </p:cNvPr>
          <p:cNvSpPr>
            <a:spLocks noGrp="1"/>
          </p:cNvSpPr>
          <p:nvPr>
            <p:ph type="title"/>
          </p:nvPr>
        </p:nvSpPr>
        <p:spPr>
          <a:xfrm>
            <a:off x="838200" y="588168"/>
            <a:ext cx="10515600" cy="1325563"/>
          </a:xfrm>
        </p:spPr>
        <p:txBody>
          <a:bodyPr>
            <a:normAutofit/>
          </a:bodyPr>
          <a:lstStyle/>
          <a:p>
            <a:pPr algn="ctr"/>
            <a:r>
              <a:rPr lang="en-US" sz="4600">
                <a:solidFill>
                  <a:srgbClr val="FFFFFF"/>
                </a:solidFill>
              </a:rPr>
              <a:t>Cost</a:t>
            </a:r>
          </a:p>
        </p:txBody>
      </p:sp>
      <p:sp>
        <p:nvSpPr>
          <p:cNvPr id="3" name="Content Placeholder 2">
            <a:extLst>
              <a:ext uri="{FF2B5EF4-FFF2-40B4-BE49-F238E27FC236}">
                <a16:creationId xmlns:a16="http://schemas.microsoft.com/office/drawing/2014/main" id="{4605A0CD-F069-3AAA-8D6B-14D855AA213C}"/>
              </a:ext>
            </a:extLst>
          </p:cNvPr>
          <p:cNvSpPr>
            <a:spLocks noGrp="1"/>
          </p:cNvSpPr>
          <p:nvPr>
            <p:ph idx="1"/>
          </p:nvPr>
        </p:nvSpPr>
        <p:spPr>
          <a:xfrm>
            <a:off x="838200" y="2391568"/>
            <a:ext cx="10515600" cy="3785394"/>
          </a:xfrm>
        </p:spPr>
        <p:txBody>
          <a:bodyPr anchor="ctr">
            <a:normAutofit/>
          </a:bodyPr>
          <a:lstStyle/>
          <a:p>
            <a:r>
              <a:rPr lang="en-US" sz="2400" dirty="0"/>
              <a:t>Morphine is an excellent drug for use in developing countries. It is cheap, effective, simple and easy to administer by mouth. </a:t>
            </a:r>
          </a:p>
        </p:txBody>
      </p:sp>
    </p:spTree>
    <p:extLst>
      <p:ext uri="{BB962C8B-B14F-4D97-AF65-F5344CB8AC3E}">
        <p14:creationId xmlns:p14="http://schemas.microsoft.com/office/powerpoint/2010/main" val="2165794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4"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AE0FE2-7AC5-B01D-F4EA-F00A25CC649D}"/>
              </a:ext>
            </a:extLst>
          </p:cNvPr>
          <p:cNvSpPr>
            <a:spLocks noGrp="1"/>
          </p:cNvSpPr>
          <p:nvPr>
            <p:ph type="title"/>
          </p:nvPr>
        </p:nvSpPr>
        <p:spPr>
          <a:xfrm>
            <a:off x="643467" y="321734"/>
            <a:ext cx="10905066" cy="1135737"/>
          </a:xfrm>
        </p:spPr>
        <p:txBody>
          <a:bodyPr>
            <a:normAutofit/>
          </a:bodyPr>
          <a:lstStyle/>
          <a:p>
            <a:endParaRPr lang="en-US" sz="3600"/>
          </a:p>
        </p:txBody>
      </p:sp>
      <p:sp>
        <p:nvSpPr>
          <p:cNvPr id="3" name="Content Placeholder 2">
            <a:extLst>
              <a:ext uri="{FF2B5EF4-FFF2-40B4-BE49-F238E27FC236}">
                <a16:creationId xmlns:a16="http://schemas.microsoft.com/office/drawing/2014/main" id="{142AD04B-3C1B-BD83-7047-0CF80CFC680A}"/>
              </a:ext>
            </a:extLst>
          </p:cNvPr>
          <p:cNvSpPr>
            <a:spLocks noGrp="1"/>
          </p:cNvSpPr>
          <p:nvPr>
            <p:ph idx="1"/>
          </p:nvPr>
        </p:nvSpPr>
        <p:spPr>
          <a:xfrm>
            <a:off x="643469" y="1782981"/>
            <a:ext cx="4008384" cy="4393982"/>
          </a:xfrm>
        </p:spPr>
        <p:txBody>
          <a:bodyPr>
            <a:normAutofit/>
          </a:bodyPr>
          <a:lstStyle/>
          <a:p>
            <a:r>
              <a:rPr lang="en-US" sz="2000" dirty="0"/>
              <a:t>(5alpha,6beta)-7,8-Didehydro-4,5-epoxy-17-methylmorphinan-3,6-diol</a:t>
            </a:r>
          </a:p>
          <a:p>
            <a:r>
              <a:rPr lang="en-US" b="1" i="1" dirty="0"/>
              <a:t>CAS Registry</a:t>
            </a:r>
          </a:p>
          <a:p>
            <a:r>
              <a:rPr lang="en-US" dirty="0"/>
              <a:t>57-27-2</a:t>
            </a:r>
          </a:p>
          <a:p>
            <a:pPr fontAlgn="auto"/>
            <a:r>
              <a:rPr lang="en-US" dirty="0"/>
              <a:t>Molar mass: 285.34 g/</a:t>
            </a:r>
            <a:r>
              <a:rPr lang="en-US" dirty="0" err="1"/>
              <a:t>mo</a:t>
            </a:r>
            <a:endParaRPr lang="en-US" dirty="0"/>
          </a:p>
          <a:p>
            <a:endParaRPr lang="en-US" dirty="0"/>
          </a:p>
          <a:p>
            <a:endParaRPr lang="en-US" sz="2000" dirty="0"/>
          </a:p>
          <a:p>
            <a:endParaRPr lang="en-US" sz="2000" dirty="0"/>
          </a:p>
        </p:txBody>
      </p:sp>
      <p:grpSp>
        <p:nvGrpSpPr>
          <p:cNvPr id="10245" name="Group 7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42" name="Picture 2" descr="Morphine structure">
            <a:extLst>
              <a:ext uri="{FF2B5EF4-FFF2-40B4-BE49-F238E27FC236}">
                <a16:creationId xmlns:a16="http://schemas.microsoft.com/office/drawing/2014/main" id="{0504EF96-85BA-8C41-E737-B268592769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5320" y="1997852"/>
            <a:ext cx="6253212" cy="3932150"/>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88595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32B3E-35DE-0306-7493-E5B61B4C5C64}"/>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Chemical structure</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ball&#10;&#10;Description automatically generated">
            <a:extLst>
              <a:ext uri="{FF2B5EF4-FFF2-40B4-BE49-F238E27FC236}">
                <a16:creationId xmlns:a16="http://schemas.microsoft.com/office/drawing/2014/main" id="{DCF6498C-6A13-6C20-7AE0-E07F260566FD}"/>
              </a:ext>
            </a:extLst>
          </p:cNvPr>
          <p:cNvPicPr>
            <a:picLocks noGrp="1" noChangeAspect="1"/>
          </p:cNvPicPr>
          <p:nvPr>
            <p:ph idx="1"/>
          </p:nvPr>
        </p:nvPicPr>
        <p:blipFill>
          <a:blip r:embed="rId2"/>
          <a:stretch>
            <a:fillRect/>
          </a:stretch>
        </p:blipFill>
        <p:spPr>
          <a:xfrm>
            <a:off x="1060707" y="2426818"/>
            <a:ext cx="3997637" cy="3997637"/>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2" descr="Morphine">
            <a:extLst>
              <a:ext uri="{FF2B5EF4-FFF2-40B4-BE49-F238E27FC236}">
                <a16:creationId xmlns:a16="http://schemas.microsoft.com/office/drawing/2014/main" id="{5A3EB449-ADC6-5E32-529A-5B6BDBE94F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21" b="14210"/>
          <a:stretch/>
        </p:blipFill>
        <p:spPr bwMode="auto">
          <a:xfrm>
            <a:off x="6445073" y="2891172"/>
            <a:ext cx="5455917" cy="3068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08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FCC50-9959-8C9F-7810-4DBFAFA3C072}"/>
              </a:ext>
            </a:extLst>
          </p:cNvPr>
          <p:cNvSpPr>
            <a:spLocks noGrp="1"/>
          </p:cNvSpPr>
          <p:nvPr>
            <p:ph type="title"/>
          </p:nvPr>
        </p:nvSpPr>
        <p:spPr/>
        <p:txBody>
          <a:bodyPr/>
          <a:lstStyle/>
          <a:p>
            <a:r>
              <a:rPr lang="en-US" dirty="0"/>
              <a:t>MECHANISM OF ACTION </a:t>
            </a:r>
          </a:p>
        </p:txBody>
      </p:sp>
      <p:sp>
        <p:nvSpPr>
          <p:cNvPr id="3" name="Content Placeholder 2">
            <a:extLst>
              <a:ext uri="{FF2B5EF4-FFF2-40B4-BE49-F238E27FC236}">
                <a16:creationId xmlns:a16="http://schemas.microsoft.com/office/drawing/2014/main" id="{AD89A2AF-9D82-0B84-BDC9-72656DC90654}"/>
              </a:ext>
            </a:extLst>
          </p:cNvPr>
          <p:cNvSpPr>
            <a:spLocks noGrp="1"/>
          </p:cNvSpPr>
          <p:nvPr>
            <p:ph idx="1"/>
          </p:nvPr>
        </p:nvSpPr>
        <p:spPr/>
        <p:txBody>
          <a:bodyPr/>
          <a:lstStyle/>
          <a:p>
            <a:r>
              <a:rPr lang="en-US" dirty="0"/>
              <a:t>The drug is a central nervous system depressant that binds to and activates opioid receptors in the brain, spinal cord, and gut. It competes with endorphins--the endogenous opioids in the body that attenuate pain--for the receptors.</a:t>
            </a:r>
          </a:p>
          <a:p>
            <a:r>
              <a:rPr lang="en-US" dirty="0"/>
              <a:t>See slide below</a:t>
            </a:r>
          </a:p>
          <a:p>
            <a:endParaRPr lang="en-US" dirty="0"/>
          </a:p>
        </p:txBody>
      </p:sp>
    </p:spTree>
    <p:extLst>
      <p:ext uri="{BB962C8B-B14F-4D97-AF65-F5344CB8AC3E}">
        <p14:creationId xmlns:p14="http://schemas.microsoft.com/office/powerpoint/2010/main" val="283293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133A2A-63B1-3BDD-EE24-CD85ECE9A4BF}"/>
              </a:ext>
            </a:extLst>
          </p:cNvPr>
          <p:cNvPicPr>
            <a:picLocks noChangeAspect="1"/>
          </p:cNvPicPr>
          <p:nvPr/>
        </p:nvPicPr>
        <p:blipFill>
          <a:blip r:embed="rId2"/>
          <a:stretch>
            <a:fillRect/>
          </a:stretch>
        </p:blipFill>
        <p:spPr>
          <a:xfrm>
            <a:off x="6557963" y="1228725"/>
            <a:ext cx="5712464" cy="4367485"/>
          </a:xfrm>
          <a:prstGeom prst="rect">
            <a:avLst/>
          </a:prstGeom>
        </p:spPr>
      </p:pic>
      <p:pic>
        <p:nvPicPr>
          <p:cNvPr id="4" name="Picture 3">
            <a:extLst>
              <a:ext uri="{FF2B5EF4-FFF2-40B4-BE49-F238E27FC236}">
                <a16:creationId xmlns:a16="http://schemas.microsoft.com/office/drawing/2014/main" id="{2D4B9E6B-F3E3-B975-7410-EB78E17D49C5}"/>
              </a:ext>
            </a:extLst>
          </p:cNvPr>
          <p:cNvPicPr>
            <a:picLocks noChangeAspect="1"/>
          </p:cNvPicPr>
          <p:nvPr/>
        </p:nvPicPr>
        <p:blipFill>
          <a:blip r:embed="rId3"/>
          <a:stretch>
            <a:fillRect/>
          </a:stretch>
        </p:blipFill>
        <p:spPr>
          <a:xfrm>
            <a:off x="0" y="923559"/>
            <a:ext cx="6569075" cy="5010882"/>
          </a:xfrm>
          <a:prstGeom prst="rect">
            <a:avLst/>
          </a:prstGeom>
        </p:spPr>
      </p:pic>
    </p:spTree>
    <p:extLst>
      <p:ext uri="{BB962C8B-B14F-4D97-AF65-F5344CB8AC3E}">
        <p14:creationId xmlns:p14="http://schemas.microsoft.com/office/powerpoint/2010/main" val="620086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ectangle 72">
            <a:extLst>
              <a:ext uri="{FF2B5EF4-FFF2-40B4-BE49-F238E27FC236}">
                <a16:creationId xmlns:a16="http://schemas.microsoft.com/office/drawing/2014/main" id="{16BF4F81-CE79-4A24-860D-9959FF716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9278" y="484632"/>
            <a:ext cx="4189913"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65231E-9CAC-CED3-A368-770EE8A0CBEE}"/>
              </a:ext>
            </a:extLst>
          </p:cNvPr>
          <p:cNvSpPr>
            <a:spLocks noGrp="1"/>
          </p:cNvSpPr>
          <p:nvPr>
            <p:ph type="title"/>
          </p:nvPr>
        </p:nvSpPr>
        <p:spPr>
          <a:xfrm>
            <a:off x="710391" y="681037"/>
            <a:ext cx="3325162" cy="974562"/>
          </a:xfrm>
        </p:spPr>
        <p:txBody>
          <a:bodyPr>
            <a:normAutofit fontScale="90000"/>
          </a:bodyPr>
          <a:lstStyle/>
          <a:p>
            <a:r>
              <a:rPr lang="en-US" sz="4000" dirty="0"/>
              <a:t>Morphine at the molecular level</a:t>
            </a:r>
          </a:p>
        </p:txBody>
      </p:sp>
      <p:sp>
        <p:nvSpPr>
          <p:cNvPr id="3" name="Content Placeholder 2">
            <a:extLst>
              <a:ext uri="{FF2B5EF4-FFF2-40B4-BE49-F238E27FC236}">
                <a16:creationId xmlns:a16="http://schemas.microsoft.com/office/drawing/2014/main" id="{213D4EE0-2B99-098F-5FF4-E4632616C500}"/>
              </a:ext>
            </a:extLst>
          </p:cNvPr>
          <p:cNvSpPr>
            <a:spLocks noGrp="1"/>
          </p:cNvSpPr>
          <p:nvPr>
            <p:ph idx="1"/>
          </p:nvPr>
        </p:nvSpPr>
        <p:spPr>
          <a:xfrm>
            <a:off x="704844" y="2045743"/>
            <a:ext cx="3738780" cy="3546801"/>
          </a:xfrm>
        </p:spPr>
        <p:txBody>
          <a:bodyPr>
            <a:normAutofit/>
          </a:bodyPr>
          <a:lstStyle/>
          <a:p>
            <a:r>
              <a:rPr lang="en-US" sz="2000" dirty="0"/>
              <a:t>The net effect of morphine is the </a:t>
            </a:r>
            <a:r>
              <a:rPr lang="en-US" sz="2000" b="1" dirty="0"/>
              <a:t>activation of descending inhibitory pathways of the CNS as well as inhibition of the nociceptive afferent neurons of the PNS</a:t>
            </a:r>
            <a:r>
              <a:rPr lang="en-US" sz="2000" dirty="0"/>
              <a:t>, which leads to an overall reduction of the nociceptive transmission.</a:t>
            </a:r>
          </a:p>
        </p:txBody>
      </p:sp>
      <p:pic>
        <p:nvPicPr>
          <p:cNvPr id="2050" name="Picture 2" descr="Emerging roles of microRNAs in morphine tolerance | JPR">
            <a:extLst>
              <a:ext uri="{FF2B5EF4-FFF2-40B4-BE49-F238E27FC236}">
                <a16:creationId xmlns:a16="http://schemas.microsoft.com/office/drawing/2014/main" id="{3A203FAB-5EE0-7314-1DD3-3D3ABDB06F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98" r="29599"/>
          <a:stretch/>
        </p:blipFill>
        <p:spPr bwMode="auto">
          <a:xfrm>
            <a:off x="5170507" y="484633"/>
            <a:ext cx="6542215" cy="588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789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17289</TotalTime>
  <Words>509</Words>
  <Application>Microsoft Office PowerPoint</Application>
  <PresentationFormat>Widescreen</PresentationFormat>
  <Paragraphs>38</Paragraphs>
  <Slides>15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Morphine  </vt:lpstr>
      <vt:lpstr>The history of the drug</vt:lpstr>
      <vt:lpstr>Morphine: An opioid analgesics</vt:lpstr>
      <vt:lpstr>Cost</vt:lpstr>
      <vt:lpstr>PowerPoint Presentation</vt:lpstr>
      <vt:lpstr>Chemical structure</vt:lpstr>
      <vt:lpstr>MECHANISM OF ACTION </vt:lpstr>
      <vt:lpstr>PowerPoint Presentation</vt:lpstr>
      <vt:lpstr>Morphine at the molecular level</vt:lpstr>
      <vt:lpstr>PowerPoint Presentation</vt:lpstr>
      <vt:lpstr>PowerPoint Presentation</vt:lpstr>
      <vt:lpstr>PowerPoint Presentation</vt:lpstr>
      <vt:lpstr>morphine in brain</vt:lpstr>
      <vt:lpstr>how to reverse overdose of morphine</vt:lpstr>
      <vt:lpstr>My opinions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Morphine  </dc:title>
  <dc:creator>lizbeth cabanas</dc:creator>
  <cp:lastModifiedBy>Nada Saab</cp:lastModifiedBy>
  <cp:revision>3</cp:revision>
  <dcterms:created xsi:type="dcterms:W3CDTF">2022-05-12T14:30:06Z</dcterms:created>
  <dcterms:modified xsi:type="dcterms:W3CDTF">2022-05-25T12:35:09Z</dcterms:modified>
</cp:coreProperties>
</file>