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dira Izazaga" initials="YI" lastIdx="3" clrIdx="0">
    <p:extLst>
      <p:ext uri="{19B8F6BF-5375-455C-9EA6-DF929625EA0E}">
        <p15:presenceInfo xmlns:p15="http://schemas.microsoft.com/office/powerpoint/2012/main" xmlns="" userId="1db6ce29bb557f5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32" d="100"/>
          <a:sy n="32" d="100"/>
        </p:scale>
        <p:origin x="-5064" y="-11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commentAuthors" Target="commentAuthors.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8" Type="http://schemas.microsoft.com/office/2016/11/relationships/changesInfo" Target="changesInfos/changesInfo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dira Izazaga" userId="1db6ce29bb557f56" providerId="LiveId" clId="{BC0A1495-F99A-4841-84DB-D9083A5C80BC}"/>
    <pc:docChg chg="custSel modSld">
      <pc:chgData name="Yadira Izazaga" userId="1db6ce29bb557f56" providerId="LiveId" clId="{BC0A1495-F99A-4841-84DB-D9083A5C80BC}" dt="2018-06-07T18:09:06.718" v="967" actId="20577"/>
      <pc:docMkLst>
        <pc:docMk/>
      </pc:docMkLst>
      <pc:sldChg chg="modSp">
        <pc:chgData name="Yadira Izazaga" userId="1db6ce29bb557f56" providerId="LiveId" clId="{BC0A1495-F99A-4841-84DB-D9083A5C80BC}" dt="2018-06-07T18:09:06.718" v="967" actId="20577"/>
        <pc:sldMkLst>
          <pc:docMk/>
          <pc:sldMk cId="3067634200" sldId="258"/>
        </pc:sldMkLst>
        <pc:spChg chg="mod">
          <ac:chgData name="Yadira Izazaga" userId="1db6ce29bb557f56" providerId="LiveId" clId="{BC0A1495-F99A-4841-84DB-D9083A5C80BC}" dt="2018-06-07T18:09:06.718" v="967" actId="20577"/>
          <ac:spMkLst>
            <pc:docMk/>
            <pc:sldMk cId="3067634200" sldId="258"/>
            <ac:spMk id="3" creationId="{934396F1-8251-DC4B-B5ED-DD91294503AF}"/>
          </ac:spMkLst>
        </pc:spChg>
      </pc:sldChg>
      <pc:sldChg chg="modSp">
        <pc:chgData name="Yadira Izazaga" userId="1db6ce29bb557f56" providerId="LiveId" clId="{BC0A1495-F99A-4841-84DB-D9083A5C80BC}" dt="2018-06-07T17:51:21.601" v="933" actId="20577"/>
        <pc:sldMkLst>
          <pc:docMk/>
          <pc:sldMk cId="2177407080" sldId="259"/>
        </pc:sldMkLst>
        <pc:spChg chg="mod">
          <ac:chgData name="Yadira Izazaga" userId="1db6ce29bb557f56" providerId="LiveId" clId="{BC0A1495-F99A-4841-84DB-D9083A5C80BC}" dt="2018-06-07T17:51:21.601" v="933" actId="20577"/>
          <ac:spMkLst>
            <pc:docMk/>
            <pc:sldMk cId="2177407080" sldId="259"/>
            <ac:spMk id="9" creationId="{F96038C5-10FC-8144-838B-7F6118C9626E}"/>
          </ac:spMkLst>
        </pc:spChg>
      </pc:sldChg>
      <pc:sldChg chg="modSp">
        <pc:chgData name="Yadira Izazaga" userId="1db6ce29bb557f56" providerId="LiveId" clId="{BC0A1495-F99A-4841-84DB-D9083A5C80BC}" dt="2018-06-07T17:49:02.453" v="804" actId="27636"/>
        <pc:sldMkLst>
          <pc:docMk/>
          <pc:sldMk cId="4219552498" sldId="265"/>
        </pc:sldMkLst>
        <pc:spChg chg="mod">
          <ac:chgData name="Yadira Izazaga" userId="1db6ce29bb557f56" providerId="LiveId" clId="{BC0A1495-F99A-4841-84DB-D9083A5C80BC}" dt="2018-06-05T17:31:05.901" v="11" actId="20577"/>
          <ac:spMkLst>
            <pc:docMk/>
            <pc:sldMk cId="4219552498" sldId="265"/>
            <ac:spMk id="2" creationId="{90BCACF2-F619-A946-B0FD-C76B98823520}"/>
          </ac:spMkLst>
        </pc:spChg>
        <pc:spChg chg="mod">
          <ac:chgData name="Yadira Izazaga" userId="1db6ce29bb557f56" providerId="LiveId" clId="{BC0A1495-F99A-4841-84DB-D9083A5C80BC}" dt="2018-06-07T17:49:02.453" v="804" actId="27636"/>
          <ac:spMkLst>
            <pc:docMk/>
            <pc:sldMk cId="4219552498" sldId="265"/>
            <ac:spMk id="3" creationId="{2548819A-779E-7046-A0BF-DA8210654FBF}"/>
          </ac:spMkLst>
        </pc:spChg>
        <pc:spChg chg="mod">
          <ac:chgData name="Yadira Izazaga" userId="1db6ce29bb557f56" providerId="LiveId" clId="{BC0A1495-F99A-4841-84DB-D9083A5C80BC}" dt="2018-06-05T17:33:15.375" v="238" actId="20577"/>
          <ac:spMkLst>
            <pc:docMk/>
            <pc:sldMk cId="4219552498" sldId="265"/>
            <ac:spMk id="5" creationId="{68B1F3A7-8838-5949-80B7-C1FAB2BFF9B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7/21/18</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7/21/18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7/21/18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7/21/18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7/21/18</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7/21/18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7/21/18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7/21/18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7/21/18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7/21/18</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xmlns="">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7/21/18</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7/21/18</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654631-4C49-504E-8BD4-F48C0AB90038}"/>
              </a:ext>
            </a:extLst>
          </p:cNvPr>
          <p:cNvSpPr>
            <a:spLocks noGrp="1"/>
          </p:cNvSpPr>
          <p:nvPr>
            <p:ph type="ctrTitle"/>
          </p:nvPr>
        </p:nvSpPr>
        <p:spPr>
          <a:xfrm>
            <a:off x="-4067092" y="2834858"/>
            <a:ext cx="20326183" cy="5952963"/>
          </a:xfrm>
        </p:spPr>
        <p:txBody>
          <a:bodyPr/>
          <a:lstStyle/>
          <a:p>
            <a:r>
              <a:rPr lang="en-US" dirty="0"/>
              <a:t>Morphine</a:t>
            </a:r>
          </a:p>
        </p:txBody>
      </p:sp>
      <p:sp>
        <p:nvSpPr>
          <p:cNvPr id="3" name="Subtitle 2">
            <a:extLst>
              <a:ext uri="{FF2B5EF4-FFF2-40B4-BE49-F238E27FC236}">
                <a16:creationId xmlns:a16="http://schemas.microsoft.com/office/drawing/2014/main" xmlns="" id="{445BF869-CD55-9B43-B7ED-A65432DB8EA7}"/>
              </a:ext>
            </a:extLst>
          </p:cNvPr>
          <p:cNvSpPr>
            <a:spLocks noGrp="1"/>
          </p:cNvSpPr>
          <p:nvPr>
            <p:ph type="subTitle" idx="1"/>
          </p:nvPr>
        </p:nvSpPr>
        <p:spPr>
          <a:xfrm flipV="1">
            <a:off x="-15256475" y="14695712"/>
            <a:ext cx="59865482" cy="362857"/>
          </a:xfrm>
        </p:spPr>
        <p:txBody>
          <a:bodyPr>
            <a:normAutofit fontScale="92500" lnSpcReduction="10000"/>
          </a:bodyPr>
          <a:lstStyle/>
          <a:p>
            <a:endParaRPr lang="en-US" dirty="0"/>
          </a:p>
        </p:txBody>
      </p:sp>
      <p:pic>
        <p:nvPicPr>
          <p:cNvPr id="6" name="Picture 5">
            <a:extLst>
              <a:ext uri="{FF2B5EF4-FFF2-40B4-BE49-F238E27FC236}">
                <a16:creationId xmlns:a16="http://schemas.microsoft.com/office/drawing/2014/main" xmlns="" id="{94C61738-F5F4-474A-B3F0-EB8EB4E505A9}"/>
              </a:ext>
            </a:extLst>
          </p:cNvPr>
          <p:cNvPicPr>
            <a:picLocks noChangeAspect="1"/>
          </p:cNvPicPr>
          <p:nvPr/>
        </p:nvPicPr>
        <p:blipFill>
          <a:blip r:embed="rId2"/>
          <a:stretch>
            <a:fillRect/>
          </a:stretch>
        </p:blipFill>
        <p:spPr>
          <a:xfrm>
            <a:off x="4286268" y="1231506"/>
            <a:ext cx="4336584" cy="3686097"/>
          </a:xfrm>
          <a:prstGeom prst="rect">
            <a:avLst/>
          </a:prstGeom>
        </p:spPr>
      </p:pic>
    </p:spTree>
    <p:extLst>
      <p:ext uri="{BB962C8B-B14F-4D97-AF65-F5344CB8AC3E}">
        <p14:creationId xmlns:p14="http://schemas.microsoft.com/office/powerpoint/2010/main" val="2399382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BCACF2-F619-A946-B0FD-C76B98823520}"/>
              </a:ext>
            </a:extLst>
          </p:cNvPr>
          <p:cNvSpPr>
            <a:spLocks noGrp="1"/>
          </p:cNvSpPr>
          <p:nvPr>
            <p:ph type="title"/>
          </p:nvPr>
        </p:nvSpPr>
        <p:spPr/>
        <p:txBody>
          <a:bodyPr/>
          <a:lstStyle/>
          <a:p>
            <a:r>
              <a:rPr lang="en-US" dirty="0"/>
              <a:t>G) Our opinion about morphine.</a:t>
            </a:r>
          </a:p>
        </p:txBody>
      </p:sp>
      <p:sp>
        <p:nvSpPr>
          <p:cNvPr id="3" name="Content Placeholder 2">
            <a:extLst>
              <a:ext uri="{FF2B5EF4-FFF2-40B4-BE49-F238E27FC236}">
                <a16:creationId xmlns:a16="http://schemas.microsoft.com/office/drawing/2014/main" xmlns="" id="{2548819A-779E-7046-A0BF-DA8210654FBF}"/>
              </a:ext>
            </a:extLst>
          </p:cNvPr>
          <p:cNvSpPr>
            <a:spLocks noGrp="1"/>
          </p:cNvSpPr>
          <p:nvPr>
            <p:ph idx="1"/>
          </p:nvPr>
        </p:nvSpPr>
        <p:spPr>
          <a:xfrm>
            <a:off x="1006839" y="1426462"/>
            <a:ext cx="10178322" cy="4005075"/>
          </a:xfrm>
        </p:spPr>
        <p:txBody>
          <a:bodyPr>
            <a:normAutofit/>
          </a:bodyPr>
          <a:lstStyle/>
          <a:p>
            <a:pPr marL="0" indent="0">
              <a:buNone/>
            </a:pPr>
            <a:r>
              <a:rPr lang="en-US" sz="3000" b="1" dirty="0">
                <a:latin typeface="Baskerville Old Face" panose="02020602080505020303" pitchFamily="18" charset="77"/>
              </a:rPr>
              <a:t>            My opinion on Morphine is that it’s good medicine when you are in serious pain. </a:t>
            </a:r>
            <a:r>
              <a:rPr lang="en-US" sz="3000" b="1" dirty="0">
                <a:solidFill>
                  <a:srgbClr val="333333"/>
                </a:solidFill>
                <a:latin typeface="Baskerville Old Face" panose="02020602080505020303" pitchFamily="18" charset="77"/>
              </a:rPr>
              <a:t>Morphine taken by mouth produced good pain relief for most people with moderate or severe cancer pain. Morphine immediate release is rapidly absorbed, and would usually be taken every four hours.</a:t>
            </a:r>
            <a:r>
              <a:rPr lang="en-US" sz="1800" dirty="0">
                <a:solidFill>
                  <a:srgbClr val="333333"/>
                </a:solidFill>
                <a:latin typeface=".SFUIText"/>
              </a:rPr>
              <a:t> </a:t>
            </a:r>
            <a:r>
              <a:rPr lang="en-US" sz="3000" b="1" dirty="0">
                <a:solidFill>
                  <a:srgbClr val="444444"/>
                </a:solidFill>
                <a:latin typeface="Baskerville Old Face" panose="02020602080505020303" pitchFamily="18" charset="77"/>
              </a:rPr>
              <a:t>Though it helps many people, this medication may sometimes cause addiction. So only use when given directions from your doctor. </a:t>
            </a:r>
            <a:endParaRPr lang="en-US" sz="3000" b="1" dirty="0">
              <a:latin typeface="Baskerville Old Face" panose="02020602080505020303" pitchFamily="18" charset="77"/>
            </a:endParaRPr>
          </a:p>
        </p:txBody>
      </p:sp>
      <p:sp>
        <p:nvSpPr>
          <p:cNvPr id="5" name="TextBox 4">
            <a:extLst>
              <a:ext uri="{FF2B5EF4-FFF2-40B4-BE49-F238E27FC236}">
                <a16:creationId xmlns:a16="http://schemas.microsoft.com/office/drawing/2014/main" xmlns="" id="{68B1F3A7-8838-5949-80B7-C1FAB2BFF9B0}"/>
              </a:ext>
            </a:extLst>
          </p:cNvPr>
          <p:cNvSpPr txBox="1"/>
          <p:nvPr/>
        </p:nvSpPr>
        <p:spPr>
          <a:xfrm>
            <a:off x="5094867" y="6291076"/>
            <a:ext cx="6768791" cy="1246495"/>
          </a:xfrm>
          <a:prstGeom prst="rect">
            <a:avLst/>
          </a:prstGeom>
          <a:noFill/>
        </p:spPr>
        <p:txBody>
          <a:bodyPr wrap="square" rtlCol="0">
            <a:spAutoFit/>
          </a:bodyPr>
          <a:lstStyle/>
          <a:p>
            <a:pPr algn="l"/>
            <a:r>
              <a:rPr lang="en-US" sz="2500" dirty="0"/>
              <a:t>By:  Yadira, Katherine, Daniela, Mariana, Lizbeth, </a:t>
            </a:r>
            <a:r>
              <a:rPr lang="en-US" sz="2500" dirty="0" err="1"/>
              <a:t>Sawel</a:t>
            </a:r>
            <a:r>
              <a:rPr lang="en-US" sz="2500" dirty="0"/>
              <a:t> / </a:t>
            </a:r>
            <a:r>
              <a:rPr lang="en-US" sz="2500" dirty="0" err="1"/>
              <a:t>Chemisty</a:t>
            </a:r>
            <a:r>
              <a:rPr lang="en-US" sz="2500" dirty="0"/>
              <a:t> 6</a:t>
            </a:r>
            <a:r>
              <a:rPr lang="en-US" sz="2500" baseline="30000" dirty="0"/>
              <a:t>th</a:t>
            </a:r>
            <a:r>
              <a:rPr lang="en-US" sz="2500" dirty="0"/>
              <a:t> hour</a:t>
            </a:r>
          </a:p>
          <a:p>
            <a:pPr algn="l"/>
            <a:endParaRPr lang="en-US" sz="2500" dirty="0"/>
          </a:p>
        </p:txBody>
      </p:sp>
    </p:spTree>
    <p:extLst>
      <p:ext uri="{BB962C8B-B14F-4D97-AF65-F5344CB8AC3E}">
        <p14:creationId xmlns:p14="http://schemas.microsoft.com/office/powerpoint/2010/main" val="4219552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419C3D-8898-A640-BFEC-9FE80F86DB7B}"/>
              </a:ext>
            </a:extLst>
          </p:cNvPr>
          <p:cNvSpPr>
            <a:spLocks noGrp="1"/>
          </p:cNvSpPr>
          <p:nvPr>
            <p:ph type="title"/>
          </p:nvPr>
        </p:nvSpPr>
        <p:spPr>
          <a:xfrm>
            <a:off x="1251678" y="357133"/>
            <a:ext cx="10178322" cy="1832864"/>
          </a:xfrm>
        </p:spPr>
        <p:txBody>
          <a:bodyPr/>
          <a:lstStyle/>
          <a:p>
            <a:r>
              <a:rPr lang="en-US" dirty="0"/>
              <a:t>   What is morphine?</a:t>
            </a:r>
          </a:p>
        </p:txBody>
      </p:sp>
      <p:sp>
        <p:nvSpPr>
          <p:cNvPr id="3" name="Content Placeholder 2">
            <a:extLst>
              <a:ext uri="{FF2B5EF4-FFF2-40B4-BE49-F238E27FC236}">
                <a16:creationId xmlns:a16="http://schemas.microsoft.com/office/drawing/2014/main" xmlns="" id="{2AF4EB53-3921-0E4C-9C16-2A574627279E}"/>
              </a:ext>
            </a:extLst>
          </p:cNvPr>
          <p:cNvSpPr>
            <a:spLocks noGrp="1"/>
          </p:cNvSpPr>
          <p:nvPr>
            <p:ph idx="1"/>
          </p:nvPr>
        </p:nvSpPr>
        <p:spPr>
          <a:xfrm>
            <a:off x="1251678" y="1742571"/>
            <a:ext cx="10519054" cy="4758296"/>
          </a:xfrm>
        </p:spPr>
        <p:txBody>
          <a:bodyPr>
            <a:noAutofit/>
          </a:bodyPr>
          <a:lstStyle/>
          <a:p>
            <a:r>
              <a:rPr lang="en-US" sz="3500" b="1" dirty="0">
                <a:solidFill>
                  <a:srgbClr val="333333"/>
                </a:solidFill>
                <a:latin typeface="Baskerville Old Face" panose="02020602080505020303" pitchFamily="18" charset="77"/>
              </a:rPr>
              <a:t>Morphine is the most abundant analgesic opiate found in opium and is a potent pain reliever.</a:t>
            </a:r>
          </a:p>
          <a:p>
            <a:r>
              <a:rPr lang="en-US" sz="3500" b="1" dirty="0">
                <a:solidFill>
                  <a:srgbClr val="333333"/>
                </a:solidFill>
                <a:latin typeface="Baskerville Old Face" panose="02020602080505020303" pitchFamily="18" charset="77"/>
              </a:rPr>
              <a:t>The drug is used in clinical pain relief but is also used illicitly for recreational purposes among drug users.</a:t>
            </a:r>
            <a:endParaRPr lang="en-US" sz="3500" b="1" dirty="0">
              <a:solidFill>
                <a:srgbClr val="3C4043"/>
              </a:solidFill>
              <a:latin typeface="Baskerville Old Face" panose="02020602080505020303" pitchFamily="18" charset="77"/>
            </a:endParaRPr>
          </a:p>
          <a:p>
            <a:r>
              <a:rPr lang="en-US" sz="3500" b="1" dirty="0">
                <a:solidFill>
                  <a:srgbClr val="333333"/>
                </a:solidFill>
                <a:latin typeface="Baskerville Old Face" panose="02020602080505020303" pitchFamily="18" charset="77"/>
              </a:rPr>
              <a:t>It is potentially highly addictive and can cause intense physical dependence that leads to abuse of the substance.</a:t>
            </a:r>
            <a:endParaRPr lang="en-US" sz="3500" b="1" dirty="0">
              <a:solidFill>
                <a:schemeClr val="bg1">
                  <a:lumMod val="10000"/>
                </a:schemeClr>
              </a:solidFill>
              <a:latin typeface="Baskerville Old Face" panose="02020602080505020303" pitchFamily="18" charset="77"/>
            </a:endParaRPr>
          </a:p>
        </p:txBody>
      </p:sp>
    </p:spTree>
    <p:extLst>
      <p:ext uri="{BB962C8B-B14F-4D97-AF65-F5344CB8AC3E}">
        <p14:creationId xmlns:p14="http://schemas.microsoft.com/office/powerpoint/2010/main" val="3230087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AA56CA-3EE3-554F-9D1E-DAF90047C6B9}"/>
              </a:ext>
            </a:extLst>
          </p:cNvPr>
          <p:cNvSpPr>
            <a:spLocks noGrp="1"/>
          </p:cNvSpPr>
          <p:nvPr>
            <p:ph type="title"/>
          </p:nvPr>
        </p:nvSpPr>
        <p:spPr/>
        <p:txBody>
          <a:bodyPr/>
          <a:lstStyle/>
          <a:p>
            <a:r>
              <a:rPr lang="en-US" dirty="0"/>
              <a:t>A) History of morphine</a:t>
            </a:r>
          </a:p>
        </p:txBody>
      </p:sp>
      <p:sp>
        <p:nvSpPr>
          <p:cNvPr id="3" name="Content Placeholder 2">
            <a:extLst>
              <a:ext uri="{FF2B5EF4-FFF2-40B4-BE49-F238E27FC236}">
                <a16:creationId xmlns:a16="http://schemas.microsoft.com/office/drawing/2014/main" xmlns="" id="{934396F1-8251-DC4B-B5ED-DD91294503AF}"/>
              </a:ext>
            </a:extLst>
          </p:cNvPr>
          <p:cNvSpPr>
            <a:spLocks noGrp="1"/>
          </p:cNvSpPr>
          <p:nvPr>
            <p:ph idx="1"/>
          </p:nvPr>
        </p:nvSpPr>
        <p:spPr>
          <a:xfrm>
            <a:off x="1251678" y="1308965"/>
            <a:ext cx="10116908" cy="4240070"/>
          </a:xfrm>
        </p:spPr>
        <p:txBody>
          <a:bodyPr>
            <a:normAutofit/>
          </a:bodyPr>
          <a:lstStyle/>
          <a:p>
            <a:pPr marL="514350" indent="-514350">
              <a:buAutoNum type="arabicPeriod"/>
            </a:pPr>
            <a:r>
              <a:rPr lang="en-US" sz="3500" b="1" dirty="0">
                <a:solidFill>
                  <a:schemeClr val="tx1"/>
                </a:solidFill>
                <a:latin typeface="Baskerville Old Face" panose="02020602080505020303" pitchFamily="18" charset="77"/>
              </a:rPr>
              <a:t>Who</a:t>
            </a:r>
            <a:r>
              <a:rPr lang="en-US" sz="3500" dirty="0">
                <a:solidFill>
                  <a:schemeClr val="tx1"/>
                </a:solidFill>
                <a:latin typeface="Baskerville Old Face" panose="02020602080505020303" pitchFamily="18" charset="77"/>
              </a:rPr>
              <a:t> </a:t>
            </a:r>
            <a:r>
              <a:rPr lang="en-US" sz="3500" b="1" dirty="0">
                <a:solidFill>
                  <a:schemeClr val="tx1"/>
                </a:solidFill>
                <a:latin typeface="Baskerville Old Face" panose="02020602080505020303" pitchFamily="18" charset="77"/>
              </a:rPr>
              <a:t>discovered</a:t>
            </a:r>
            <a:r>
              <a:rPr lang="en-US" sz="3500" dirty="0">
                <a:solidFill>
                  <a:schemeClr val="tx1"/>
                </a:solidFill>
                <a:latin typeface="Baskerville Old Face" panose="02020602080505020303" pitchFamily="18" charset="77"/>
              </a:rPr>
              <a:t> </a:t>
            </a:r>
            <a:r>
              <a:rPr lang="en-US" sz="3500" b="1" dirty="0">
                <a:solidFill>
                  <a:schemeClr val="tx1"/>
                </a:solidFill>
                <a:latin typeface="Baskerville Old Face" panose="02020602080505020303" pitchFamily="18" charset="77"/>
              </a:rPr>
              <a:t>the</a:t>
            </a:r>
            <a:r>
              <a:rPr lang="en-US" sz="3500" dirty="0">
                <a:solidFill>
                  <a:schemeClr val="tx1"/>
                </a:solidFill>
                <a:latin typeface="Baskerville Old Face" panose="02020602080505020303" pitchFamily="18" charset="77"/>
              </a:rPr>
              <a:t> </a:t>
            </a:r>
            <a:r>
              <a:rPr lang="en-US" sz="3500" b="1" dirty="0">
                <a:solidFill>
                  <a:schemeClr val="tx1"/>
                </a:solidFill>
                <a:latin typeface="Baskerville Old Face" panose="02020602080505020303" pitchFamily="18" charset="77"/>
              </a:rPr>
              <a:t>drug?</a:t>
            </a:r>
            <a:r>
              <a:rPr lang="en-US" sz="3500" b="1" dirty="0">
                <a:solidFill>
                  <a:schemeClr val="tx1"/>
                </a:solidFill>
                <a:latin typeface="Arial Rounded MT Bold" panose="020F0704030504030204" pitchFamily="34" charset="77"/>
              </a:rPr>
              <a:t> </a:t>
            </a:r>
            <a:r>
              <a:rPr lang="en-US" sz="3500" dirty="0">
                <a:solidFill>
                  <a:schemeClr val="tx1"/>
                </a:solidFill>
                <a:latin typeface="Arial Rounded MT Bold" panose="020F0704030504030204" pitchFamily="34" charset="77"/>
              </a:rPr>
              <a:t> </a:t>
            </a:r>
            <a:r>
              <a:rPr lang="en-US" sz="3000" dirty="0">
                <a:solidFill>
                  <a:schemeClr val="tx1"/>
                </a:solidFill>
              </a:rPr>
              <a:t>                 </a:t>
            </a:r>
            <a:r>
              <a:rPr lang="en-US" sz="2500" dirty="0">
                <a:solidFill>
                  <a:schemeClr val="tx1"/>
                </a:solidFill>
              </a:rPr>
              <a:t>                     </a:t>
            </a:r>
            <a:r>
              <a:rPr lang="en-US" sz="2500" b="1" dirty="0">
                <a:solidFill>
                  <a:schemeClr val="tx1"/>
                </a:solidFill>
                <a:latin typeface="Batang" panose="02030600000101010101" pitchFamily="18" charset="-127"/>
                <a:ea typeface="Batang" panose="02030600000101010101" pitchFamily="18" charset="-127"/>
                <a:cs typeface="Arial" panose="020B0604020202020204" pitchFamily="34" charset="0"/>
              </a:rPr>
              <a:t>Friedrich Wilhelm Adam </a:t>
            </a:r>
            <a:r>
              <a:rPr lang="en-US" sz="2500" b="1" dirty="0" err="1">
                <a:solidFill>
                  <a:schemeClr val="tx1"/>
                </a:solidFill>
                <a:latin typeface="Batang" panose="02030600000101010101" pitchFamily="18" charset="-127"/>
                <a:ea typeface="Batang" panose="02030600000101010101" pitchFamily="18" charset="-127"/>
                <a:cs typeface="Arial" panose="020B0604020202020204" pitchFamily="34" charset="0"/>
              </a:rPr>
              <a:t>Sertürner</a:t>
            </a:r>
            <a:r>
              <a:rPr lang="en-US" sz="2500" b="1" dirty="0">
                <a:solidFill>
                  <a:schemeClr val="tx1"/>
                </a:solidFill>
                <a:latin typeface="Batang" panose="02030600000101010101" pitchFamily="18" charset="-127"/>
                <a:ea typeface="Batang" panose="02030600000101010101" pitchFamily="18" charset="-127"/>
                <a:cs typeface="Arial" panose="020B0604020202020204" pitchFamily="34" charset="0"/>
              </a:rPr>
              <a:t>.  </a:t>
            </a:r>
          </a:p>
          <a:p>
            <a:pPr marL="514350" indent="-514350">
              <a:buAutoNum type="arabicPeriod"/>
            </a:pPr>
            <a:r>
              <a:rPr lang="en-US" sz="3500" b="1" dirty="0">
                <a:solidFill>
                  <a:schemeClr val="tx1"/>
                </a:solidFill>
                <a:latin typeface="Baskerville Old Face" panose="02020602080505020303" pitchFamily="18" charset="77"/>
                <a:ea typeface="Baskerville" panose="02020502070401020303" pitchFamily="18" charset="0"/>
                <a:cs typeface="Arial" panose="020B0604020202020204" pitchFamily="34" charset="0"/>
              </a:rPr>
              <a:t>When was the drug first introduced ?  </a:t>
            </a:r>
            <a:r>
              <a:rPr lang="en-US" sz="3500" b="1" dirty="0">
                <a:solidFill>
                  <a:srgbClr val="222222"/>
                </a:solidFill>
                <a:latin typeface="Baskerville Old Face" panose="02020602080505020303" pitchFamily="18" charset="77"/>
                <a:ea typeface="Baskerville" panose="02020502070401020303" pitchFamily="18" charset="0"/>
                <a:cs typeface="Arial" panose="020B0604020202020204" pitchFamily="34" charset="0"/>
              </a:rPr>
              <a:t>               </a:t>
            </a:r>
            <a:r>
              <a:rPr lang="en-US" b="1" dirty="0">
                <a:solidFill>
                  <a:srgbClr val="222222"/>
                </a:solidFill>
                <a:latin typeface="Calibri" panose="020F0502020204030204" pitchFamily="34" charset="0"/>
                <a:cs typeface="Arial" panose="020B0604020202020204" pitchFamily="34" charset="0"/>
              </a:rPr>
              <a:t>                                                                   </a:t>
            </a:r>
            <a:r>
              <a:rPr lang="en-US" sz="2500" b="1" dirty="0">
                <a:solidFill>
                  <a:srgbClr val="222222"/>
                </a:solidFill>
                <a:latin typeface="Batang" panose="02030600000101010101" pitchFamily="18" charset="-127"/>
                <a:ea typeface="Batang" panose="02030600000101010101" pitchFamily="18" charset="-127"/>
                <a:cs typeface="Arial" panose="020B0604020202020204" pitchFamily="34" charset="0"/>
              </a:rPr>
              <a:t>Morphine was first isolated between 1803 and 1805, </a:t>
            </a:r>
            <a:r>
              <a:rPr lang="en-US" sz="2500" b="1" dirty="0" err="1">
                <a:solidFill>
                  <a:srgbClr val="222222"/>
                </a:solidFill>
                <a:latin typeface="Batang" panose="02030600000101010101" pitchFamily="18" charset="-127"/>
                <a:ea typeface="Batang" panose="02030600000101010101" pitchFamily="18" charset="-127"/>
                <a:cs typeface="Arial" panose="020B0604020202020204" pitchFamily="34" charset="0"/>
              </a:rPr>
              <a:t>Merick</a:t>
            </a:r>
            <a:r>
              <a:rPr lang="en-US" sz="2500" b="1" dirty="0">
                <a:solidFill>
                  <a:srgbClr val="222222"/>
                </a:solidFill>
                <a:latin typeface="Batang" panose="02030600000101010101" pitchFamily="18" charset="-127"/>
                <a:ea typeface="Batang" panose="02030600000101010101" pitchFamily="18" charset="-127"/>
                <a:cs typeface="Arial" panose="020B0604020202020204" pitchFamily="34" charset="0"/>
              </a:rPr>
              <a:t> began marketing it commercially in 1827.</a:t>
            </a:r>
            <a:endParaRPr lang="en-US" sz="2500" dirty="0">
              <a:solidFill>
                <a:srgbClr val="222222"/>
              </a:solidFill>
              <a:latin typeface="Batang" panose="02030600000101010101" pitchFamily="18" charset="-127"/>
              <a:ea typeface="Batang" panose="02030600000101010101" pitchFamily="18" charset="-127"/>
            </a:endParaRPr>
          </a:p>
          <a:p>
            <a:pPr marL="514350" indent="-514350">
              <a:buAutoNum type="arabicPeriod"/>
            </a:pPr>
            <a:r>
              <a:rPr lang="en-US" sz="3500" b="1" dirty="0">
                <a:solidFill>
                  <a:srgbClr val="222222"/>
                </a:solidFill>
                <a:latin typeface="Baskerville Old Face" panose="02020602080505020303" pitchFamily="18" charset="77"/>
                <a:cs typeface="Arial" panose="020B0604020202020204" pitchFamily="34" charset="0"/>
              </a:rPr>
              <a:t>When did it become a therapeutic medicine</a:t>
            </a:r>
            <a:r>
              <a:rPr lang="en-US" sz="3500" b="1">
                <a:solidFill>
                  <a:srgbClr val="222222"/>
                </a:solidFill>
                <a:latin typeface="Baskerville Old Face" panose="02020602080505020303" pitchFamily="18" charset="77"/>
                <a:cs typeface="Arial" panose="020B0604020202020204" pitchFamily="34" charset="0"/>
              </a:rPr>
              <a:t>?      </a:t>
            </a:r>
            <a:r>
              <a:rPr lang="en-US" sz="3000" b="1">
                <a:solidFill>
                  <a:srgbClr val="222222"/>
                </a:solidFill>
                <a:latin typeface="Baskerville Old Face" panose="02020602080505020303" pitchFamily="18" charset="77"/>
                <a:cs typeface="Arial" panose="020B0604020202020204" pitchFamily="34" charset="0"/>
              </a:rPr>
              <a:t>1830’s</a:t>
            </a:r>
            <a:endParaRPr lang="en-US" sz="3500" b="1" dirty="0">
              <a:solidFill>
                <a:schemeClr val="tx1"/>
              </a:solidFill>
              <a:latin typeface="Baskerville Old Face" panose="02020602080505020303" pitchFamily="18" charset="77"/>
              <a:cs typeface="Arial" panose="020B0604020202020204" pitchFamily="34" charset="0"/>
            </a:endParaRPr>
          </a:p>
        </p:txBody>
      </p:sp>
    </p:spTree>
    <p:extLst>
      <p:ext uri="{BB962C8B-B14F-4D97-AF65-F5344CB8AC3E}">
        <p14:creationId xmlns:p14="http://schemas.microsoft.com/office/powerpoint/2010/main" val="3067634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F61AB1-ABC3-F740-A4F2-BE030D445412}"/>
              </a:ext>
            </a:extLst>
          </p:cNvPr>
          <p:cNvSpPr>
            <a:spLocks noGrp="1"/>
          </p:cNvSpPr>
          <p:nvPr>
            <p:ph type="title"/>
          </p:nvPr>
        </p:nvSpPr>
        <p:spPr/>
        <p:txBody>
          <a:bodyPr/>
          <a:lstStyle/>
          <a:p>
            <a:r>
              <a:rPr lang="en-US" dirty="0"/>
              <a:t>B)  Mechanism of therapeutic                    action :</a:t>
            </a:r>
          </a:p>
        </p:txBody>
      </p:sp>
      <p:sp>
        <p:nvSpPr>
          <p:cNvPr id="5" name="Text Placeholder 4">
            <a:extLst>
              <a:ext uri="{FF2B5EF4-FFF2-40B4-BE49-F238E27FC236}">
                <a16:creationId xmlns:a16="http://schemas.microsoft.com/office/drawing/2014/main" xmlns="" id="{79FA34C1-BE22-894C-881E-EC07E31077A3}"/>
              </a:ext>
            </a:extLst>
          </p:cNvPr>
          <p:cNvSpPr>
            <a:spLocks noGrp="1"/>
          </p:cNvSpPr>
          <p:nvPr>
            <p:ph type="body" idx="1"/>
          </p:nvPr>
        </p:nvSpPr>
        <p:spPr>
          <a:xfrm>
            <a:off x="1251678" y="1874517"/>
            <a:ext cx="4800600" cy="957645"/>
          </a:xfrm>
        </p:spPr>
        <p:txBody>
          <a:bodyPr/>
          <a:lstStyle/>
          <a:p>
            <a:r>
              <a:rPr lang="en-US" sz="2000" dirty="0">
                <a:latin typeface="Baskerville Old Face" panose="02020602080505020303" pitchFamily="18" charset="77"/>
              </a:rPr>
              <a:t>1) Which disease does this drug treat? What causes the disease in the body?</a:t>
            </a:r>
          </a:p>
        </p:txBody>
      </p:sp>
      <p:sp>
        <p:nvSpPr>
          <p:cNvPr id="3" name="Content Placeholder 2">
            <a:extLst>
              <a:ext uri="{FF2B5EF4-FFF2-40B4-BE49-F238E27FC236}">
                <a16:creationId xmlns:a16="http://schemas.microsoft.com/office/drawing/2014/main" xmlns="" id="{945C6482-53CE-254F-970D-BAC8AF67BC94}"/>
              </a:ext>
            </a:extLst>
          </p:cNvPr>
          <p:cNvSpPr>
            <a:spLocks noGrp="1"/>
          </p:cNvSpPr>
          <p:nvPr>
            <p:ph sz="half" idx="2"/>
          </p:nvPr>
        </p:nvSpPr>
        <p:spPr>
          <a:xfrm>
            <a:off x="1257300" y="2909102"/>
            <a:ext cx="4800600" cy="3567898"/>
          </a:xfrm>
        </p:spPr>
        <p:txBody>
          <a:bodyPr>
            <a:normAutofit/>
          </a:bodyPr>
          <a:lstStyle/>
          <a:p>
            <a:r>
              <a:rPr lang="en-US" sz="2500" dirty="0">
                <a:latin typeface="Batang" panose="02030600000101010101" pitchFamily="18" charset="-127"/>
                <a:ea typeface="Batang" panose="02030600000101010101" pitchFamily="18" charset="-127"/>
              </a:rPr>
              <a:t>Morphine has treated breathless in patients with severe chronic obstructive pulmonary disease (COPD). </a:t>
            </a:r>
          </a:p>
        </p:txBody>
      </p:sp>
      <p:sp>
        <p:nvSpPr>
          <p:cNvPr id="7" name="Text Placeholder 6">
            <a:extLst>
              <a:ext uri="{FF2B5EF4-FFF2-40B4-BE49-F238E27FC236}">
                <a16:creationId xmlns:a16="http://schemas.microsoft.com/office/drawing/2014/main" xmlns="" id="{8D1EBB1A-4143-D749-BA32-BC7DC0BE5FD9}"/>
              </a:ext>
            </a:extLst>
          </p:cNvPr>
          <p:cNvSpPr>
            <a:spLocks noGrp="1"/>
          </p:cNvSpPr>
          <p:nvPr>
            <p:ph type="body" sz="quarter" idx="3"/>
          </p:nvPr>
        </p:nvSpPr>
        <p:spPr>
          <a:xfrm>
            <a:off x="6633864" y="1874517"/>
            <a:ext cx="4800600" cy="957645"/>
          </a:xfrm>
        </p:spPr>
        <p:txBody>
          <a:bodyPr/>
          <a:lstStyle/>
          <a:p>
            <a:r>
              <a:rPr lang="en-US" sz="2000" dirty="0">
                <a:latin typeface="Baskerville Old Face" panose="02020602080505020303" pitchFamily="18" charset="77"/>
              </a:rPr>
              <a:t>2) How does the drug work in the body to cure the disease? </a:t>
            </a:r>
          </a:p>
        </p:txBody>
      </p:sp>
      <p:sp>
        <p:nvSpPr>
          <p:cNvPr id="9" name="Content Placeholder 8">
            <a:extLst>
              <a:ext uri="{FF2B5EF4-FFF2-40B4-BE49-F238E27FC236}">
                <a16:creationId xmlns:a16="http://schemas.microsoft.com/office/drawing/2014/main" xmlns="" id="{F96038C5-10FC-8144-838B-7F6118C9626E}"/>
              </a:ext>
            </a:extLst>
          </p:cNvPr>
          <p:cNvSpPr>
            <a:spLocks noGrp="1"/>
          </p:cNvSpPr>
          <p:nvPr>
            <p:ph sz="quarter" idx="4"/>
          </p:nvPr>
        </p:nvSpPr>
        <p:spPr>
          <a:xfrm>
            <a:off x="6614114" y="2909102"/>
            <a:ext cx="4800600" cy="3567898"/>
          </a:xfrm>
        </p:spPr>
        <p:txBody>
          <a:bodyPr>
            <a:normAutofit/>
          </a:bodyPr>
          <a:lstStyle/>
          <a:p>
            <a:r>
              <a:rPr lang="en-US" sz="2500" dirty="0">
                <a:latin typeface="Batang" panose="02030600000101010101" pitchFamily="18" charset="-127"/>
                <a:ea typeface="Batang" panose="02030600000101010101" pitchFamily="18" charset="-127"/>
              </a:rPr>
              <a:t>It works on your nervous system and brain to reduce the amount of </a:t>
            </a:r>
            <a:r>
              <a:rPr lang="en-US" sz="2500">
                <a:latin typeface="Batang" panose="02030600000101010101" pitchFamily="18" charset="-127"/>
                <a:ea typeface="Batang" panose="02030600000101010101" pitchFamily="18" charset="-127"/>
              </a:rPr>
              <a:t>pain you feel.</a:t>
            </a:r>
          </a:p>
        </p:txBody>
      </p:sp>
    </p:spTree>
    <p:extLst>
      <p:ext uri="{BB962C8B-B14F-4D97-AF65-F5344CB8AC3E}">
        <p14:creationId xmlns:p14="http://schemas.microsoft.com/office/powerpoint/2010/main" val="2177407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AA67D7-2B0F-6140-AEE6-267F620DDB4D}"/>
              </a:ext>
            </a:extLst>
          </p:cNvPr>
          <p:cNvSpPr>
            <a:spLocks noGrp="1"/>
          </p:cNvSpPr>
          <p:nvPr>
            <p:ph type="title"/>
          </p:nvPr>
        </p:nvSpPr>
        <p:spPr/>
        <p:txBody>
          <a:bodyPr>
            <a:normAutofit fontScale="90000"/>
          </a:bodyPr>
          <a:lstStyle/>
          <a:p>
            <a:r>
              <a:rPr lang="en-US" dirty="0"/>
              <a:t>Continuation of B) (2) Mechanism of therapeutic action: </a:t>
            </a:r>
          </a:p>
        </p:txBody>
      </p:sp>
      <p:sp>
        <p:nvSpPr>
          <p:cNvPr id="3" name="Text Placeholder 2">
            <a:extLst>
              <a:ext uri="{FF2B5EF4-FFF2-40B4-BE49-F238E27FC236}">
                <a16:creationId xmlns:a16="http://schemas.microsoft.com/office/drawing/2014/main" xmlns="" id="{B83EED33-114E-2A45-A40F-C6C43AF86FBF}"/>
              </a:ext>
            </a:extLst>
          </p:cNvPr>
          <p:cNvSpPr>
            <a:spLocks noGrp="1"/>
          </p:cNvSpPr>
          <p:nvPr>
            <p:ph type="body" idx="1"/>
          </p:nvPr>
        </p:nvSpPr>
        <p:spPr>
          <a:xfrm>
            <a:off x="1251678" y="1874517"/>
            <a:ext cx="4800600" cy="957645"/>
          </a:xfrm>
        </p:spPr>
        <p:txBody>
          <a:bodyPr/>
          <a:lstStyle/>
          <a:p>
            <a:r>
              <a:rPr lang="en-US" sz="2000" dirty="0">
                <a:latin typeface="Baskerville Old Face" panose="02020602080505020303" pitchFamily="18" charset="77"/>
              </a:rPr>
              <a:t>3) Is the drug very effective in the treatment of the disease? </a:t>
            </a:r>
          </a:p>
        </p:txBody>
      </p:sp>
      <p:sp>
        <p:nvSpPr>
          <p:cNvPr id="4" name="Content Placeholder 3">
            <a:extLst>
              <a:ext uri="{FF2B5EF4-FFF2-40B4-BE49-F238E27FC236}">
                <a16:creationId xmlns:a16="http://schemas.microsoft.com/office/drawing/2014/main" xmlns="" id="{89C1B07C-8D55-CE4C-BCE6-4AEA4112D311}"/>
              </a:ext>
            </a:extLst>
          </p:cNvPr>
          <p:cNvSpPr>
            <a:spLocks noGrp="1"/>
          </p:cNvSpPr>
          <p:nvPr>
            <p:ph sz="half" idx="2"/>
          </p:nvPr>
        </p:nvSpPr>
        <p:spPr>
          <a:xfrm>
            <a:off x="1369385" y="2909101"/>
            <a:ext cx="4800600" cy="3567898"/>
          </a:xfrm>
        </p:spPr>
        <p:txBody>
          <a:bodyPr>
            <a:normAutofit/>
          </a:bodyPr>
          <a:lstStyle/>
          <a:p>
            <a:r>
              <a:rPr lang="en-US" sz="2500" dirty="0">
                <a:latin typeface="Batang" panose="02030600000101010101" pitchFamily="18" charset="-127"/>
                <a:ea typeface="Batang" panose="02030600000101010101" pitchFamily="18" charset="-127"/>
              </a:rPr>
              <a:t>Effectiveness of inhaled opioids is however still a matter of controversy.  </a:t>
            </a:r>
          </a:p>
        </p:txBody>
      </p:sp>
      <p:sp>
        <p:nvSpPr>
          <p:cNvPr id="5" name="Text Placeholder 4">
            <a:extLst>
              <a:ext uri="{FF2B5EF4-FFF2-40B4-BE49-F238E27FC236}">
                <a16:creationId xmlns:a16="http://schemas.microsoft.com/office/drawing/2014/main" xmlns="" id="{C08E18BE-5867-F148-80DB-A5BC77C0FF41}"/>
              </a:ext>
            </a:extLst>
          </p:cNvPr>
          <p:cNvSpPr>
            <a:spLocks noGrp="1"/>
          </p:cNvSpPr>
          <p:nvPr>
            <p:ph type="body" sz="quarter" idx="3"/>
          </p:nvPr>
        </p:nvSpPr>
        <p:spPr>
          <a:xfrm>
            <a:off x="6633864" y="1874517"/>
            <a:ext cx="4800600" cy="957645"/>
          </a:xfrm>
        </p:spPr>
        <p:txBody>
          <a:bodyPr/>
          <a:lstStyle/>
          <a:p>
            <a:r>
              <a:rPr lang="en-US" sz="2000" dirty="0">
                <a:latin typeface="Baskerville Old Face" panose="02020602080505020303" pitchFamily="18" charset="77"/>
              </a:rPr>
              <a:t>4) How does the drug cause undesired side effects?</a:t>
            </a:r>
          </a:p>
        </p:txBody>
      </p:sp>
      <p:sp>
        <p:nvSpPr>
          <p:cNvPr id="6" name="Content Placeholder 5">
            <a:extLst>
              <a:ext uri="{FF2B5EF4-FFF2-40B4-BE49-F238E27FC236}">
                <a16:creationId xmlns:a16="http://schemas.microsoft.com/office/drawing/2014/main" xmlns="" id="{01966EC6-DFD7-2B40-BBC3-169CD362201B}"/>
              </a:ext>
            </a:extLst>
          </p:cNvPr>
          <p:cNvSpPr>
            <a:spLocks noGrp="1"/>
          </p:cNvSpPr>
          <p:nvPr>
            <p:ph sz="quarter" idx="4"/>
          </p:nvPr>
        </p:nvSpPr>
        <p:spPr>
          <a:xfrm>
            <a:off x="6633864" y="2909101"/>
            <a:ext cx="4800600" cy="3567897"/>
          </a:xfrm>
        </p:spPr>
        <p:txBody>
          <a:bodyPr>
            <a:noAutofit/>
          </a:bodyPr>
          <a:lstStyle/>
          <a:p>
            <a:r>
              <a:rPr lang="en-US" sz="2400" dirty="0">
                <a:latin typeface="Batang" panose="02030600000101010101" pitchFamily="18" charset="-127"/>
                <a:ea typeface="Batang" panose="02030600000101010101" pitchFamily="18" charset="-127"/>
              </a:rPr>
              <a:t>The side effects of morphine vary somewhat and while some of the adverse effects seem with initial therapy are short-term, others may be long-term, especially when the drug is used over longer durations of time.</a:t>
            </a:r>
          </a:p>
        </p:txBody>
      </p:sp>
    </p:spTree>
    <p:extLst>
      <p:ext uri="{BB962C8B-B14F-4D97-AF65-F5344CB8AC3E}">
        <p14:creationId xmlns:p14="http://schemas.microsoft.com/office/powerpoint/2010/main" val="85793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1E9EBF-269C-D449-8D63-E78D2ADB57AE}"/>
              </a:ext>
            </a:extLst>
          </p:cNvPr>
          <p:cNvSpPr>
            <a:spLocks noGrp="1"/>
          </p:cNvSpPr>
          <p:nvPr>
            <p:ph type="title"/>
          </p:nvPr>
        </p:nvSpPr>
        <p:spPr/>
        <p:txBody>
          <a:bodyPr>
            <a:normAutofit fontScale="90000"/>
          </a:bodyPr>
          <a:lstStyle/>
          <a:p>
            <a:r>
              <a:rPr lang="en-US" sz="4000" dirty="0">
                <a:latin typeface="Baskerville Old Face" panose="02020602080505020303" pitchFamily="18" charset="77"/>
              </a:rPr>
              <a:t>C) Cost :    </a:t>
            </a:r>
            <a:br>
              <a:rPr lang="en-US" sz="4000" dirty="0">
                <a:latin typeface="Baskerville Old Face" panose="02020602080505020303" pitchFamily="18" charset="77"/>
              </a:rPr>
            </a:br>
            <a:r>
              <a:rPr lang="en-US" sz="4000" dirty="0">
                <a:latin typeface="Baskerville Old Face" panose="02020602080505020303" pitchFamily="18" charset="77"/>
              </a:rPr>
              <a:t>  </a:t>
            </a:r>
            <a:r>
              <a:rPr lang="en-US" sz="2600" dirty="0">
                <a:latin typeface="Baskerville Old Face" panose="02020602080505020303" pitchFamily="18" charset="77"/>
              </a:rPr>
              <a:t>    </a:t>
            </a:r>
          </a:p>
        </p:txBody>
      </p:sp>
      <p:pic>
        <p:nvPicPr>
          <p:cNvPr id="12" name="Picture 12">
            <a:extLst>
              <a:ext uri="{FF2B5EF4-FFF2-40B4-BE49-F238E27FC236}">
                <a16:creationId xmlns:a16="http://schemas.microsoft.com/office/drawing/2014/main" xmlns="" id="{6D22EB92-BD7C-454F-BE5A-6E7BADFB895F}"/>
              </a:ext>
            </a:extLst>
          </p:cNvPr>
          <p:cNvPicPr>
            <a:picLocks noGrp="1" noChangeAspect="1"/>
          </p:cNvPicPr>
          <p:nvPr>
            <p:ph idx="1"/>
          </p:nvPr>
        </p:nvPicPr>
        <p:blipFill rotWithShape="1">
          <a:blip r:embed="rId2"/>
          <a:srcRect t="-249" r="-5733" b="-7155"/>
          <a:stretch/>
        </p:blipFill>
        <p:spPr>
          <a:xfrm>
            <a:off x="1142530" y="442326"/>
            <a:ext cx="5734055" cy="6415674"/>
          </a:xfrm>
          <a:prstGeom prst="rect">
            <a:avLst/>
          </a:prstGeom>
        </p:spPr>
      </p:pic>
      <p:sp>
        <p:nvSpPr>
          <p:cNvPr id="3" name="Text Placeholder 2">
            <a:extLst>
              <a:ext uri="{FF2B5EF4-FFF2-40B4-BE49-F238E27FC236}">
                <a16:creationId xmlns:a16="http://schemas.microsoft.com/office/drawing/2014/main" xmlns="" id="{16399DD7-46E1-F046-ABC3-70FCBE520F4B}"/>
              </a:ext>
            </a:extLst>
          </p:cNvPr>
          <p:cNvSpPr>
            <a:spLocks noGrp="1"/>
          </p:cNvSpPr>
          <p:nvPr>
            <p:ph type="body" sz="half" idx="2"/>
          </p:nvPr>
        </p:nvSpPr>
        <p:spPr>
          <a:xfrm>
            <a:off x="7981444" y="1125650"/>
            <a:ext cx="3804993" cy="5049026"/>
          </a:xfrm>
        </p:spPr>
        <p:txBody>
          <a:bodyPr>
            <a:normAutofit/>
          </a:bodyPr>
          <a:lstStyle/>
          <a:p>
            <a:r>
              <a:rPr lang="en-US" sz="2700" b="1" dirty="0">
                <a:solidFill>
                  <a:schemeClr val="tx2">
                    <a:lumMod val="50000"/>
                    <a:lumOff val="50000"/>
                  </a:schemeClr>
                </a:solidFill>
                <a:latin typeface="Baskerville Old Face" panose="02020602080505020303" pitchFamily="18" charset="77"/>
                <a:ea typeface="Batang" panose="02030600000101010101" pitchFamily="18" charset="-127"/>
              </a:rPr>
              <a:t>1) Is the drug expensive?  </a:t>
            </a:r>
            <a:r>
              <a:rPr lang="en-US" sz="2000" b="1" dirty="0">
                <a:solidFill>
                  <a:schemeClr val="tx2">
                    <a:lumMod val="50000"/>
                    <a:lumOff val="50000"/>
                  </a:schemeClr>
                </a:solidFill>
                <a:latin typeface="Batang" panose="02030600000101010101" pitchFamily="18" charset="-127"/>
                <a:ea typeface="Batang" panose="02030600000101010101" pitchFamily="18" charset="-127"/>
              </a:rPr>
              <a:t>            </a:t>
            </a:r>
            <a:r>
              <a:rPr lang="en-US" sz="2100" b="1" dirty="0">
                <a:solidFill>
                  <a:schemeClr val="tx2">
                    <a:lumMod val="50000"/>
                    <a:lumOff val="50000"/>
                  </a:schemeClr>
                </a:solidFill>
                <a:latin typeface="Batang" panose="02030600000101010101" pitchFamily="18" charset="-127"/>
                <a:ea typeface="Batang" panose="02030600000101010101" pitchFamily="18" charset="-127"/>
              </a:rPr>
              <a:t>The lowest GoodRX price for the most common version of morphine ER is around $26.30, 66% off the average retail price of $77.92.             </a:t>
            </a:r>
            <a:r>
              <a:rPr lang="en-US" sz="2000" b="1" dirty="0">
                <a:solidFill>
                  <a:schemeClr val="tx2">
                    <a:lumMod val="50000"/>
                    <a:lumOff val="50000"/>
                  </a:schemeClr>
                </a:solidFill>
                <a:latin typeface="Batang" panose="02030600000101010101" pitchFamily="18" charset="-127"/>
                <a:ea typeface="Batang" panose="02030600000101010101" pitchFamily="18" charset="-127"/>
              </a:rPr>
              <a:t>   </a:t>
            </a:r>
            <a:r>
              <a:rPr lang="en-US" sz="2700" b="1" dirty="0">
                <a:solidFill>
                  <a:schemeClr val="tx2">
                    <a:lumMod val="50000"/>
                    <a:lumOff val="50000"/>
                  </a:schemeClr>
                </a:solidFill>
                <a:latin typeface="Baskerville Old Face" panose="02020602080505020303" pitchFamily="18" charset="77"/>
                <a:ea typeface="Batang" panose="02030600000101010101" pitchFamily="18" charset="-127"/>
              </a:rPr>
              <a:t>             2) For how millions of dollars </a:t>
            </a:r>
            <a:r>
              <a:rPr lang="en-US" sz="2700" b="1" dirty="0">
                <a:solidFill>
                  <a:schemeClr val="tx2">
                    <a:lumMod val="50000"/>
                    <a:lumOff val="50000"/>
                  </a:schemeClr>
                </a:solidFill>
                <a:latin typeface="Batang" panose="02030600000101010101" pitchFamily="18" charset="-127"/>
                <a:ea typeface="Batang" panose="02030600000101010101" pitchFamily="18" charset="-127"/>
              </a:rPr>
              <a:t>is the drug sold yearly?</a:t>
            </a:r>
            <a:r>
              <a:rPr lang="en-US" sz="2100" b="1" dirty="0">
                <a:solidFill>
                  <a:schemeClr val="tx2">
                    <a:lumMod val="50000"/>
                    <a:lumOff val="50000"/>
                  </a:schemeClr>
                </a:solidFill>
                <a:latin typeface="Batang" panose="02030600000101010101" pitchFamily="18" charset="-127"/>
                <a:ea typeface="Batang" panose="02030600000101010101" pitchFamily="18" charset="-127"/>
              </a:rPr>
              <a:t>                    389.6 million.</a:t>
            </a:r>
          </a:p>
        </p:txBody>
      </p:sp>
    </p:spTree>
    <p:extLst>
      <p:ext uri="{BB962C8B-B14F-4D97-AF65-F5344CB8AC3E}">
        <p14:creationId xmlns:p14="http://schemas.microsoft.com/office/powerpoint/2010/main" val="3243738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86DB7D-1346-824A-92C5-F9BE485E41F5}"/>
              </a:ext>
            </a:extLst>
          </p:cNvPr>
          <p:cNvSpPr>
            <a:spLocks noGrp="1"/>
          </p:cNvSpPr>
          <p:nvPr>
            <p:ph type="title"/>
          </p:nvPr>
        </p:nvSpPr>
        <p:spPr/>
        <p:txBody>
          <a:bodyPr/>
          <a:lstStyle/>
          <a:p>
            <a:r>
              <a:rPr lang="en-US" dirty="0"/>
              <a:t>D) morphine medicine names</a:t>
            </a:r>
          </a:p>
        </p:txBody>
      </p:sp>
      <p:sp>
        <p:nvSpPr>
          <p:cNvPr id="3" name="Content Placeholder 2">
            <a:extLst>
              <a:ext uri="{FF2B5EF4-FFF2-40B4-BE49-F238E27FC236}">
                <a16:creationId xmlns:a16="http://schemas.microsoft.com/office/drawing/2014/main" xmlns="" id="{87FA6327-7A62-284A-87F1-DD0CAAEE8C0C}"/>
              </a:ext>
            </a:extLst>
          </p:cNvPr>
          <p:cNvSpPr>
            <a:spLocks noGrp="1"/>
          </p:cNvSpPr>
          <p:nvPr>
            <p:ph idx="1"/>
          </p:nvPr>
        </p:nvSpPr>
        <p:spPr>
          <a:xfrm>
            <a:off x="1251678" y="1239023"/>
            <a:ext cx="10178322" cy="4739269"/>
          </a:xfrm>
        </p:spPr>
        <p:txBody>
          <a:bodyPr>
            <a:normAutofit/>
          </a:bodyPr>
          <a:lstStyle/>
          <a:p>
            <a:r>
              <a:rPr lang="en-US" sz="5500" b="1" dirty="0">
                <a:latin typeface="Baskerville Old Face" panose="02020602080505020303" pitchFamily="18" charset="77"/>
              </a:rPr>
              <a:t>Mister Blue        •God’s Drug</a:t>
            </a:r>
          </a:p>
          <a:p>
            <a:r>
              <a:rPr lang="en-US" sz="5500" b="1" dirty="0">
                <a:solidFill>
                  <a:schemeClr val="tx2">
                    <a:lumMod val="50000"/>
                    <a:lumOff val="50000"/>
                  </a:schemeClr>
                </a:solidFill>
                <a:latin typeface="Baskerville Old Face" panose="02020602080505020303" pitchFamily="18" charset="77"/>
              </a:rPr>
              <a:t>Dreamer</a:t>
            </a:r>
            <a:r>
              <a:rPr lang="en-US" sz="5500" b="1" dirty="0">
                <a:latin typeface="Baskerville Old Face" panose="02020602080505020303" pitchFamily="18" charset="77"/>
              </a:rPr>
              <a:t>            •</a:t>
            </a:r>
            <a:r>
              <a:rPr lang="en-US" sz="5500" b="1" dirty="0" err="1">
                <a:solidFill>
                  <a:schemeClr val="tx2">
                    <a:lumMod val="50000"/>
                    <a:lumOff val="50000"/>
                  </a:schemeClr>
                </a:solidFill>
                <a:latin typeface="Baskerville Old Face" panose="02020602080505020303" pitchFamily="18" charset="77"/>
              </a:rPr>
              <a:t>Morpho</a:t>
            </a:r>
            <a:r>
              <a:rPr lang="en-US" sz="5500" b="1" dirty="0">
                <a:latin typeface="Baskerville Old Face" panose="02020602080505020303" pitchFamily="18" charset="77"/>
              </a:rPr>
              <a:t>  </a:t>
            </a:r>
          </a:p>
          <a:p>
            <a:pPr marL="0" indent="0">
              <a:buNone/>
            </a:pPr>
            <a:r>
              <a:rPr lang="en-US" sz="5500" b="1" dirty="0">
                <a:latin typeface="Baskerville Old Face" panose="02020602080505020303" pitchFamily="18" charset="77"/>
              </a:rPr>
              <a:t>•MS                    •Morf and more</a:t>
            </a:r>
          </a:p>
        </p:txBody>
      </p:sp>
    </p:spTree>
    <p:extLst>
      <p:ext uri="{BB962C8B-B14F-4D97-AF65-F5344CB8AC3E}">
        <p14:creationId xmlns:p14="http://schemas.microsoft.com/office/powerpoint/2010/main" val="1936213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A12CA6-397D-8643-90E1-899B278374E4}"/>
              </a:ext>
            </a:extLst>
          </p:cNvPr>
          <p:cNvSpPr>
            <a:spLocks noGrp="1"/>
          </p:cNvSpPr>
          <p:nvPr>
            <p:ph type="title"/>
          </p:nvPr>
        </p:nvSpPr>
        <p:spPr/>
        <p:txBody>
          <a:bodyPr>
            <a:normAutofit/>
          </a:bodyPr>
          <a:lstStyle/>
          <a:p>
            <a:r>
              <a:rPr lang="en-US" sz="7000" dirty="0"/>
              <a:t>E) CAS registry </a:t>
            </a:r>
          </a:p>
        </p:txBody>
      </p:sp>
      <p:sp>
        <p:nvSpPr>
          <p:cNvPr id="3" name="Content Placeholder 2">
            <a:extLst>
              <a:ext uri="{FF2B5EF4-FFF2-40B4-BE49-F238E27FC236}">
                <a16:creationId xmlns:a16="http://schemas.microsoft.com/office/drawing/2014/main" xmlns="" id="{67633394-2391-0944-AC94-0E59E45F2BC4}"/>
              </a:ext>
            </a:extLst>
          </p:cNvPr>
          <p:cNvSpPr>
            <a:spLocks noGrp="1"/>
          </p:cNvSpPr>
          <p:nvPr>
            <p:ph idx="1"/>
          </p:nvPr>
        </p:nvSpPr>
        <p:spPr>
          <a:xfrm>
            <a:off x="1251678" y="1874517"/>
            <a:ext cx="10178322" cy="4601098"/>
          </a:xfrm>
        </p:spPr>
        <p:txBody>
          <a:bodyPr>
            <a:normAutofit/>
          </a:bodyPr>
          <a:lstStyle/>
          <a:p>
            <a:r>
              <a:rPr lang="en-US" sz="5700" b="1" dirty="0">
                <a:latin typeface="Baskerville Old Face" panose="02020602080505020303" pitchFamily="18" charset="77"/>
              </a:rPr>
              <a:t> </a:t>
            </a:r>
            <a:r>
              <a:rPr lang="en-US" sz="7000" b="1" dirty="0">
                <a:latin typeface="Baskerville Old Face" panose="02020602080505020303" pitchFamily="18" charset="77"/>
              </a:rPr>
              <a:t>57 – 27 – 2  </a:t>
            </a:r>
          </a:p>
        </p:txBody>
      </p:sp>
    </p:spTree>
    <p:extLst>
      <p:ext uri="{BB962C8B-B14F-4D97-AF65-F5344CB8AC3E}">
        <p14:creationId xmlns:p14="http://schemas.microsoft.com/office/powerpoint/2010/main" val="913734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A86010-8306-9740-96AD-148D70627B7A}"/>
              </a:ext>
            </a:extLst>
          </p:cNvPr>
          <p:cNvSpPr>
            <a:spLocks noGrp="1"/>
          </p:cNvSpPr>
          <p:nvPr>
            <p:ph type="title"/>
          </p:nvPr>
        </p:nvSpPr>
        <p:spPr>
          <a:xfrm>
            <a:off x="7956884" y="529626"/>
            <a:ext cx="3854115" cy="1904305"/>
          </a:xfrm>
        </p:spPr>
        <p:txBody>
          <a:bodyPr>
            <a:noAutofit/>
          </a:bodyPr>
          <a:lstStyle/>
          <a:p>
            <a:r>
              <a:rPr lang="en-US" sz="3400" dirty="0">
                <a:solidFill>
                  <a:schemeClr val="tx2">
                    <a:lumMod val="50000"/>
                    <a:lumOff val="50000"/>
                  </a:schemeClr>
                </a:solidFill>
                <a:latin typeface="Baskerville Old Face" panose="02020602080505020303" pitchFamily="18" charset="77"/>
              </a:rPr>
              <a:t>F) Chemical formula and structure </a:t>
            </a:r>
          </a:p>
        </p:txBody>
      </p:sp>
      <p:pic>
        <p:nvPicPr>
          <p:cNvPr id="6" name="Picture 6">
            <a:extLst>
              <a:ext uri="{FF2B5EF4-FFF2-40B4-BE49-F238E27FC236}">
                <a16:creationId xmlns:a16="http://schemas.microsoft.com/office/drawing/2014/main" xmlns="" id="{C7AE6DA0-4FB4-A34A-B013-17BBED3E15DE}"/>
              </a:ext>
            </a:extLst>
          </p:cNvPr>
          <p:cNvPicPr>
            <a:picLocks noGrp="1" noChangeAspect="1"/>
          </p:cNvPicPr>
          <p:nvPr>
            <p:ph idx="1"/>
          </p:nvPr>
        </p:nvPicPr>
        <p:blipFill>
          <a:blip r:embed="rId2"/>
          <a:stretch>
            <a:fillRect/>
          </a:stretch>
        </p:blipFill>
        <p:spPr>
          <a:xfrm>
            <a:off x="1314116" y="1481778"/>
            <a:ext cx="5080000" cy="4318000"/>
          </a:xfrm>
          <a:prstGeom prst="rect">
            <a:avLst/>
          </a:prstGeom>
        </p:spPr>
      </p:pic>
      <p:sp>
        <p:nvSpPr>
          <p:cNvPr id="5" name="Text Placeholder 4">
            <a:extLst>
              <a:ext uri="{FF2B5EF4-FFF2-40B4-BE49-F238E27FC236}">
                <a16:creationId xmlns:a16="http://schemas.microsoft.com/office/drawing/2014/main" xmlns="" id="{2F784D5A-0152-5547-9700-71E2381FB9E8}"/>
              </a:ext>
            </a:extLst>
          </p:cNvPr>
          <p:cNvSpPr>
            <a:spLocks noGrp="1"/>
          </p:cNvSpPr>
          <p:nvPr>
            <p:ph type="body" sz="half" idx="2"/>
          </p:nvPr>
        </p:nvSpPr>
        <p:spPr>
          <a:xfrm>
            <a:off x="8337885" y="2540000"/>
            <a:ext cx="3092115" cy="3365500"/>
          </a:xfrm>
        </p:spPr>
        <p:txBody>
          <a:bodyPr>
            <a:normAutofit/>
          </a:bodyPr>
          <a:lstStyle/>
          <a:p>
            <a:pPr marL="742950" indent="-742950">
              <a:buAutoNum type="arabicParenR"/>
            </a:pPr>
            <a:r>
              <a:rPr lang="en-US" sz="3600" b="1" dirty="0">
                <a:solidFill>
                  <a:schemeClr val="tx2">
                    <a:lumMod val="50000"/>
                    <a:lumOff val="50000"/>
                  </a:schemeClr>
                </a:solidFill>
                <a:latin typeface="Baskerville Old Face" panose="02020602080505020303" pitchFamily="18" charset="77"/>
              </a:rPr>
              <a:t>Chemical Formula?    </a:t>
            </a:r>
            <a:r>
              <a:rPr lang="en-US" sz="3000" b="1" dirty="0">
                <a:solidFill>
                  <a:schemeClr val="tx2">
                    <a:lumMod val="50000"/>
                    <a:lumOff val="50000"/>
                  </a:schemeClr>
                </a:solidFill>
                <a:latin typeface="Baskerville Old Face" panose="02020602080505020303" pitchFamily="18" charset="77"/>
              </a:rPr>
              <a:t>     </a:t>
            </a:r>
            <a:r>
              <a:rPr lang="en-US" sz="4000" b="1" dirty="0">
                <a:solidFill>
                  <a:schemeClr val="tx2">
                    <a:lumMod val="50000"/>
                    <a:lumOff val="50000"/>
                  </a:schemeClr>
                </a:solidFill>
                <a:latin typeface="Baskerville Old Face" panose="02020602080505020303" pitchFamily="18" charset="77"/>
              </a:rPr>
              <a:t>C17H19N03</a:t>
            </a:r>
            <a:r>
              <a:rPr lang="en-US" sz="3000" b="1" dirty="0">
                <a:solidFill>
                  <a:schemeClr val="tx2">
                    <a:lumMod val="50000"/>
                    <a:lumOff val="50000"/>
                  </a:schemeClr>
                </a:solidFill>
                <a:latin typeface="Baskerville Old Face" panose="02020602080505020303" pitchFamily="18" charset="77"/>
              </a:rPr>
              <a:t>        </a:t>
            </a:r>
          </a:p>
          <a:p>
            <a:pPr marL="514350" indent="-514350">
              <a:buAutoNum type="arabicParenR"/>
            </a:pPr>
            <a:endParaRPr lang="en-US" sz="3000" b="1" dirty="0">
              <a:solidFill>
                <a:schemeClr val="tx2">
                  <a:lumMod val="50000"/>
                  <a:lumOff val="50000"/>
                </a:schemeClr>
              </a:solidFill>
              <a:latin typeface="Baskerville Old Face" panose="02020602080505020303" pitchFamily="18" charset="77"/>
            </a:endParaRPr>
          </a:p>
        </p:txBody>
      </p:sp>
      <p:sp>
        <p:nvSpPr>
          <p:cNvPr id="8" name="TextBox 7">
            <a:extLst>
              <a:ext uri="{FF2B5EF4-FFF2-40B4-BE49-F238E27FC236}">
                <a16:creationId xmlns:a16="http://schemas.microsoft.com/office/drawing/2014/main" xmlns="" id="{31A3ABD9-3C49-7E4D-9E87-54E9F7031C69}"/>
              </a:ext>
            </a:extLst>
          </p:cNvPr>
          <p:cNvSpPr txBox="1"/>
          <p:nvPr/>
        </p:nvSpPr>
        <p:spPr>
          <a:xfrm>
            <a:off x="1638174" y="144906"/>
            <a:ext cx="4457826" cy="769441"/>
          </a:xfrm>
          <a:prstGeom prst="rect">
            <a:avLst/>
          </a:prstGeom>
          <a:noFill/>
        </p:spPr>
        <p:txBody>
          <a:bodyPr wrap="square" rtlCol="0">
            <a:spAutoFit/>
          </a:bodyPr>
          <a:lstStyle/>
          <a:p>
            <a:pPr algn="l"/>
            <a:r>
              <a:rPr lang="en-US" sz="4400" dirty="0">
                <a:solidFill>
                  <a:schemeClr val="tx2">
                    <a:lumMod val="50000"/>
                    <a:lumOff val="50000"/>
                  </a:schemeClr>
                </a:solidFill>
                <a:latin typeface="Baskerville Old Face" panose="02020602080505020303" pitchFamily="18" charset="77"/>
              </a:rPr>
              <a:t>Chemical Structure</a:t>
            </a:r>
          </a:p>
        </p:txBody>
      </p:sp>
    </p:spTree>
    <p:extLst>
      <p:ext uri="{BB962C8B-B14F-4D97-AF65-F5344CB8AC3E}">
        <p14:creationId xmlns:p14="http://schemas.microsoft.com/office/powerpoint/2010/main" val="3574985798"/>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otalTime>0</TotalTime>
  <Words>469</Words>
  <Application>Microsoft Macintosh PowerPoint</Application>
  <PresentationFormat>Custom</PresentationFormat>
  <Paragraphs>33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Badge</vt:lpstr>
      <vt:lpstr>Morphine</vt:lpstr>
      <vt:lpstr>   What is morphine?</vt:lpstr>
      <vt:lpstr>A) History of morphine</vt:lpstr>
      <vt:lpstr>B)  Mechanism of therapeutic                    action :</vt:lpstr>
      <vt:lpstr>Continuation of B) (2) Mechanism of therapeutic action: </vt:lpstr>
      <vt:lpstr>C) Cost :           </vt:lpstr>
      <vt:lpstr>D) morphine medicine names</vt:lpstr>
      <vt:lpstr>E) CAS registry </vt:lpstr>
      <vt:lpstr>F) Chemical formula and structure </vt:lpstr>
      <vt:lpstr>G) Our opinion about morphine.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Morphine</dc:title>
  <cp:lastModifiedBy>Akram Ismail</cp:lastModifiedBy>
  <cp:revision>7</cp:revision>
  <dcterms:modified xsi:type="dcterms:W3CDTF">2018-07-22T03:03:03Z</dcterms:modified>
</cp:coreProperties>
</file>