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Nunito" pitchFamily="2"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2e094c027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2e094c02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2e094c0274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2e094c0274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2e094c0274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2e094c0274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2e094c0274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2e094c0274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2e094c0274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2e094c0274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2ca83a7641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2ca83a764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2ca83a7641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2ca83a7641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2ca83a7641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2ca83a764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t>Librium </a:t>
            </a:r>
            <a:endParaRPr dirty="0"/>
          </a:p>
          <a:p>
            <a:pPr marL="0" lvl="0" indent="0" algn="ctr" rtl="0">
              <a:spcBef>
                <a:spcPts val="0"/>
              </a:spcBef>
              <a:spcAft>
                <a:spcPts val="0"/>
              </a:spcAft>
              <a:buNone/>
            </a:pPr>
            <a:r>
              <a:rPr lang="en" dirty="0"/>
              <a:t>Antianxiety</a:t>
            </a:r>
            <a:endParaRPr dirty="0"/>
          </a:p>
          <a:p>
            <a:pPr marL="0" lvl="0" indent="0" algn="ctr" rtl="0">
              <a:spcBef>
                <a:spcPts val="0"/>
              </a:spcBef>
              <a:spcAft>
                <a:spcPts val="0"/>
              </a:spcAft>
              <a:buNone/>
            </a:pPr>
            <a:r>
              <a:rPr lang="en"/>
              <a:t>by Josue Mejia</a:t>
            </a:r>
            <a:endParaRPr dirty="0"/>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Western International High School :2021-2022</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ctrTitle"/>
          </p:nvPr>
        </p:nvSpPr>
        <p:spPr>
          <a:xfrm>
            <a:off x="978724" y="1463390"/>
            <a:ext cx="7486500" cy="3234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sp>
        <p:nvSpPr>
          <p:cNvPr id="135" name="Google Shape;135;p14"/>
          <p:cNvSpPr txBox="1">
            <a:spLocks noGrp="1"/>
          </p:cNvSpPr>
          <p:nvPr>
            <p:ph type="subTitle" idx="1"/>
          </p:nvPr>
        </p:nvSpPr>
        <p:spPr>
          <a:xfrm>
            <a:off x="1672775" y="711258"/>
            <a:ext cx="5361300" cy="5226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2500"/>
              <a:t>Librium: </a:t>
            </a:r>
            <a:r>
              <a:rPr lang="en" sz="1950">
                <a:solidFill>
                  <a:srgbClr val="202124"/>
                </a:solidFill>
                <a:highlight>
                  <a:srgbClr val="FFFFFF"/>
                </a:highlight>
                <a:latin typeface="Roboto"/>
                <a:ea typeface="Roboto"/>
                <a:cs typeface="Roboto"/>
                <a:sym typeface="Roboto"/>
              </a:rPr>
              <a:t>CHLORDIAZEPOXIDE HYDROCHLORIDE</a:t>
            </a:r>
            <a:endParaRPr sz="1950">
              <a:solidFill>
                <a:srgbClr val="202124"/>
              </a:solidFill>
              <a:highlight>
                <a:srgbClr val="FFFFFF"/>
              </a:highlight>
              <a:latin typeface="Roboto"/>
              <a:ea typeface="Roboto"/>
              <a:cs typeface="Roboto"/>
              <a:sym typeface="Roboto"/>
            </a:endParaRPr>
          </a:p>
          <a:p>
            <a:pPr marL="0" lvl="0" indent="0" algn="l" rtl="0">
              <a:lnSpc>
                <a:spcPct val="80000"/>
              </a:lnSpc>
              <a:spcBef>
                <a:spcPts val="0"/>
              </a:spcBef>
              <a:spcAft>
                <a:spcPts val="0"/>
              </a:spcAft>
              <a:buNone/>
            </a:pPr>
            <a:endParaRPr sz="1950">
              <a:solidFill>
                <a:srgbClr val="202124"/>
              </a:solidFill>
              <a:highlight>
                <a:srgbClr val="FFFFFF"/>
              </a:highlight>
              <a:latin typeface="Roboto"/>
              <a:ea typeface="Roboto"/>
              <a:cs typeface="Roboto"/>
              <a:sym typeface="Roboto"/>
            </a:endParaRPr>
          </a:p>
        </p:txBody>
      </p:sp>
      <p:pic>
        <p:nvPicPr>
          <p:cNvPr id="136" name="Google Shape;136;p14"/>
          <p:cNvPicPr preferRelativeResize="0"/>
          <p:nvPr/>
        </p:nvPicPr>
        <p:blipFill>
          <a:blip r:embed="rId3">
            <a:alphaModFix/>
          </a:blip>
          <a:stretch>
            <a:fillRect/>
          </a:stretch>
        </p:blipFill>
        <p:spPr>
          <a:xfrm>
            <a:off x="1121775" y="1751880"/>
            <a:ext cx="2993025" cy="2849875"/>
          </a:xfrm>
          <a:prstGeom prst="rect">
            <a:avLst/>
          </a:prstGeom>
          <a:noFill/>
          <a:ln>
            <a:noFill/>
          </a:ln>
        </p:spPr>
      </p:pic>
      <p:pic>
        <p:nvPicPr>
          <p:cNvPr id="137" name="Google Shape;137;p14"/>
          <p:cNvPicPr preferRelativeResize="0"/>
          <p:nvPr/>
        </p:nvPicPr>
        <p:blipFill>
          <a:blip r:embed="rId4">
            <a:alphaModFix/>
          </a:blip>
          <a:stretch>
            <a:fillRect/>
          </a:stretch>
        </p:blipFill>
        <p:spPr>
          <a:xfrm>
            <a:off x="4572000" y="1233850"/>
            <a:ext cx="3471700" cy="3564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subTitle" idx="1"/>
          </p:nvPr>
        </p:nvSpPr>
        <p:spPr>
          <a:xfrm>
            <a:off x="1858700" y="574933"/>
            <a:ext cx="5361300" cy="5226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11217">
                <a:solidFill>
                  <a:srgbClr val="202124"/>
                </a:solidFill>
                <a:highlight>
                  <a:srgbClr val="FFFFFF"/>
                </a:highlight>
                <a:latin typeface="Roboto"/>
                <a:ea typeface="Roboto"/>
                <a:cs typeface="Roboto"/>
                <a:sym typeface="Roboto"/>
              </a:rPr>
              <a:t>C</a:t>
            </a:r>
            <a:r>
              <a:rPr lang="en" sz="11267" baseline="-25000">
                <a:solidFill>
                  <a:srgbClr val="202124"/>
                </a:solidFill>
                <a:highlight>
                  <a:srgbClr val="FFFFFF"/>
                </a:highlight>
                <a:latin typeface="Roboto"/>
                <a:ea typeface="Roboto"/>
                <a:cs typeface="Roboto"/>
                <a:sym typeface="Roboto"/>
              </a:rPr>
              <a:t>16</a:t>
            </a:r>
            <a:r>
              <a:rPr lang="en" sz="11217">
                <a:solidFill>
                  <a:srgbClr val="202124"/>
                </a:solidFill>
                <a:highlight>
                  <a:srgbClr val="FFFFFF"/>
                </a:highlight>
                <a:latin typeface="Roboto"/>
                <a:ea typeface="Roboto"/>
                <a:cs typeface="Roboto"/>
                <a:sym typeface="Roboto"/>
              </a:rPr>
              <a:t>H</a:t>
            </a:r>
            <a:r>
              <a:rPr lang="en" sz="11267" baseline="-25000">
                <a:solidFill>
                  <a:srgbClr val="202124"/>
                </a:solidFill>
                <a:highlight>
                  <a:srgbClr val="FFFFFF"/>
                </a:highlight>
                <a:latin typeface="Roboto"/>
                <a:ea typeface="Roboto"/>
                <a:cs typeface="Roboto"/>
                <a:sym typeface="Roboto"/>
              </a:rPr>
              <a:t>14</a:t>
            </a:r>
            <a:r>
              <a:rPr lang="en" sz="11217">
                <a:solidFill>
                  <a:srgbClr val="202124"/>
                </a:solidFill>
                <a:highlight>
                  <a:srgbClr val="FFFFFF"/>
                </a:highlight>
                <a:latin typeface="Roboto"/>
                <a:ea typeface="Roboto"/>
                <a:cs typeface="Roboto"/>
                <a:sym typeface="Roboto"/>
              </a:rPr>
              <a:t>ClN</a:t>
            </a:r>
            <a:r>
              <a:rPr lang="en" sz="11267" baseline="-25000">
                <a:solidFill>
                  <a:srgbClr val="202124"/>
                </a:solidFill>
                <a:highlight>
                  <a:srgbClr val="FFFFFF"/>
                </a:highlight>
                <a:latin typeface="Roboto"/>
                <a:ea typeface="Roboto"/>
                <a:cs typeface="Roboto"/>
                <a:sym typeface="Roboto"/>
              </a:rPr>
              <a:t>3</a:t>
            </a:r>
            <a:r>
              <a:rPr lang="en" sz="11217">
                <a:solidFill>
                  <a:srgbClr val="202124"/>
                </a:solidFill>
                <a:highlight>
                  <a:srgbClr val="FFFFFF"/>
                </a:highlight>
                <a:latin typeface="Roboto"/>
                <a:ea typeface="Roboto"/>
                <a:cs typeface="Roboto"/>
                <a:sym typeface="Roboto"/>
              </a:rPr>
              <a:t>O.ClH or C</a:t>
            </a:r>
            <a:r>
              <a:rPr lang="en" sz="11267" baseline="-25000">
                <a:solidFill>
                  <a:srgbClr val="202124"/>
                </a:solidFill>
                <a:highlight>
                  <a:srgbClr val="FFFFFF"/>
                </a:highlight>
                <a:latin typeface="Roboto"/>
                <a:ea typeface="Roboto"/>
                <a:cs typeface="Roboto"/>
                <a:sym typeface="Roboto"/>
              </a:rPr>
              <a:t>16</a:t>
            </a:r>
            <a:r>
              <a:rPr lang="en" sz="11217">
                <a:solidFill>
                  <a:srgbClr val="202124"/>
                </a:solidFill>
                <a:highlight>
                  <a:srgbClr val="FFFFFF"/>
                </a:highlight>
                <a:latin typeface="Roboto"/>
                <a:ea typeface="Roboto"/>
                <a:cs typeface="Roboto"/>
                <a:sym typeface="Roboto"/>
              </a:rPr>
              <a:t>H</a:t>
            </a:r>
            <a:r>
              <a:rPr lang="en" sz="11267" baseline="-25000">
                <a:solidFill>
                  <a:srgbClr val="202124"/>
                </a:solidFill>
                <a:highlight>
                  <a:srgbClr val="FFFFFF"/>
                </a:highlight>
                <a:latin typeface="Roboto"/>
                <a:ea typeface="Roboto"/>
                <a:cs typeface="Roboto"/>
                <a:sym typeface="Roboto"/>
              </a:rPr>
              <a:t>15</a:t>
            </a:r>
            <a:r>
              <a:rPr lang="en" sz="11217">
                <a:solidFill>
                  <a:srgbClr val="202124"/>
                </a:solidFill>
                <a:highlight>
                  <a:srgbClr val="FFFFFF"/>
                </a:highlight>
                <a:latin typeface="Roboto"/>
                <a:ea typeface="Roboto"/>
                <a:cs typeface="Roboto"/>
                <a:sym typeface="Roboto"/>
              </a:rPr>
              <a:t>Cl</a:t>
            </a:r>
            <a:r>
              <a:rPr lang="en" sz="11267" baseline="-25000">
                <a:solidFill>
                  <a:srgbClr val="202124"/>
                </a:solidFill>
                <a:highlight>
                  <a:srgbClr val="FFFFFF"/>
                </a:highlight>
                <a:latin typeface="Roboto"/>
                <a:ea typeface="Roboto"/>
                <a:cs typeface="Roboto"/>
                <a:sym typeface="Roboto"/>
              </a:rPr>
              <a:t>2</a:t>
            </a:r>
            <a:r>
              <a:rPr lang="en" sz="1950">
                <a:solidFill>
                  <a:srgbClr val="202124"/>
                </a:solidFill>
                <a:highlight>
                  <a:srgbClr val="FFFFFF"/>
                </a:highlight>
                <a:latin typeface="Roboto"/>
                <a:ea typeface="Roboto"/>
                <a:cs typeface="Roboto"/>
                <a:sym typeface="Roboto"/>
              </a:rPr>
              <a:t>N</a:t>
            </a:r>
            <a:r>
              <a:rPr lang="en" sz="2000" baseline="-25000">
                <a:solidFill>
                  <a:srgbClr val="202124"/>
                </a:solidFill>
                <a:highlight>
                  <a:srgbClr val="FFFFFF"/>
                </a:highlight>
                <a:latin typeface="Roboto"/>
                <a:ea typeface="Roboto"/>
                <a:cs typeface="Roboto"/>
                <a:sym typeface="Roboto"/>
              </a:rPr>
              <a:t>3</a:t>
            </a:r>
            <a:r>
              <a:rPr lang="en" sz="1950">
                <a:solidFill>
                  <a:srgbClr val="202124"/>
                </a:solidFill>
                <a:highlight>
                  <a:srgbClr val="FFFFFF"/>
                </a:highlight>
                <a:latin typeface="Roboto"/>
                <a:ea typeface="Roboto"/>
                <a:cs typeface="Roboto"/>
                <a:sym typeface="Roboto"/>
              </a:rPr>
              <a:t>O</a:t>
            </a:r>
            <a:endParaRPr sz="195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sz="1950">
              <a:solidFill>
                <a:srgbClr val="202124"/>
              </a:solidFill>
              <a:highlight>
                <a:srgbClr val="FFFFFF"/>
              </a:highlight>
              <a:latin typeface="Roboto"/>
              <a:ea typeface="Roboto"/>
              <a:cs typeface="Roboto"/>
              <a:sym typeface="Roboto"/>
            </a:endParaRPr>
          </a:p>
          <a:p>
            <a:pPr marL="0" lvl="0" indent="0" algn="ctr" rtl="0">
              <a:spcBef>
                <a:spcPts val="0"/>
              </a:spcBef>
              <a:spcAft>
                <a:spcPts val="0"/>
              </a:spcAft>
              <a:buNone/>
            </a:pPr>
            <a:endParaRPr/>
          </a:p>
        </p:txBody>
      </p:sp>
      <p:sp>
        <p:nvSpPr>
          <p:cNvPr id="143" name="Google Shape;143;p15"/>
          <p:cNvSpPr txBox="1"/>
          <p:nvPr/>
        </p:nvSpPr>
        <p:spPr>
          <a:xfrm>
            <a:off x="644500" y="1097525"/>
            <a:ext cx="6990300" cy="420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5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sz="195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202124"/>
              </a:solidFill>
              <a:highlight>
                <a:srgbClr val="FFFFFF"/>
              </a:highlight>
              <a:latin typeface="Roboto"/>
              <a:ea typeface="Roboto"/>
              <a:cs typeface="Roboto"/>
              <a:sym typeface="Roboto"/>
            </a:endParaRPr>
          </a:p>
          <a:p>
            <a:pPr marL="457200" lvl="0" indent="-285750" algn="l" rtl="0">
              <a:lnSpc>
                <a:spcPct val="115000"/>
              </a:lnSpc>
              <a:spcBef>
                <a:spcPts val="0"/>
              </a:spcBef>
              <a:spcAft>
                <a:spcPts val="0"/>
              </a:spcAft>
              <a:buSzPts val="900"/>
              <a:buChar char="■"/>
            </a:pPr>
            <a:r>
              <a:rPr lang="en" sz="1300">
                <a:highlight>
                  <a:srgbClr val="FFFFFF"/>
                </a:highlight>
              </a:rPr>
              <a:t>7-Chloro-</a:t>
            </a:r>
            <a:r>
              <a:rPr lang="en" sz="1300" i="1">
                <a:highlight>
                  <a:srgbClr val="FFFFFF"/>
                </a:highlight>
              </a:rPr>
              <a:t>N</a:t>
            </a:r>
            <a:r>
              <a:rPr lang="en" sz="1300">
                <a:highlight>
                  <a:srgbClr val="FFFFFF"/>
                </a:highlight>
              </a:rPr>
              <a:t>-methyl-5-phenyl-</a:t>
            </a:r>
            <a:br>
              <a:rPr lang="en" sz="1300">
                <a:highlight>
                  <a:srgbClr val="FFFFFF"/>
                </a:highlight>
              </a:rPr>
            </a:br>
            <a:r>
              <a:rPr lang="en" sz="1300">
                <a:highlight>
                  <a:srgbClr val="FFFFFF"/>
                </a:highlight>
              </a:rPr>
              <a:t>3</a:t>
            </a:r>
            <a:r>
              <a:rPr lang="en" sz="1300" i="1">
                <a:highlight>
                  <a:srgbClr val="FFFFFF"/>
                </a:highlight>
              </a:rPr>
              <a:t>H</a:t>
            </a:r>
            <a:r>
              <a:rPr lang="en" sz="1300">
                <a:highlight>
                  <a:srgbClr val="FFFFFF"/>
                </a:highlight>
              </a:rPr>
              <a:t>-1,4-benzodiazepin-2-amine</a:t>
            </a:r>
            <a:br>
              <a:rPr lang="en" sz="1300">
                <a:highlight>
                  <a:srgbClr val="FFFFFF"/>
                </a:highlight>
              </a:rPr>
            </a:br>
            <a:r>
              <a:rPr lang="en" sz="1300">
                <a:highlight>
                  <a:srgbClr val="FFFFFF"/>
                </a:highlight>
              </a:rPr>
              <a:t>4-oxide hydrochlori</a:t>
            </a:r>
            <a:r>
              <a:rPr lang="en" sz="900">
                <a:highlight>
                  <a:srgbClr val="FFFFFF"/>
                </a:highlight>
              </a:rPr>
              <a:t>de</a:t>
            </a:r>
            <a:endParaRPr sz="900">
              <a:highlight>
                <a:srgbClr val="FFFFFF"/>
              </a:highlight>
            </a:endParaRPr>
          </a:p>
          <a:p>
            <a:pPr marL="0" lvl="0" indent="0" algn="l" rtl="0">
              <a:spcBef>
                <a:spcPts val="0"/>
              </a:spcBef>
              <a:spcAft>
                <a:spcPts val="0"/>
              </a:spcAft>
              <a:buNone/>
            </a:pPr>
            <a:endParaRPr sz="1050">
              <a:solidFill>
                <a:srgbClr val="202124"/>
              </a:solidFill>
              <a:highlight>
                <a:srgbClr val="FFFFFF"/>
              </a:highlight>
              <a:latin typeface="Roboto"/>
              <a:ea typeface="Roboto"/>
              <a:cs typeface="Roboto"/>
              <a:sym typeface="Roboto"/>
            </a:endParaRPr>
          </a:p>
          <a:p>
            <a:pPr marL="0" lvl="0" indent="0" algn="l" rtl="0">
              <a:lnSpc>
                <a:spcPct val="115000"/>
              </a:lnSpc>
              <a:spcBef>
                <a:spcPts val="1100"/>
              </a:spcBef>
              <a:spcAft>
                <a:spcPts val="0"/>
              </a:spcAft>
              <a:buNone/>
            </a:pPr>
            <a:r>
              <a:rPr lang="en" sz="1600" b="1" i="1">
                <a:highlight>
                  <a:srgbClr val="FFFFFF"/>
                </a:highlight>
              </a:rPr>
              <a:t>CAS Registry</a:t>
            </a:r>
            <a:endParaRPr sz="1600" b="1" i="1">
              <a:highlight>
                <a:srgbClr val="FFFFFF"/>
              </a:highlight>
            </a:endParaRPr>
          </a:p>
          <a:p>
            <a:pPr marL="457200" lvl="0" indent="-311150" algn="l" rtl="0">
              <a:lnSpc>
                <a:spcPct val="115000"/>
              </a:lnSpc>
              <a:spcBef>
                <a:spcPts val="300"/>
              </a:spcBef>
              <a:spcAft>
                <a:spcPts val="0"/>
              </a:spcAft>
              <a:buSzPts val="1300"/>
              <a:buChar char="■"/>
            </a:pPr>
            <a:r>
              <a:rPr lang="en" sz="1300">
                <a:highlight>
                  <a:srgbClr val="FFFFFF"/>
                </a:highlight>
              </a:rPr>
              <a:t>438-41-5</a:t>
            </a:r>
            <a:endParaRPr sz="1300">
              <a:highlight>
                <a:srgbClr val="FFFFFF"/>
              </a:highlight>
            </a:endParaRPr>
          </a:p>
          <a:p>
            <a:pPr marL="0" lvl="0" indent="0" algn="l" rtl="0">
              <a:lnSpc>
                <a:spcPct val="115000"/>
              </a:lnSpc>
              <a:spcBef>
                <a:spcPts val="1100"/>
              </a:spcBef>
              <a:spcAft>
                <a:spcPts val="0"/>
              </a:spcAft>
              <a:buNone/>
            </a:pPr>
            <a:r>
              <a:rPr lang="en" sz="1800" b="1" i="1">
                <a:highlight>
                  <a:srgbClr val="FFFFFF"/>
                </a:highlight>
              </a:rPr>
              <a:t>Other Names</a:t>
            </a:r>
            <a:endParaRPr sz="1800" b="1" i="1">
              <a:highlight>
                <a:srgbClr val="FFFFFF"/>
              </a:highlight>
            </a:endParaRPr>
          </a:p>
          <a:p>
            <a:pPr marL="457200" lvl="0" indent="-323850" algn="l" rtl="0">
              <a:lnSpc>
                <a:spcPct val="115000"/>
              </a:lnSpc>
              <a:spcBef>
                <a:spcPts val="300"/>
              </a:spcBef>
              <a:spcAft>
                <a:spcPts val="0"/>
              </a:spcAft>
              <a:buSzPts val="1500"/>
              <a:buChar char="■"/>
            </a:pPr>
            <a:r>
              <a:rPr lang="en" sz="1500">
                <a:highlight>
                  <a:srgbClr val="FFFFFF"/>
                </a:highlight>
              </a:rPr>
              <a:t>Librium</a:t>
            </a:r>
            <a:endParaRPr sz="1500">
              <a:highlight>
                <a:srgbClr val="FFFFFF"/>
              </a:highlight>
            </a:endParaRPr>
          </a:p>
          <a:p>
            <a:pPr marL="457200" lvl="0" indent="-323850" algn="l" rtl="0">
              <a:lnSpc>
                <a:spcPct val="115000"/>
              </a:lnSpc>
              <a:spcBef>
                <a:spcPts val="0"/>
              </a:spcBef>
              <a:spcAft>
                <a:spcPts val="0"/>
              </a:spcAft>
              <a:buSzPts val="1500"/>
              <a:buChar char="■"/>
            </a:pPr>
            <a:r>
              <a:rPr lang="en" sz="1500">
                <a:highlight>
                  <a:srgbClr val="FFFFFF"/>
                </a:highlight>
              </a:rPr>
              <a:t>A-Poxide</a:t>
            </a:r>
            <a:endParaRPr sz="1500">
              <a:highlight>
                <a:srgbClr val="FFFFFF"/>
              </a:highlight>
            </a:endParaRPr>
          </a:p>
          <a:p>
            <a:pPr marL="457200" lvl="0" indent="-323850" algn="l" rtl="0">
              <a:lnSpc>
                <a:spcPct val="115000"/>
              </a:lnSpc>
              <a:spcBef>
                <a:spcPts val="0"/>
              </a:spcBef>
              <a:spcAft>
                <a:spcPts val="0"/>
              </a:spcAft>
              <a:buSzPts val="1500"/>
              <a:buChar char="■"/>
            </a:pPr>
            <a:r>
              <a:rPr lang="en" sz="1500">
                <a:highlight>
                  <a:srgbClr val="FFFFFF"/>
                </a:highlight>
              </a:rPr>
              <a:t>SK-Lygen</a:t>
            </a:r>
            <a:endParaRPr sz="1500">
              <a:highlight>
                <a:srgbClr val="FFFFFF"/>
              </a:highlight>
            </a:endParaRPr>
          </a:p>
          <a:p>
            <a:pPr marL="0" lvl="0" indent="0" algn="l" rtl="0">
              <a:spcBef>
                <a:spcPts val="0"/>
              </a:spcBef>
              <a:spcAft>
                <a:spcPts val="0"/>
              </a:spcAft>
              <a:buNone/>
            </a:pPr>
            <a:endParaRPr sz="1650" b="1">
              <a:solidFill>
                <a:srgbClr val="202124"/>
              </a:solidFill>
              <a:highlight>
                <a:srgbClr val="FFFFFF"/>
              </a:highlight>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subTitle" idx="1"/>
          </p:nvPr>
        </p:nvSpPr>
        <p:spPr>
          <a:xfrm>
            <a:off x="1982625" y="636908"/>
            <a:ext cx="5361300" cy="522600"/>
          </a:xfrm>
          <a:prstGeom prst="rect">
            <a:avLst/>
          </a:prstGeom>
        </p:spPr>
        <p:txBody>
          <a:bodyPr spcFirstLastPara="1" wrap="square" lIns="91425" tIns="91425" rIns="91425" bIns="91425" anchor="t" anchorCtr="0">
            <a:normAutofit fontScale="40000" lnSpcReduction="20000"/>
          </a:bodyPr>
          <a:lstStyle/>
          <a:p>
            <a:pPr marL="0" lvl="0" indent="0" algn="ctr" rtl="0">
              <a:spcBef>
                <a:spcPts val="0"/>
              </a:spcBef>
              <a:spcAft>
                <a:spcPts val="0"/>
              </a:spcAft>
              <a:buNone/>
            </a:pPr>
            <a:r>
              <a:rPr lang="en" sz="5189"/>
              <a:t>Mechanism of action</a:t>
            </a:r>
            <a:endParaRPr sz="5189"/>
          </a:p>
          <a:p>
            <a:pPr marL="0" lvl="0" indent="0" algn="ctr" rtl="0">
              <a:spcBef>
                <a:spcPts val="0"/>
              </a:spcBef>
              <a:spcAft>
                <a:spcPts val="0"/>
              </a:spcAft>
              <a:buNone/>
            </a:pPr>
            <a:endParaRPr/>
          </a:p>
        </p:txBody>
      </p:sp>
      <p:sp>
        <p:nvSpPr>
          <p:cNvPr id="149" name="Google Shape;149;p16"/>
          <p:cNvSpPr txBox="1"/>
          <p:nvPr/>
        </p:nvSpPr>
        <p:spPr>
          <a:xfrm>
            <a:off x="1177425" y="2032600"/>
            <a:ext cx="713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50" name="Google Shape;150;p16"/>
          <p:cNvSpPr txBox="1"/>
          <p:nvPr/>
        </p:nvSpPr>
        <p:spPr>
          <a:xfrm>
            <a:off x="1003900" y="1611225"/>
            <a:ext cx="713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51" name="Google Shape;151;p16"/>
          <p:cNvSpPr txBox="1"/>
          <p:nvPr/>
        </p:nvSpPr>
        <p:spPr>
          <a:xfrm>
            <a:off x="632100" y="1611225"/>
            <a:ext cx="46974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a:highlight>
                  <a:schemeClr val="dk1"/>
                </a:highlight>
              </a:rPr>
              <a:t>It apparently works by affecting the actions of the inhibitory neurotransmitter *-aminobutyric acid (GABA) in the brain.</a:t>
            </a:r>
            <a:endParaRPr>
              <a:latin typeface="Calibri"/>
              <a:ea typeface="Calibri"/>
              <a:cs typeface="Calibri"/>
              <a:sym typeface="Calibri"/>
            </a:endParaRPr>
          </a:p>
        </p:txBody>
      </p:sp>
      <p:pic>
        <p:nvPicPr>
          <p:cNvPr id="152" name="Google Shape;152;p16"/>
          <p:cNvPicPr preferRelativeResize="0"/>
          <p:nvPr/>
        </p:nvPicPr>
        <p:blipFill>
          <a:blip r:embed="rId3">
            <a:alphaModFix/>
          </a:blip>
          <a:stretch>
            <a:fillRect/>
          </a:stretch>
        </p:blipFill>
        <p:spPr>
          <a:xfrm>
            <a:off x="6207600" y="1251775"/>
            <a:ext cx="1710183" cy="2976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subTitle" idx="1"/>
          </p:nvPr>
        </p:nvSpPr>
        <p:spPr>
          <a:xfrm>
            <a:off x="1437300" y="661698"/>
            <a:ext cx="5361300" cy="684000"/>
          </a:xfrm>
          <a:prstGeom prst="rect">
            <a:avLst/>
          </a:prstGeom>
        </p:spPr>
        <p:txBody>
          <a:bodyPr spcFirstLastPara="1" wrap="square" lIns="91425" tIns="91425" rIns="91425" bIns="91425" anchor="t" anchorCtr="0">
            <a:normAutofit fontScale="25000" lnSpcReduction="20000"/>
          </a:bodyPr>
          <a:lstStyle/>
          <a:p>
            <a:pPr marL="0" lvl="0" indent="0" algn="l" rtl="0">
              <a:lnSpc>
                <a:spcPct val="110000"/>
              </a:lnSpc>
              <a:spcBef>
                <a:spcPts val="800"/>
              </a:spcBef>
              <a:spcAft>
                <a:spcPts val="0"/>
              </a:spcAft>
              <a:buNone/>
            </a:pPr>
            <a:r>
              <a:rPr lang="en" sz="1350">
                <a:solidFill>
                  <a:srgbClr val="333333"/>
                </a:solidFill>
                <a:highlight>
                  <a:srgbClr val="FFFFFF"/>
                </a:highlight>
                <a:latin typeface="Arial"/>
                <a:ea typeface="Arial"/>
                <a:cs typeface="Arial"/>
                <a:sym typeface="Arial"/>
              </a:rPr>
              <a:t>C</a:t>
            </a:r>
            <a:r>
              <a:rPr lang="en" sz="5318">
                <a:solidFill>
                  <a:srgbClr val="333333"/>
                </a:solidFill>
                <a:highlight>
                  <a:srgbClr val="FFFFFF"/>
                </a:highlight>
                <a:latin typeface="Arial"/>
                <a:ea typeface="Arial"/>
                <a:cs typeface="Arial"/>
                <a:sym typeface="Arial"/>
              </a:rPr>
              <a:t>ryo-EM structure of the benzodiazepine-sensitive alpha1beta1gamma2S tri-heteromeric GABAA receptor in complex with GABA (ECD map)</a:t>
            </a:r>
            <a:endParaRPr sz="5318">
              <a:solidFill>
                <a:srgbClr val="333333"/>
              </a:solidFill>
              <a:highlight>
                <a:srgbClr val="FFFFFF"/>
              </a:highlight>
              <a:latin typeface="Arial"/>
              <a:ea typeface="Arial"/>
              <a:cs typeface="Arial"/>
              <a:sym typeface="Arial"/>
            </a:endParaRPr>
          </a:p>
          <a:p>
            <a:pPr marL="0" lvl="0" indent="0" algn="ctr" rtl="0">
              <a:spcBef>
                <a:spcPts val="800"/>
              </a:spcBef>
              <a:spcAft>
                <a:spcPts val="0"/>
              </a:spcAft>
              <a:buNone/>
            </a:pPr>
            <a:endParaRPr/>
          </a:p>
        </p:txBody>
      </p:sp>
      <p:sp>
        <p:nvSpPr>
          <p:cNvPr id="158" name="Google Shape;158;p17"/>
          <p:cNvSpPr txBox="1"/>
          <p:nvPr/>
        </p:nvSpPr>
        <p:spPr>
          <a:xfrm>
            <a:off x="1227000" y="1883875"/>
            <a:ext cx="713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59" name="Google Shape;159;p17"/>
          <p:cNvPicPr preferRelativeResize="0"/>
          <p:nvPr/>
        </p:nvPicPr>
        <p:blipFill>
          <a:blip r:embed="rId3">
            <a:alphaModFix/>
          </a:blip>
          <a:stretch>
            <a:fillRect/>
          </a:stretch>
        </p:blipFill>
        <p:spPr>
          <a:xfrm>
            <a:off x="690450" y="1126200"/>
            <a:ext cx="3387175" cy="3387175"/>
          </a:xfrm>
          <a:prstGeom prst="rect">
            <a:avLst/>
          </a:prstGeom>
          <a:noFill/>
          <a:ln>
            <a:noFill/>
          </a:ln>
        </p:spPr>
      </p:pic>
      <p:pic>
        <p:nvPicPr>
          <p:cNvPr id="160" name="Google Shape;160;p17"/>
          <p:cNvPicPr preferRelativeResize="0"/>
          <p:nvPr/>
        </p:nvPicPr>
        <p:blipFill>
          <a:blip r:embed="rId4">
            <a:alphaModFix/>
          </a:blip>
          <a:stretch>
            <a:fillRect/>
          </a:stretch>
        </p:blipFill>
        <p:spPr>
          <a:xfrm>
            <a:off x="4572000" y="1345800"/>
            <a:ext cx="3510437" cy="2554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subTitle" idx="1"/>
          </p:nvPr>
        </p:nvSpPr>
        <p:spPr>
          <a:xfrm>
            <a:off x="1586050" y="872383"/>
            <a:ext cx="5361300" cy="522600"/>
          </a:xfrm>
          <a:prstGeom prst="rect">
            <a:avLst/>
          </a:prstGeom>
        </p:spPr>
        <p:txBody>
          <a:bodyPr spcFirstLastPara="1" wrap="square" lIns="91425" tIns="91425" rIns="91425" bIns="91425" anchor="t" anchorCtr="0">
            <a:normAutofit fontScale="40000" lnSpcReduction="20000"/>
          </a:bodyPr>
          <a:lstStyle/>
          <a:p>
            <a:pPr marL="0" lvl="0" indent="0" algn="ctr" rtl="0">
              <a:spcBef>
                <a:spcPts val="0"/>
              </a:spcBef>
              <a:spcAft>
                <a:spcPts val="0"/>
              </a:spcAft>
              <a:buNone/>
            </a:pPr>
            <a:r>
              <a:rPr lang="en" sz="4939"/>
              <a:t>In Vitro Synthesis of Librium</a:t>
            </a:r>
            <a:endParaRPr sz="4939"/>
          </a:p>
          <a:p>
            <a:pPr marL="0" lvl="0" indent="0" algn="ctr" rtl="0">
              <a:spcBef>
                <a:spcPts val="0"/>
              </a:spcBef>
              <a:spcAft>
                <a:spcPts val="0"/>
              </a:spcAft>
              <a:buNone/>
            </a:pPr>
            <a:endParaRPr/>
          </a:p>
        </p:txBody>
      </p:sp>
      <p:sp>
        <p:nvSpPr>
          <p:cNvPr id="166" name="Google Shape;166;p18"/>
          <p:cNvSpPr txBox="1"/>
          <p:nvPr/>
        </p:nvSpPr>
        <p:spPr>
          <a:xfrm>
            <a:off x="1103075" y="2206125"/>
            <a:ext cx="713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67" name="Google Shape;167;p18"/>
          <p:cNvPicPr preferRelativeResize="0"/>
          <p:nvPr/>
        </p:nvPicPr>
        <p:blipFill>
          <a:blip r:embed="rId3">
            <a:alphaModFix/>
          </a:blip>
          <a:stretch>
            <a:fillRect/>
          </a:stretch>
        </p:blipFill>
        <p:spPr>
          <a:xfrm>
            <a:off x="1594950" y="1536850"/>
            <a:ext cx="5343525" cy="2565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Who discovered the drug? When was it indroduced?</a:t>
            </a:r>
            <a:endParaRPr/>
          </a:p>
        </p:txBody>
      </p:sp>
      <p:sp>
        <p:nvSpPr>
          <p:cNvPr id="173" name="Google Shape;173;p19"/>
          <p:cNvSpPr txBox="1">
            <a:spLocks noGrp="1"/>
          </p:cNvSpPr>
          <p:nvPr>
            <p:ph type="body" idx="1"/>
          </p:nvPr>
        </p:nvSpPr>
        <p:spPr>
          <a:xfrm>
            <a:off x="571275" y="210227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Leo strenbach was responsible for li i think it was introduced in the 1930s or 1950s . </a:t>
            </a:r>
            <a:endParaRPr sz="1800"/>
          </a:p>
          <a:p>
            <a:pPr marL="0" lvl="0" indent="0" algn="l" rtl="0">
              <a:spcBef>
                <a:spcPts val="1200"/>
              </a:spcBef>
              <a:spcAft>
                <a:spcPts val="0"/>
              </a:spcAft>
              <a:buNone/>
            </a:pPr>
            <a:r>
              <a:rPr lang="en" sz="1800"/>
              <a:t>It became a therapeutic medicine in 1960. </a:t>
            </a:r>
            <a:endParaRPr sz="1800"/>
          </a:p>
          <a:p>
            <a:pPr marL="0" lvl="0" indent="0" algn="l" rtl="0">
              <a:spcBef>
                <a:spcPts val="1200"/>
              </a:spcBef>
              <a:spcAft>
                <a:spcPts val="0"/>
              </a:spcAft>
              <a:buNone/>
            </a:pPr>
            <a:r>
              <a:rPr lang="en" sz="1400">
                <a:solidFill>
                  <a:srgbClr val="000000"/>
                </a:solidFill>
                <a:highlight>
                  <a:srgbClr val="FFFFFF"/>
                </a:highlight>
                <a:latin typeface="Arial"/>
                <a:ea typeface="Arial"/>
                <a:cs typeface="Arial"/>
                <a:sym typeface="Arial"/>
              </a:rPr>
              <a:t>the trade name Librium as a tranquilizer, finding it effective for relieving anxiety; treating insomnia, muscle spasms, and the symptoms of alcoholism; and preventing seizures. </a:t>
            </a:r>
            <a:endParaRPr sz="1400">
              <a:solidFill>
                <a:srgbClr val="000000"/>
              </a:solidFill>
              <a:highlight>
                <a:srgbClr val="FFFFFF"/>
              </a:highlight>
              <a:latin typeface="Arial"/>
              <a:ea typeface="Arial"/>
              <a:cs typeface="Arial"/>
              <a:sym typeface="Arial"/>
            </a:endParaRPr>
          </a:p>
          <a:p>
            <a:pPr marL="0" lvl="0" indent="0" algn="l" rtl="0">
              <a:spcBef>
                <a:spcPts val="1200"/>
              </a:spcBef>
              <a:spcAft>
                <a:spcPts val="1200"/>
              </a:spcAft>
              <a:buNone/>
            </a:pPr>
            <a:endParaRPr sz="1400">
              <a:solidFill>
                <a:srgbClr val="000000"/>
              </a:solidFill>
              <a:highlight>
                <a:srgbClr val="FFFFFF"/>
              </a:highlight>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79" name="Google Shape;179;p2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enzyme of librium is</a:t>
            </a:r>
            <a:endParaRPr sz="900">
              <a:solidFill>
                <a:srgbClr val="000000"/>
              </a:solidFill>
              <a:highlight>
                <a:srgbClr val="FFFFFF"/>
              </a:highlight>
              <a:latin typeface="Arial"/>
              <a:ea typeface="Arial"/>
              <a:cs typeface="Arial"/>
              <a:sym typeface="Arial"/>
            </a:endParaRPr>
          </a:p>
          <a:p>
            <a:pPr marL="0" lvl="0" indent="0" algn="l" rtl="0">
              <a:spcBef>
                <a:spcPts val="1200"/>
              </a:spcBef>
              <a:spcAft>
                <a:spcPts val="0"/>
              </a:spcAft>
              <a:buNone/>
            </a:pPr>
            <a:endParaRPr sz="900">
              <a:solidFill>
                <a:srgbClr val="000000"/>
              </a:solidFill>
              <a:highlight>
                <a:srgbClr val="FFFFFF"/>
              </a:highlight>
              <a:latin typeface="Arial"/>
              <a:ea typeface="Arial"/>
              <a:cs typeface="Arial"/>
              <a:sym typeface="Arial"/>
            </a:endParaRPr>
          </a:p>
          <a:p>
            <a:pPr marL="0" lvl="0" indent="0" algn="l" rtl="0">
              <a:spcBef>
                <a:spcPts val="1200"/>
              </a:spcBef>
              <a:spcAft>
                <a:spcPts val="0"/>
              </a:spcAft>
              <a:buNone/>
            </a:pPr>
            <a:r>
              <a:rPr lang="en" sz="900">
                <a:solidFill>
                  <a:srgbClr val="000000"/>
                </a:solidFill>
                <a:highlight>
                  <a:srgbClr val="FFFFFF"/>
                </a:highlight>
                <a:latin typeface="Arial"/>
                <a:ea typeface="Arial"/>
                <a:cs typeface="Arial"/>
                <a:sym typeface="Arial"/>
              </a:rPr>
              <a:t>ain activity is slowed as it releases fewer excitatory neurotransmitters, which results in the dampened emotions, relaxed muscles, and impaired memory seen with benzodiazepine use.</a:t>
            </a:r>
            <a:endParaRPr sz="900">
              <a:solidFill>
                <a:srgbClr val="000000"/>
              </a:solidFill>
              <a:highlight>
                <a:srgbClr val="FFFFFF"/>
              </a:highlight>
              <a:latin typeface="Arial"/>
              <a:ea typeface="Arial"/>
              <a:cs typeface="Arial"/>
              <a:sym typeface="Arial"/>
            </a:endParaRPr>
          </a:p>
          <a:p>
            <a:pPr marL="0" lvl="0" indent="0" algn="l" rtl="0">
              <a:spcBef>
                <a:spcPts val="1200"/>
              </a:spcBef>
              <a:spcAft>
                <a:spcPts val="0"/>
              </a:spcAft>
              <a:buNone/>
            </a:pPr>
            <a:r>
              <a:rPr lang="en" sz="900">
                <a:solidFill>
                  <a:srgbClr val="000000"/>
                </a:solidFill>
                <a:highlight>
                  <a:srgbClr val="FFFFFF"/>
                </a:highlight>
                <a:latin typeface="Arial"/>
                <a:ea typeface="Arial"/>
                <a:cs typeface="Arial"/>
                <a:sym typeface="Arial"/>
              </a:rPr>
              <a:t>it is estimated that benzodiazepines may be abused by 90% of alcohol abusers and illicit drug users. One of the compounds, Rohypnol, considered about 10 times more potent than Valium as a CNS depressant, is known as the date-rape drug because of its association with that crime.</a:t>
            </a:r>
            <a:endParaRPr sz="900">
              <a:solidFill>
                <a:srgbClr val="000000"/>
              </a:solidFill>
              <a:highlight>
                <a:srgbClr val="FFFFFF"/>
              </a:highlight>
              <a:latin typeface="Arial"/>
              <a:ea typeface="Arial"/>
              <a:cs typeface="Arial"/>
              <a:sym typeface="Arial"/>
            </a:endParaRPr>
          </a:p>
          <a:p>
            <a:pPr marL="0" lvl="0" indent="0" algn="l" rtl="0">
              <a:spcBef>
                <a:spcPts val="1200"/>
              </a:spcBef>
              <a:spcAft>
                <a:spcPts val="1200"/>
              </a:spcAft>
              <a:buNone/>
            </a:pPr>
            <a:r>
              <a:rPr lang="en" sz="900">
                <a:solidFill>
                  <a:srgbClr val="000000"/>
                </a:solidFill>
                <a:highlight>
                  <a:srgbClr val="FFFFFF"/>
                </a:highlight>
                <a:latin typeface="Arial"/>
                <a:ea typeface="Arial"/>
                <a:cs typeface="Arial"/>
                <a:sym typeface="Arial"/>
              </a:rPr>
              <a:t>the main problem was that benzodiazepines were found to be addictive.</a:t>
            </a:r>
            <a:endParaRPr sz="900">
              <a:solidFill>
                <a:srgbClr val="000000"/>
              </a:solidFill>
              <a:highlight>
                <a:srgbClr val="FFFFFF"/>
              </a:highlight>
              <a:latin typeface="Arial"/>
              <a:ea typeface="Arial"/>
              <a:cs typeface="Arial"/>
              <a:sym typeface="Arial"/>
            </a:endParaRPr>
          </a:p>
        </p:txBody>
      </p:sp>
      <p:pic>
        <p:nvPicPr>
          <p:cNvPr id="180" name="Google Shape;180;p20"/>
          <p:cNvPicPr preferRelativeResize="0"/>
          <p:nvPr/>
        </p:nvPicPr>
        <p:blipFill>
          <a:blip r:embed="rId3">
            <a:alphaModFix/>
          </a:blip>
          <a:stretch>
            <a:fillRect/>
          </a:stretch>
        </p:blipFill>
        <p:spPr>
          <a:xfrm>
            <a:off x="3411050" y="396600"/>
            <a:ext cx="5420401" cy="1983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Cost </a:t>
            </a:r>
            <a:endParaRPr/>
          </a:p>
        </p:txBody>
      </p:sp>
      <p:sp>
        <p:nvSpPr>
          <p:cNvPr id="186" name="Google Shape;186;p2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 The cost for chlordiazepoxide oral capsule 25 mg is around </a:t>
            </a:r>
            <a:endParaRPr/>
          </a:p>
          <a:p>
            <a:pPr marL="0" lvl="0" indent="0" algn="l" rtl="0">
              <a:spcBef>
                <a:spcPts val="1200"/>
              </a:spcBef>
              <a:spcAft>
                <a:spcPts val="0"/>
              </a:spcAft>
              <a:buNone/>
            </a:pPr>
            <a:r>
              <a:rPr lang="en"/>
              <a:t>10 dollars for a supply of 3 capsules.</a:t>
            </a:r>
            <a:endParaRPr/>
          </a:p>
          <a:p>
            <a:pPr marL="0" lvl="0" indent="0" algn="l" rtl="0">
              <a:lnSpc>
                <a:spcPct val="150000"/>
              </a:lnSpc>
              <a:spcBef>
                <a:spcPts val="1200"/>
              </a:spcBef>
              <a:spcAft>
                <a:spcPts val="0"/>
              </a:spcAft>
              <a:buNone/>
            </a:pPr>
            <a:r>
              <a:rPr lang="en" sz="900">
                <a:solidFill>
                  <a:srgbClr val="000000"/>
                </a:solidFill>
                <a:highlight>
                  <a:srgbClr val="FFFFFF"/>
                </a:highlight>
                <a:latin typeface="Arial"/>
                <a:ea typeface="Arial"/>
                <a:cs typeface="Arial"/>
                <a:sym typeface="Arial"/>
              </a:rPr>
              <a:t> It did not take many years before doctors discovered that these compounds, when discontinued, could cause dangerous withdrawal symptoms such as convulsions, tremors, abdominal and muscle cramps, vomiting, and sweating. So many people became addicted to these drugs that the problem appeared in novels, movies, jokes, and, eventually, congressional hearings.</a:t>
            </a:r>
            <a:endParaRPr sz="900">
              <a:solidFill>
                <a:srgbClr val="000000"/>
              </a:solidFill>
              <a:highlight>
                <a:srgbClr val="FFFFFF"/>
              </a:highlight>
              <a:latin typeface="Arial"/>
              <a:ea typeface="Arial"/>
              <a:cs typeface="Arial"/>
              <a:sym typeface="Arial"/>
            </a:endParaRPr>
          </a:p>
          <a:p>
            <a:pPr marL="0" lvl="0" indent="0" algn="l" rtl="0">
              <a:lnSpc>
                <a:spcPct val="150000"/>
              </a:lnSpc>
              <a:spcBef>
                <a:spcPts val="1100"/>
              </a:spcBef>
              <a:spcAft>
                <a:spcPts val="0"/>
              </a:spcAft>
              <a:buNone/>
            </a:pPr>
            <a:endParaRPr sz="900">
              <a:solidFill>
                <a:srgbClr val="000000"/>
              </a:solidFill>
              <a:highlight>
                <a:srgbClr val="FFFFFF"/>
              </a:highlight>
              <a:latin typeface="Arial"/>
              <a:ea typeface="Arial"/>
              <a:cs typeface="Arial"/>
              <a:sym typeface="Arial"/>
            </a:endParaRPr>
          </a:p>
          <a:p>
            <a:pPr marL="0" lvl="0" indent="0" algn="l" rtl="0">
              <a:spcBef>
                <a:spcPts val="1100"/>
              </a:spcBef>
              <a:spcAft>
                <a:spcPts val="1200"/>
              </a:spcAft>
              <a:buNone/>
            </a:pPr>
            <a:endParaRPr/>
          </a:p>
        </p:txBody>
      </p:sp>
      <p:pic>
        <p:nvPicPr>
          <p:cNvPr id="187" name="Google Shape;187;p21"/>
          <p:cNvPicPr preferRelativeResize="0"/>
          <p:nvPr/>
        </p:nvPicPr>
        <p:blipFill>
          <a:blip r:embed="rId3">
            <a:alphaModFix/>
          </a:blip>
          <a:stretch>
            <a:fillRect/>
          </a:stretch>
        </p:blipFill>
        <p:spPr>
          <a:xfrm>
            <a:off x="5010775" y="223100"/>
            <a:ext cx="3807400" cy="2448000"/>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330</Words>
  <Application>Microsoft Office PowerPoint</Application>
  <PresentationFormat>On-screen Show (16:9)</PresentationFormat>
  <Paragraphs>35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Roboto</vt:lpstr>
      <vt:lpstr>Nunito</vt:lpstr>
      <vt:lpstr>Arial</vt:lpstr>
      <vt:lpstr>Calibri</vt:lpstr>
      <vt:lpstr>Shift</vt:lpstr>
      <vt:lpstr>Librium  Antianxiety by Josue Mejia</vt:lpstr>
      <vt:lpstr>PowerPoint Presentation</vt:lpstr>
      <vt:lpstr>PowerPoint Presentation</vt:lpstr>
      <vt:lpstr>PowerPoint Presentation</vt:lpstr>
      <vt:lpstr>PowerPoint Presentation</vt:lpstr>
      <vt:lpstr>PowerPoint Presentation</vt:lpstr>
      <vt:lpstr>Who discovered the drug? When was it indroduced?</vt:lpstr>
      <vt:lpstr>PowerPoint Presentation</vt:lpstr>
      <vt:lpstr>Cost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Librium  Antianxiety by Josue Mejia</dc:title>
  <cp:lastModifiedBy>Nada Saab</cp:lastModifiedBy>
  <cp:revision>1</cp:revision>
  <dcterms:modified xsi:type="dcterms:W3CDTF">2022-05-25T14:17:10Z</dcterms:modified>
</cp:coreProperties>
</file>