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2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r Alshami" initials="AA" lastIdx="1" clrIdx="0">
    <p:extLst>
      <p:ext uri="{19B8F6BF-5375-455C-9EA6-DF929625EA0E}">
        <p15:presenceInfo xmlns="" xmlns:p15="http://schemas.microsoft.com/office/powerpoint/2012/main" userId="bc15fb580644500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7" autoAdjust="0"/>
  </p:normalViewPr>
  <p:slideViewPr>
    <p:cSldViewPr snapToGrid="0">
      <p:cViewPr>
        <p:scale>
          <a:sx n="87" d="100"/>
          <a:sy n="87" d="100"/>
        </p:scale>
        <p:origin x="-2960" y="-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2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commentAuthors" Target="commentAuthor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5-10T16:27:04.064" idx="1">
    <p:pos x="10" y="10"/>
    <p:text/>
    <p:extLst>
      <p:ext uri="{C676402C-5697-4E1C-873F-D02D1690AC5C}">
        <p15:threadingInfo xmlns="" xmlns:p15="http://schemas.microsoft.com/office/powerpoint/2012/main" timeZoneBias="2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91C119-B3C3-4E95-9345-367C4376A83C}" type="datetimeFigureOut">
              <a:rPr lang="en-US" smtClean="0"/>
              <a:t>7/21/18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64670-77A9-4D85-9196-0B11824D5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829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685B-474A-432C-8C6F-8AB37893AE41}" type="datetimeFigureOut">
              <a:rPr lang="en-US" smtClean="0"/>
              <a:t>7/21/18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4A91-9740-45D5-A3C0-A7C3207A4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685B-474A-432C-8C6F-8AB37893AE41}" type="datetimeFigureOut">
              <a:rPr lang="en-US" smtClean="0"/>
              <a:t>7/21/18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4A91-9740-45D5-A3C0-A7C3207A4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685B-474A-432C-8C6F-8AB37893AE41}" type="datetimeFigureOut">
              <a:rPr lang="en-US" smtClean="0"/>
              <a:t>7/21/18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4A91-9740-45D5-A3C0-A7C3207A4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685B-474A-432C-8C6F-8AB37893AE41}" type="datetimeFigureOut">
              <a:rPr lang="en-US" smtClean="0"/>
              <a:t>7/21/18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4A91-9740-45D5-A3C0-A7C3207A4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685B-474A-432C-8C6F-8AB37893AE41}" type="datetimeFigureOut">
              <a:rPr lang="en-US" smtClean="0"/>
              <a:t>7/21/18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4A91-9740-45D5-A3C0-A7C3207A4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685B-474A-432C-8C6F-8AB37893AE41}" type="datetimeFigureOut">
              <a:rPr lang="en-US" smtClean="0"/>
              <a:t>7/21/18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4A91-9740-45D5-A3C0-A7C3207A4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685B-474A-432C-8C6F-8AB37893AE41}" type="datetimeFigureOut">
              <a:rPr lang="en-US" smtClean="0"/>
              <a:t>7/21/18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4A91-9740-45D5-A3C0-A7C3207A4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685B-474A-432C-8C6F-8AB37893AE41}" type="datetimeFigureOut">
              <a:rPr lang="en-US" smtClean="0"/>
              <a:t>7/21/18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4A91-9740-45D5-A3C0-A7C3207A4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685B-474A-432C-8C6F-8AB37893AE41}" type="datetimeFigureOut">
              <a:rPr lang="en-US" smtClean="0"/>
              <a:t>7/21/18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4A91-9740-45D5-A3C0-A7C3207A4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685B-474A-432C-8C6F-8AB37893AE41}" type="datetimeFigureOut">
              <a:rPr lang="en-US" smtClean="0"/>
              <a:t>7/21/18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4A91-9740-45D5-A3C0-A7C3207A4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685B-474A-432C-8C6F-8AB37893AE41}" type="datetimeFigureOut">
              <a:rPr lang="en-US" smtClean="0"/>
              <a:t>7/21/18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4A91-9740-45D5-A3C0-A7C3207A4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D685B-474A-432C-8C6F-8AB37893AE41}" type="datetimeFigureOut">
              <a:rPr lang="en-US" smtClean="0"/>
              <a:t>7/21/18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C4A91-9740-45D5-A3C0-A7C3207A4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comments" Target="../comments/comment1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central.com/article/fosamax-side-effects-and-history" TargetMode="External"/><Relationship Id="rId4" Type="http://schemas.openxmlformats.org/officeDocument/2006/relationships/hyperlink" Target="https://www.webmd.com/drugs/2/drug-1273-7174/fosamax-oral/alendronate-oral/details" TargetMode="External"/><Relationship Id="rId5" Type="http://schemas.openxmlformats.org/officeDocument/2006/relationships/hyperlink" Target="https://www.rxlist.com/fosamax-drug.htm%23side_effects_interaction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health.harvard.edu/diseases-and-conditions/whats_the_story_with_fosama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4148" y="776234"/>
            <a:ext cx="8825658" cy="3209363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89289" y="2262885"/>
            <a:ext cx="343025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Fosamax</a:t>
            </a:r>
            <a:endParaRPr lang="en-US" sz="5400" b="1" i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89937" y="4350579"/>
            <a:ext cx="58857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i="1" dirty="0" smtClean="0">
                <a:latin typeface="Blackadder ITC" panose="04020505051007020D02" pitchFamily="82" charset="0"/>
              </a:rPr>
              <a:t>Othman </a:t>
            </a:r>
            <a:r>
              <a:rPr lang="en-US" sz="6000" i="1" dirty="0" err="1" smtClean="0">
                <a:latin typeface="Blackadder ITC" panose="04020505051007020D02" pitchFamily="82" charset="0"/>
              </a:rPr>
              <a:t>Hussen</a:t>
            </a:r>
            <a:endParaRPr lang="en-US" sz="6000" i="1" dirty="0">
              <a:latin typeface="Blackadder ITC" panose="04020505051007020D02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71633" y="5474721"/>
            <a:ext cx="54185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 err="1" smtClean="0"/>
              <a:t>Taisser</a:t>
            </a:r>
            <a:r>
              <a:rPr lang="en-US" sz="5400" i="1" dirty="0" smtClean="0"/>
              <a:t> </a:t>
            </a:r>
            <a:r>
              <a:rPr lang="en-US" sz="5400" i="1" dirty="0" err="1" smtClean="0"/>
              <a:t>Hussen</a:t>
            </a:r>
            <a:endParaRPr lang="en-US" sz="5400" i="1" dirty="0"/>
          </a:p>
        </p:txBody>
      </p:sp>
    </p:spTree>
    <p:extLst>
      <p:ext uri="{BB962C8B-B14F-4D97-AF65-F5344CB8AC3E}">
        <p14:creationId xmlns:p14="http://schemas.microsoft.com/office/powerpoint/2010/main" val="2658280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7"/>
            <a:ext cx="9404723" cy="4568269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           Thank you for watching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39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17417"/>
          </a:xfrm>
        </p:spPr>
        <p:txBody>
          <a:bodyPr/>
          <a:lstStyle/>
          <a:p>
            <a:r>
              <a:rPr lang="en-US" dirty="0" smtClean="0"/>
              <a:t>Osteoclast mediated bone </a:t>
            </a:r>
            <a:r>
              <a:rPr lang="en-US" dirty="0" err="1" smtClean="0"/>
              <a:t>resorption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6338" b="16338"/>
          <a:stretch>
            <a:fillRect/>
          </a:stretch>
        </p:blipFill>
        <p:spPr>
          <a:xfrm>
            <a:off x="971940" y="1824907"/>
            <a:ext cx="8004159" cy="4759356"/>
          </a:xfrm>
        </p:spPr>
      </p:pic>
    </p:spTree>
    <p:extLst>
      <p:ext uri="{BB962C8B-B14F-4D97-AF65-F5344CB8AC3E}">
        <p14:creationId xmlns:p14="http://schemas.microsoft.com/office/powerpoint/2010/main" val="3401296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808" y="461594"/>
            <a:ext cx="5272136" cy="5715369"/>
          </a:xfrm>
        </p:spPr>
      </p:pic>
    </p:spTree>
    <p:extLst>
      <p:ext uri="{BB962C8B-B14F-4D97-AF65-F5344CB8AC3E}">
        <p14:creationId xmlns:p14="http://schemas.microsoft.com/office/powerpoint/2010/main" val="2933790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u="sng" cap="all" dirty="0"/>
          </a:p>
          <a:p>
            <a:r>
              <a:rPr lang="en-US" dirty="0"/>
              <a:t>FOSAMAX (alendronate sodium) is a bisphosphonate that acts as a specific inhibitor of </a:t>
            </a:r>
            <a:r>
              <a:rPr lang="en-US" dirty="0" err="1"/>
              <a:t>osteoclastmediated</a:t>
            </a:r>
            <a:r>
              <a:rPr lang="en-US" dirty="0"/>
              <a:t> bone resorption. Bisphosphonates are synthetic analogs of pyrophosphate that bind to the hydroxyapatite found in bone.</a:t>
            </a:r>
          </a:p>
          <a:p>
            <a:r>
              <a:rPr lang="en-US" dirty="0"/>
              <a:t>Alendronate sodium is chemically described as (4-amino-1-hydroxybutylidene) </a:t>
            </a:r>
            <a:r>
              <a:rPr lang="en-US" dirty="0" err="1"/>
              <a:t>bisphosphonic</a:t>
            </a:r>
            <a:r>
              <a:rPr lang="en-US" dirty="0"/>
              <a:t> acid monosodium salt </a:t>
            </a:r>
            <a:r>
              <a:rPr lang="en-US" dirty="0" err="1"/>
              <a:t>trihydrate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499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9843" y="349253"/>
            <a:ext cx="4031648" cy="296477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267136" y="826793"/>
            <a:ext cx="42019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empirical formula of alendronate sodium is C</a:t>
            </a:r>
            <a:r>
              <a:rPr lang="en-US" baseline="-25000" dirty="0"/>
              <a:t>4</a:t>
            </a:r>
            <a:r>
              <a:rPr lang="en-US" dirty="0"/>
              <a:t>H</a:t>
            </a:r>
            <a:r>
              <a:rPr lang="en-US" baseline="-25000" dirty="0"/>
              <a:t>12</a:t>
            </a:r>
            <a:r>
              <a:rPr lang="en-US" dirty="0"/>
              <a:t>NNaO</a:t>
            </a:r>
            <a:r>
              <a:rPr lang="en-US" baseline="-25000" dirty="0"/>
              <a:t>7</a:t>
            </a:r>
            <a:r>
              <a:rPr lang="en-US" dirty="0"/>
              <a:t>P</a:t>
            </a:r>
            <a:r>
              <a:rPr lang="en-US" baseline="-25000" dirty="0"/>
              <a:t>2</a:t>
            </a:r>
            <a:r>
              <a:rPr lang="en-US" dirty="0"/>
              <a:t> •3H</a:t>
            </a:r>
            <a:r>
              <a:rPr lang="en-US" baseline="-25000" dirty="0"/>
              <a:t>2</a:t>
            </a:r>
            <a:r>
              <a:rPr lang="en-US" dirty="0"/>
              <a:t>O and its formula weight is 325.12.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67136" y="2573461"/>
            <a:ext cx="441321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Alendronate sodium is a white, crystalline, </a:t>
            </a:r>
            <a:r>
              <a:rPr lang="en-US" dirty="0" err="1"/>
              <a:t>nonhygroscopic</a:t>
            </a:r>
            <a:r>
              <a:rPr lang="en-US" dirty="0"/>
              <a:t> powder. It is soluble in water, very slightly soluble in alcohol, and practically insoluble in chloroform.</a:t>
            </a:r>
          </a:p>
          <a:p>
            <a:r>
              <a:rPr lang="en-US" dirty="0"/>
              <a:t>FOSAMAX tablets for oral administration contain 91.37 mg of alendronate monosodium salt </a:t>
            </a:r>
            <a:r>
              <a:rPr lang="en-US" dirty="0" err="1"/>
              <a:t>trihydrate</a:t>
            </a:r>
            <a:r>
              <a:rPr lang="en-US" dirty="0"/>
              <a:t>, which is </a:t>
            </a:r>
            <a:r>
              <a:rPr lang="en-US" dirty="0" smtClean="0"/>
              <a:t>the molar</a:t>
            </a:r>
            <a:r>
              <a:rPr lang="en-US" dirty="0"/>
              <a:t> equivalent of 70 mg of free acid, and the following inactive ingredients: microcrystalline cellulose, anhydrous lactose, </a:t>
            </a:r>
            <a:r>
              <a:rPr lang="en-US" dirty="0" err="1"/>
              <a:t>croscarmellose</a:t>
            </a:r>
            <a:r>
              <a:rPr lang="en-US" dirty="0"/>
              <a:t> sodium, and magnesium stearate.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911" y="3385452"/>
            <a:ext cx="3992042" cy="301794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5811" y="3473745"/>
            <a:ext cx="3882755" cy="2935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280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55" y="104034"/>
            <a:ext cx="11582126" cy="6669097"/>
          </a:xfrm>
        </p:spPr>
      </p:pic>
    </p:spTree>
    <p:extLst>
      <p:ext uri="{BB962C8B-B14F-4D97-AF65-F5344CB8AC3E}">
        <p14:creationId xmlns:p14="http://schemas.microsoft.com/office/powerpoint/2010/main" val="3156382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25916" y="448735"/>
            <a:ext cx="6562697" cy="5728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531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can do.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As with any drug, don't take Fosamax unless you're sure you need to. If you've been taking it and are concerned about long-term effects, talk to your clinician about taking a break. Unfortunately, we have little solid evidence to guide us in this area. We know that bisphosphonates stay in bone for years, so it's not clear that a "drug holiday" will lower your risk for possible long-term effects. If you decide to take a break, be sure to have your bone density tested after a year or two. If it has declined significantly, you can always resume bisphosphonate therapy.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Meanwhile, continue all the other measures that help protect and maintain bone density: take 1,200 to 1,500 milligrams of calcium and 800 IU of vitamin D every day; get 30 minutes of weight-bearing exercise at least three times a week; and if you smoke, do your best to stop.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735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www.health.harvard.edu/diseases-and-conditions/whats_the_story_with_fosamax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www.healthcentral.com/article/fosamax-side-effects-and-history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www.webmd.com/drugs/2/drug-1273-7174/fosamax-oral/alendronate-oral/details</a:t>
            </a:r>
            <a:endParaRPr lang="en-US" dirty="0" smtClean="0"/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www.rxlist.com/fosamax-drug.htm#side_effects_interactions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987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35</TotalTime>
  <Words>307</Words>
  <Application>Microsoft Macintosh PowerPoint</Application>
  <PresentationFormat>Custom</PresentationFormat>
  <Paragraphs>28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Black</vt:lpstr>
      <vt:lpstr> </vt:lpstr>
      <vt:lpstr>Osteoclast mediated bone resorption</vt:lpstr>
      <vt:lpstr> </vt:lpstr>
      <vt:lpstr>Description</vt:lpstr>
      <vt:lpstr> </vt:lpstr>
      <vt:lpstr> </vt:lpstr>
      <vt:lpstr> </vt:lpstr>
      <vt:lpstr>What you can do.</vt:lpstr>
      <vt:lpstr>References:</vt:lpstr>
      <vt:lpstr>                   Thank you for watching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Fosamax</dc:title>
  <dc:creator>Amr Alshami</dc:creator>
  <cp:lastModifiedBy>Akram Ismail</cp:lastModifiedBy>
  <cp:revision>7</cp:revision>
  <dcterms:created xsi:type="dcterms:W3CDTF">2018-05-10T20:21:01Z</dcterms:created>
  <dcterms:modified xsi:type="dcterms:W3CDTF">2018-07-22T02:56:35Z</dcterms:modified>
</cp:coreProperties>
</file>