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20"/>
    <p:restoredTop sz="94660"/>
  </p:normalViewPr>
  <p:slideViewPr>
    <p:cSldViewPr snapToGrid="0">
      <p:cViewPr varScale="1">
        <p:scale>
          <a:sx n="47" d="100"/>
          <a:sy n="47" d="100"/>
        </p:scale>
        <p:origin x="-4936"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85381667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notes"/>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Google Shape;12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37fed94413_0_55:notes"/>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Google Shape;134;g37fed94413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37fed94413_1_5:notes"/>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0" name="Google Shape;140;g37fed94413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37fed94413_1_10:notes"/>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6" name="Google Shape;146;g37fed94413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7fed94413_1_15:notes"/>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Google Shape;152;g37fed94413_1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37fed94413_1_20:notes"/>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Google Shape;158;g37fed94413_1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37fed94413_1_25:notes"/>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4" name="Google Shape;164;g37fed94413_1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6"/>
        </a:solidFill>
        <a:effectLst/>
      </p:bgPr>
    </p:bg>
    <p:spTree>
      <p:nvGrpSpPr>
        <p:cNvPr id="1"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Google Shape;16;p2"/>
            <p:cNvSpPr/>
            <p:nvPr/>
          </p:nvSpPr>
          <p:spPr>
            <a:xfrm>
              <a:off x="509632"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Google Shape;17;p2"/>
            <p:cNvSpPr/>
            <p:nvPr/>
          </p:nvSpPr>
          <p:spPr>
            <a:xfrm>
              <a:off x="255200"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 name="Google Shape;20;p2"/>
            <p:cNvSpPr/>
            <p:nvPr/>
          </p:nvSpPr>
          <p:spPr>
            <a:xfrm>
              <a:off x="1159826"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 name="Google Shape;21;p2"/>
            <p:cNvSpPr/>
            <p:nvPr/>
          </p:nvSpPr>
          <p:spPr>
            <a:xfrm>
              <a:off x="905395"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 name="Google Shape;24;p2"/>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 name="Google Shape;25;p2"/>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 name="Google Shape;28;p2"/>
            <p:cNvSpPr/>
            <p:nvPr/>
          </p:nvSpPr>
          <p:spPr>
            <a:xfrm>
              <a:off x="7279439"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 name="Google Shape;29;p2"/>
            <p:cNvSpPr/>
            <p:nvPr/>
          </p:nvSpPr>
          <p:spPr>
            <a:xfrm>
              <a:off x="6917201"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 name="Google Shape;32;p2"/>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 name="Google Shape;33;p2"/>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34" name="Google Shape;34;p2"/>
          <p:cNvSpPr txBox="1">
            <a:spLocks noGrp="1"/>
          </p:cNvSpPr>
          <p:nvPr>
            <p:ph type="ctrTitle"/>
          </p:nvPr>
        </p:nvSpPr>
        <p:spPr>
          <a:xfrm>
            <a:off x="1858703" y="1822833"/>
            <a:ext cx="5361300" cy="1448100"/>
          </a:xfrm>
          <a:prstGeom prst="rect">
            <a:avLst/>
          </a:prstGeom>
        </p:spPr>
        <p:txBody>
          <a:bodyPr spcFirstLastPara="1" wrap="square" lIns="91425" tIns="91425" rIns="91425" bIns="91425" anchor="ctr" anchorCtr="0"/>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35" name="Google Shape;35;p2"/>
          <p:cNvSpPr txBox="1">
            <a:spLocks noGrp="1"/>
          </p:cNvSpPr>
          <p:nvPr>
            <p:ph type="subTitle" idx="1"/>
          </p:nvPr>
        </p:nvSpPr>
        <p:spPr>
          <a:xfrm>
            <a:off x="1858700" y="3413158"/>
            <a:ext cx="5361300" cy="52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36" name="Google Shape;36;p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3" name="Google Shape;113;p11"/>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4" name="Google Shape;114;p11"/>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7" name="Google Shape;117;p11"/>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8" name="Google Shape;118;p11"/>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19" name="Google Shape;119;p11"/>
          <p:cNvSpPr txBox="1">
            <a:spLocks noGrp="1"/>
          </p:cNvSpPr>
          <p:nvPr>
            <p:ph type="title" hasCustomPrompt="1"/>
          </p:nvPr>
        </p:nvSpPr>
        <p:spPr>
          <a:xfrm>
            <a:off x="1385850" y="1383850"/>
            <a:ext cx="6372300" cy="1379700"/>
          </a:xfrm>
          <a:prstGeom prst="rect">
            <a:avLst/>
          </a:prstGeom>
        </p:spPr>
        <p:txBody>
          <a:bodyPr spcFirstLastPara="1" wrap="square" lIns="91425" tIns="91425" rIns="91425" bIns="91425" anchor="ctr" anchorCtr="0"/>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a:spLocks noGrp="1"/>
          </p:cNvSpPr>
          <p:nvPr>
            <p:ph type="body" idx="1"/>
          </p:nvPr>
        </p:nvSpPr>
        <p:spPr>
          <a:xfrm>
            <a:off x="1385850" y="2863850"/>
            <a:ext cx="6372300" cy="641100"/>
          </a:xfrm>
          <a:prstGeom prst="rect">
            <a:avLst/>
          </a:prstGeom>
        </p:spPr>
        <p:txBody>
          <a:bodyPr spcFirstLastPara="1" wrap="square" lIns="91425" tIns="91425" rIns="91425" bIns="91425" anchor="t" anchorCtr="0"/>
          <a:lstStyle>
            <a:lvl1pPr marL="457200" lvl="0" indent="-311150" algn="ctr">
              <a:spcBef>
                <a:spcPts val="0"/>
              </a:spcBef>
              <a:spcAft>
                <a:spcPts val="0"/>
              </a:spcAft>
              <a:buSzPts val="1300"/>
              <a:buChar char="●"/>
              <a:defRPr/>
            </a:lvl1pPr>
            <a:lvl2pPr marL="914400" lvl="1" indent="-298450" algn="ctr">
              <a:spcBef>
                <a:spcPts val="1600"/>
              </a:spcBef>
              <a:spcAft>
                <a:spcPts val="0"/>
              </a:spcAft>
              <a:buSzPts val="1100"/>
              <a:buChar char="○"/>
              <a:defRPr/>
            </a:lvl2pPr>
            <a:lvl3pPr marL="1371600" lvl="2" indent="-298450" algn="ctr">
              <a:spcBef>
                <a:spcPts val="1600"/>
              </a:spcBef>
              <a:spcAft>
                <a:spcPts val="0"/>
              </a:spcAft>
              <a:buSzPts val="1100"/>
              <a:buChar char="■"/>
              <a:defRPr/>
            </a:lvl3pPr>
            <a:lvl4pPr marL="1828800" lvl="3" indent="-298450" algn="ctr">
              <a:spcBef>
                <a:spcPts val="1600"/>
              </a:spcBef>
              <a:spcAft>
                <a:spcPts val="0"/>
              </a:spcAft>
              <a:buSzPts val="1100"/>
              <a:buChar char="●"/>
              <a:defRPr/>
            </a:lvl4pPr>
            <a:lvl5pPr marL="2286000" lvl="4" indent="-298450" algn="ctr">
              <a:spcBef>
                <a:spcPts val="1600"/>
              </a:spcBef>
              <a:spcAft>
                <a:spcPts val="0"/>
              </a:spcAft>
              <a:buSzPts val="1100"/>
              <a:buChar char="○"/>
              <a:defRPr/>
            </a:lvl5pPr>
            <a:lvl6pPr marL="2743200" lvl="5" indent="-298450" algn="ctr">
              <a:spcBef>
                <a:spcPts val="1600"/>
              </a:spcBef>
              <a:spcAft>
                <a:spcPts val="0"/>
              </a:spcAft>
              <a:buSzPts val="1100"/>
              <a:buChar char="■"/>
              <a:defRPr/>
            </a:lvl6pPr>
            <a:lvl7pPr marL="3200400" lvl="6" indent="-298450" algn="ctr">
              <a:spcBef>
                <a:spcPts val="1600"/>
              </a:spcBef>
              <a:spcAft>
                <a:spcPts val="0"/>
              </a:spcAft>
              <a:buSzPts val="1100"/>
              <a:buChar char="●"/>
              <a:defRPr/>
            </a:lvl7pPr>
            <a:lvl8pPr marL="3657600" lvl="7" indent="-298450" algn="ctr">
              <a:spcBef>
                <a:spcPts val="1600"/>
              </a:spcBef>
              <a:spcAft>
                <a:spcPts val="0"/>
              </a:spcAft>
              <a:buSzPts val="1100"/>
              <a:buChar char="○"/>
              <a:defRPr/>
            </a:lvl8pPr>
            <a:lvl9pPr marL="4114800" lvl="8" indent="-298450" algn="ctr">
              <a:spcBef>
                <a:spcPts val="1600"/>
              </a:spcBef>
              <a:spcAft>
                <a:spcPts val="1600"/>
              </a:spcAft>
              <a:buSzPts val="1100"/>
              <a:buChar char="■"/>
              <a:defRPr/>
            </a:lvl9pPr>
          </a:lstStyle>
          <a:p>
            <a:endParaRPr/>
          </a:p>
        </p:txBody>
      </p:sp>
      <p:sp>
        <p:nvSpPr>
          <p:cNvPr id="121" name="Google Shape;121;p11"/>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2"/>
        <p:cNvGrpSpPr/>
        <p:nvPr/>
      </p:nvGrpSpPr>
      <p:grpSpPr>
        <a:xfrm>
          <a:off x="0" y="0"/>
          <a:ext cx="0" cy="0"/>
          <a:chOff x="0" y="0"/>
          <a:chExt cx="0" cy="0"/>
        </a:xfrm>
      </p:grpSpPr>
      <p:sp>
        <p:nvSpPr>
          <p:cNvPr id="123" name="Google Shape;123;p1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1" name="Google Shape;41;p3"/>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2" name="Google Shape;42;p3"/>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5" name="Google Shape;45;p3"/>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6" name="Google Shape;46;p3"/>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47" name="Google Shape;47;p3"/>
          <p:cNvSpPr txBox="1">
            <a:spLocks noGrp="1"/>
          </p:cNvSpPr>
          <p:nvPr>
            <p:ph type="title"/>
          </p:nvPr>
        </p:nvSpPr>
        <p:spPr>
          <a:xfrm>
            <a:off x="1888684" y="1746100"/>
            <a:ext cx="5377500" cy="1646100"/>
          </a:xfrm>
          <a:prstGeom prst="rect">
            <a:avLst/>
          </a:prstGeom>
        </p:spPr>
        <p:txBody>
          <a:bodyPr spcFirstLastPara="1" wrap="square" lIns="91425" tIns="91425" rIns="91425" bIns="91425" anchor="ctr" anchorCtr="0"/>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a:endParaRPr/>
          </a:p>
        </p:txBody>
      </p:sp>
      <p:sp>
        <p:nvSpPr>
          <p:cNvPr id="48" name="Google Shape;48;p3"/>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dk2"/>
        </a:solidFill>
        <a:effectLst/>
      </p:bgPr>
    </p:bg>
    <p:spTree>
      <p:nvGrpSpPr>
        <p:cNvPr id="1"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 name="Google Shape;53;p4"/>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54" name="Google Shape;54;p4"/>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5" name="Google Shape;55;p4"/>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bg>
      <p:bgPr>
        <a:solidFill>
          <a:schemeClr val="dk2"/>
        </a:solidFill>
        <a:effectLst/>
      </p:bgPr>
    </p:bg>
    <p:spTree>
      <p:nvGrpSpPr>
        <p:cNvPr id="1"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0" name="Google Shape;60;p5"/>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1" name="Google Shape;61;p5"/>
          <p:cNvSpPr txBox="1">
            <a:spLocks noGrp="1"/>
          </p:cNvSpPr>
          <p:nvPr>
            <p:ph type="body" idx="1"/>
          </p:nvPr>
        </p:nvSpPr>
        <p:spPr>
          <a:xfrm>
            <a:off x="819150" y="1990725"/>
            <a:ext cx="36861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2" name="Google Shape;62;p5"/>
          <p:cNvSpPr txBox="1">
            <a:spLocks noGrp="1"/>
          </p:cNvSpPr>
          <p:nvPr>
            <p:ph type="body" idx="2"/>
          </p:nvPr>
        </p:nvSpPr>
        <p:spPr>
          <a:xfrm>
            <a:off x="4638675" y="1990725"/>
            <a:ext cx="36861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3" name="Google Shape;63;p5"/>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solidFill>
          <a:schemeClr val="dk2"/>
        </a:solidFill>
        <a:effectLst/>
      </p:bgPr>
    </p:bg>
    <p:spTree>
      <p:nvGrpSpPr>
        <p:cNvPr id="1"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8" name="Google Shape;68;p6"/>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9" name="Google Shape;69;p6"/>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solidFill>
          <a:schemeClr val="accent3"/>
        </a:solidFill>
        <a:effectLst/>
      </p:bgPr>
    </p:bg>
    <p:spTree>
      <p:nvGrpSpPr>
        <p:cNvPr id="1"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 name="Google Shape;72;p7"/>
          <p:cNvSpPr/>
          <p:nvPr/>
        </p:nvSpPr>
        <p:spPr>
          <a:xfrm>
            <a:off x="31" y="2824500"/>
            <a:ext cx="7370400" cy="2319000"/>
          </a:xfrm>
          <a:prstGeom prst="rtTriangle">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 name="Google Shape;74;p7"/>
          <p:cNvSpPr txBox="1">
            <a:spLocks noGrp="1"/>
          </p:cNvSpPr>
          <p:nvPr>
            <p:ph type="title"/>
          </p:nvPr>
        </p:nvSpPr>
        <p:spPr>
          <a:xfrm>
            <a:off x="819150" y="845600"/>
            <a:ext cx="3709200" cy="13830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75" name="Google Shape;75;p7"/>
          <p:cNvSpPr txBox="1">
            <a:spLocks noGrp="1"/>
          </p:cNvSpPr>
          <p:nvPr>
            <p:ph type="body" idx="1"/>
          </p:nvPr>
        </p:nvSpPr>
        <p:spPr>
          <a:xfrm>
            <a:off x="830700" y="2319050"/>
            <a:ext cx="3709200" cy="21198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76" name="Google Shape;76;p7"/>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1"/>
        </a:solidFill>
        <a:effectLst/>
      </p:bgPr>
    </p:bg>
    <p:spTree>
      <p:nvGrpSpPr>
        <p:cNvPr id="1"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 name="Google Shape;82;p8"/>
            <p:cNvSpPr/>
            <p:nvPr/>
          </p:nvSpPr>
          <p:spPr>
            <a:xfrm>
              <a:off x="4093430"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 name="Google Shape;83;p8"/>
            <p:cNvSpPr/>
            <p:nvPr/>
          </p:nvSpPr>
          <p:spPr>
            <a:xfrm>
              <a:off x="3961956"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 name="Google Shape;87;p8"/>
            <p:cNvSpPr/>
            <p:nvPr/>
          </p:nvSpPr>
          <p:spPr>
            <a:xfrm>
              <a:off x="7279439"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 name="Google Shape;88;p8"/>
            <p:cNvSpPr/>
            <p:nvPr/>
          </p:nvSpPr>
          <p:spPr>
            <a:xfrm>
              <a:off x="6917201"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1" name="Google Shape;91;p8"/>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2" name="Google Shape;92;p8"/>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93" name="Google Shape;93;p8"/>
          <p:cNvSpPr txBox="1">
            <a:spLocks noGrp="1"/>
          </p:cNvSpPr>
          <p:nvPr>
            <p:ph type="title"/>
          </p:nvPr>
        </p:nvSpPr>
        <p:spPr>
          <a:xfrm>
            <a:off x="1393929" y="1301146"/>
            <a:ext cx="6366900" cy="2539200"/>
          </a:xfrm>
          <a:prstGeom prst="rect">
            <a:avLst/>
          </a:prstGeom>
        </p:spPr>
        <p:txBody>
          <a:bodyPr spcFirstLastPara="1" wrap="square" lIns="91425" tIns="91425" rIns="91425" bIns="91425" anchor="ctr" anchorCtr="0"/>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a:endParaRPr/>
          </a:p>
        </p:txBody>
      </p:sp>
      <p:sp>
        <p:nvSpPr>
          <p:cNvPr id="94" name="Google Shape;94;p8"/>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dk2"/>
        </a:solidFill>
        <a:effectLst/>
      </p:bgPr>
    </p:bg>
    <p:spTree>
      <p:nvGrpSpPr>
        <p:cNvPr id="1"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9" name="Google Shape;99;p9"/>
          <p:cNvSpPr txBox="1">
            <a:spLocks noGrp="1"/>
          </p:cNvSpPr>
          <p:nvPr>
            <p:ph type="title"/>
          </p:nvPr>
        </p:nvSpPr>
        <p:spPr>
          <a:xfrm>
            <a:off x="819150" y="845600"/>
            <a:ext cx="6424200" cy="7050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100" name="Google Shape;100;p9"/>
          <p:cNvSpPr txBox="1">
            <a:spLocks noGrp="1"/>
          </p:cNvSpPr>
          <p:nvPr>
            <p:ph type="subTitle" idx="1"/>
          </p:nvPr>
        </p:nvSpPr>
        <p:spPr>
          <a:xfrm>
            <a:off x="819150" y="1550700"/>
            <a:ext cx="5859900" cy="3936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101" name="Google Shape;101;p9"/>
          <p:cNvSpPr txBox="1">
            <a:spLocks noGrp="1"/>
          </p:cNvSpPr>
          <p:nvPr>
            <p:ph type="body" idx="2"/>
          </p:nvPr>
        </p:nvSpPr>
        <p:spPr>
          <a:xfrm>
            <a:off x="819150" y="2467050"/>
            <a:ext cx="5859900" cy="20955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02" name="Google Shape;102;p9"/>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bg>
      <p:bgPr>
        <a:solidFill>
          <a:schemeClr val="accent1"/>
        </a:solidFill>
        <a:effectLst/>
      </p:bgPr>
    </p:bg>
    <p:spTree>
      <p:nvGrpSpPr>
        <p:cNvPr id="1"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7" name="Google Shape;107;p10"/>
          <p:cNvSpPr txBox="1">
            <a:spLocks noGrp="1"/>
          </p:cNvSpPr>
          <p:nvPr>
            <p:ph type="body" idx="1"/>
          </p:nvPr>
        </p:nvSpPr>
        <p:spPr>
          <a:xfrm>
            <a:off x="328025" y="4163500"/>
            <a:ext cx="7415100" cy="605100"/>
          </a:xfrm>
          <a:prstGeom prst="rect">
            <a:avLst/>
          </a:prstGeom>
        </p:spPr>
        <p:txBody>
          <a:bodyPr spcFirstLastPara="1" wrap="square" lIns="91425" tIns="91425" rIns="91425" bIns="91425" anchor="b" anchorCtr="0"/>
          <a:lstStyle>
            <a:lvl1pPr marL="457200" lvl="0" indent="-228600">
              <a:lnSpc>
                <a:spcPct val="100000"/>
              </a:lnSpc>
              <a:spcBef>
                <a:spcPts val="0"/>
              </a:spcBef>
              <a:spcAft>
                <a:spcPts val="0"/>
              </a:spcAft>
              <a:buSzPts val="1300"/>
              <a:buNone/>
              <a:defRPr/>
            </a:lvl1pPr>
          </a:lstStyle>
          <a:p>
            <a:endParaRPr/>
          </a:p>
        </p:txBody>
      </p:sp>
      <p:sp>
        <p:nvSpPr>
          <p:cNvPr id="108" name="Google Shape;108;p10"/>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hift">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a:endParaRPr/>
          </a:p>
        </p:txBody>
      </p:sp>
      <p:sp>
        <p:nvSpPr>
          <p:cNvPr id="7" name="Google Shape;7;p1"/>
          <p:cNvSpPr txBox="1">
            <a:spLocks noGrp="1"/>
          </p:cNvSpPr>
          <p:nvPr>
            <p:ph type="body" idx="1"/>
          </p:nvPr>
        </p:nvSpPr>
        <p:spPr>
          <a:xfrm>
            <a:off x="311700" y="1152475"/>
            <a:ext cx="8520600" cy="33912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marL="914400" lvl="1"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marL="1371600" lvl="2"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marL="1828800" lvl="3"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marL="2286000" lvl="4"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marL="2743200" lvl="5"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marL="3200400" lvl="6"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marL="3657600" lvl="7"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marL="4114800" lvl="8" indent="-29845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a:endParaRPr/>
          </a:p>
        </p:txBody>
      </p:sp>
      <p:sp>
        <p:nvSpPr>
          <p:cNvPr id="8" name="Google Shape;8;p1"/>
          <p:cNvSpPr txBox="1">
            <a:spLocks noGrp="1"/>
          </p:cNvSpPr>
          <p:nvPr>
            <p:ph type="sldNum" idx="12"/>
          </p:nvPr>
        </p:nvSpPr>
        <p:spPr>
          <a:xfrm>
            <a:off x="8390734" y="4543668"/>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3"/>
          <p:cNvSpPr txBox="1">
            <a:spLocks noGrp="1"/>
          </p:cNvSpPr>
          <p:nvPr>
            <p:ph type="ctrTitle"/>
          </p:nvPr>
        </p:nvSpPr>
        <p:spPr>
          <a:xfrm>
            <a:off x="1858703" y="1822833"/>
            <a:ext cx="5361300" cy="14481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Fluoride </a:t>
            </a:r>
            <a:endParaRPr/>
          </a:p>
          <a:p>
            <a:pPr marL="0" lvl="0" indent="0">
              <a:spcBef>
                <a:spcPts val="0"/>
              </a:spcBef>
              <a:spcAft>
                <a:spcPts val="0"/>
              </a:spcAft>
              <a:buNone/>
            </a:pPr>
            <a:endParaRPr/>
          </a:p>
        </p:txBody>
      </p:sp>
      <p:sp>
        <p:nvSpPr>
          <p:cNvPr id="129" name="Google Shape;129;p13"/>
          <p:cNvSpPr txBox="1">
            <a:spLocks noGrp="1"/>
          </p:cNvSpPr>
          <p:nvPr>
            <p:ph type="subTitle" idx="1"/>
          </p:nvPr>
        </p:nvSpPr>
        <p:spPr>
          <a:xfrm>
            <a:off x="1858700" y="3413158"/>
            <a:ext cx="5361300" cy="522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BY:Ocie jackson Jr.</a:t>
            </a:r>
            <a:endParaRPr/>
          </a:p>
        </p:txBody>
      </p:sp>
      <p:pic>
        <p:nvPicPr>
          <p:cNvPr id="130" name="Google Shape;130;p13" descr="Image result for fluoride toothpaste"/>
          <p:cNvPicPr preferRelativeResize="0"/>
          <p:nvPr/>
        </p:nvPicPr>
        <p:blipFill>
          <a:blip r:embed="rId3">
            <a:alphaModFix/>
          </a:blip>
          <a:stretch>
            <a:fillRect/>
          </a:stretch>
        </p:blipFill>
        <p:spPr>
          <a:xfrm rot="-2536121">
            <a:off x="388875" y="1699400"/>
            <a:ext cx="3581400" cy="1276350"/>
          </a:xfrm>
          <a:prstGeom prst="rect">
            <a:avLst/>
          </a:prstGeom>
          <a:noFill/>
          <a:ln>
            <a:noFill/>
          </a:ln>
        </p:spPr>
      </p:pic>
      <p:pic>
        <p:nvPicPr>
          <p:cNvPr id="131" name="Google Shape;131;p13" descr="Image result for fluoride element"/>
          <p:cNvPicPr preferRelativeResize="0"/>
          <p:nvPr/>
        </p:nvPicPr>
        <p:blipFill>
          <a:blip r:embed="rId4">
            <a:alphaModFix/>
          </a:blip>
          <a:stretch>
            <a:fillRect/>
          </a:stretch>
        </p:blipFill>
        <p:spPr>
          <a:xfrm>
            <a:off x="6889578" y="2921225"/>
            <a:ext cx="1619197" cy="1619197"/>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4"/>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Who discovered the drug?</a:t>
            </a:r>
            <a:endParaRPr/>
          </a:p>
        </p:txBody>
      </p:sp>
      <p:sp>
        <p:nvSpPr>
          <p:cNvPr id="137" name="Google Shape;137;p14"/>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sz="1800"/>
              <a:t>The name of the person that discovered fluoride is Frederick Mckay. He first discovered fluoride in the early 1900`s when he was a dentist because he noticed that 90% of native had brown staining on their teeth. So Mckay started to make more discovery about fluoride that later was put into toothpaste.</a:t>
            </a:r>
            <a:endParaRPr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15"/>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When was the drug first introduced?</a:t>
            </a:r>
            <a:endParaRPr/>
          </a:p>
        </p:txBody>
      </p:sp>
      <p:sp>
        <p:nvSpPr>
          <p:cNvPr id="143" name="Google Shape;143;p15"/>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sz="1800"/>
              <a:t>This drug was first introduced in the 1801- 1933 was research into mottled tooth enamel called the colorado brown stain. The second was in 1945 when they was focused on the relationship between fluoride concentrations, fluorosis, and tooth decay.</a:t>
            </a:r>
            <a:endParaRPr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16"/>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Is the drug expensive?</a:t>
            </a:r>
            <a:endParaRPr/>
          </a:p>
        </p:txBody>
      </p:sp>
      <p:sp>
        <p:nvSpPr>
          <p:cNvPr id="149" name="Google Shape;149;p16"/>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sz="1800"/>
              <a:t>This type of drug is not expensive because everyone use this drug for their teeth to make them look good and for their breath to smell good.</a:t>
            </a: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7"/>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For how millions of dollars is the drug sold yearly?</a:t>
            </a:r>
            <a:endParaRPr/>
          </a:p>
        </p:txBody>
      </p:sp>
      <p:sp>
        <p:nvSpPr>
          <p:cNvPr id="155" name="Google Shape;155;p17"/>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sz="1800"/>
              <a:t>This type of drug called fluoride be making about $1.6 billions of dollars each year because of how many people buying toothpaste and mouthwash. Then the denstist also use this type of drug to but the one they use is a little super.</a:t>
            </a:r>
            <a:endParaRPr sz="1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18"/>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Can this drug treat a disease? </a:t>
            </a:r>
            <a:endParaRPr/>
          </a:p>
        </p:txBody>
      </p:sp>
      <p:sp>
        <p:nvSpPr>
          <p:cNvPr id="161" name="Google Shape;161;p18"/>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sz="1800"/>
              <a:t>This drug can treat a disease for the teeth in humans and petsa mouth. Because fluoride is a type of drug that sciencetist was studying for that humans can use and that it will not give the human side effects on the teeth.</a:t>
            </a:r>
            <a:endParaRPr sz="1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19"/>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My opinion on this drug?</a:t>
            </a:r>
            <a:endParaRPr/>
          </a:p>
        </p:txBody>
      </p:sp>
      <p:sp>
        <p:nvSpPr>
          <p:cNvPr id="167" name="Google Shape;167;p19"/>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sz="1800"/>
              <a:t>My opinion on this drug is that it is very helpful to us because it make our teeth clean and health. I would like to say thanks to the people that found fluoride and that help Fredick Mckay continue his reasearch on this drug.</a:t>
            </a:r>
            <a:endParaRPr sz="1800"/>
          </a:p>
        </p:txBody>
      </p:sp>
    </p:spTree>
  </p:cSld>
  <p:clrMapOvr>
    <a:masterClrMapping/>
  </p:clrMapOvr>
</p:sld>
</file>

<file path=ppt/theme/theme1.xml><?xml version="1.0" encoding="utf-8"?>
<a:theme xmlns:a="http://schemas.openxmlformats.org/drawingml/2006/main"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310</Words>
  <Application>Microsoft Macintosh PowerPoint</Application>
  <PresentationFormat>On-screen Show (16:9)</PresentationFormat>
  <Paragraphs>14</Paragraphs>
  <Slides>7</Slides>
  <Notes>7</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7</vt:i4>
      </vt:variant>
    </vt:vector>
  </HeadingPairs>
  <TitlesOfParts>
    <vt:vector size="9" baseType="lpstr">
      <vt:lpstr>Nunito</vt:lpstr>
      <vt:lpstr>Shift</vt:lpstr>
      <vt:lpstr>Fluoride  </vt:lpstr>
      <vt:lpstr>Who discovered the drug?</vt:lpstr>
      <vt:lpstr>When was the drug first introduced?</vt:lpstr>
      <vt:lpstr>Is the drug expensive?</vt:lpstr>
      <vt:lpstr>For how millions of dollars is the drug sold yearly?</vt:lpstr>
      <vt:lpstr>Can this drug treat a disease? </vt:lpstr>
      <vt:lpstr>My opinion on this drug?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Fluoride  </dc:title>
  <cp:lastModifiedBy>Akram Ismail</cp:lastModifiedBy>
  <cp:revision>1</cp:revision>
  <dcterms:modified xsi:type="dcterms:W3CDTF">2018-07-22T02:52:58Z</dcterms:modified>
</cp:coreProperties>
</file>