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  <p:embeddedFont>
      <p:font typeface="Lato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22" Type="http://schemas.openxmlformats.org/officeDocument/2006/relationships/font" Target="fonts/Lato-boldItalic.fntdata"/><Relationship Id="rId21" Type="http://schemas.openxmlformats.org/officeDocument/2006/relationships/font" Target="fonts/Lato-italic.fntdata"/><Relationship Id="rId24" Type="http://schemas.openxmlformats.org/officeDocument/2006/relationships/font" Target="fonts/LatoLight-bold.fntdata"/><Relationship Id="rId23" Type="http://schemas.openxmlformats.org/officeDocument/2006/relationships/font" Target="fonts/LatoLigh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Light-boldItalic.fntdata"/><Relationship Id="rId25" Type="http://schemas.openxmlformats.org/officeDocument/2006/relationships/font" Target="fonts/Lato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19" Type="http://schemas.openxmlformats.org/officeDocument/2006/relationships/font" Target="fonts/Lato-regular.fntdata"/><Relationship Id="rId18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5a554dbf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f5a554dbf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5a554dbf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f5a554dbf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f5a554dbf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f5a554dbf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f5d7f86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f5d7f86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f5a554dbf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f5a554dbf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f5a554dbf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f5a554dbf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f5a554dbf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f5a554dbf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f5a554dbf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f5a554dbf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f5a554dbf_0_3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f5a554dbf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" name="Google Shape;58;p13"/>
          <p:cNvGrpSpPr/>
          <p:nvPr/>
        </p:nvGrpSpPr>
        <p:grpSpPr>
          <a:xfrm rot="-468310">
            <a:off x="2195941" y="816811"/>
            <a:ext cx="4752129" cy="3509874"/>
            <a:chOff x="2163405" y="1008757"/>
            <a:chExt cx="4752300" cy="3510000"/>
          </a:xfrm>
        </p:grpSpPr>
        <p:sp>
          <p:nvSpPr>
            <p:cNvPr id="59" name="Google Shape;59;p13"/>
            <p:cNvSpPr/>
            <p:nvPr/>
          </p:nvSpPr>
          <p:spPr>
            <a:xfrm rot="231561">
              <a:off x="2266400" y="1158111"/>
              <a:ext cx="4546310" cy="3211293"/>
            </a:xfrm>
            <a:prstGeom prst="roundRect">
              <a:avLst>
                <a:gd fmla="val 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 txBox="1"/>
            <p:nvPr/>
          </p:nvSpPr>
          <p:spPr>
            <a:xfrm rot="243112">
              <a:off x="2577042" y="1264600"/>
              <a:ext cx="2649322" cy="12793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What is </a:t>
              </a:r>
              <a:r>
                <a:rPr lang="en" sz="30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fentanyl</a:t>
              </a:r>
              <a:r>
                <a:rPr lang="en" sz="30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 </a:t>
              </a:r>
              <a:endPara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1" name="Google Shape;61;p13"/>
            <p:cNvSpPr txBox="1"/>
            <p:nvPr/>
          </p:nvSpPr>
          <p:spPr>
            <a:xfrm rot="243112">
              <a:off x="2513234" y="2556448"/>
              <a:ext cx="2649322" cy="6384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Matthew cordova</a:t>
              </a:r>
              <a:endParaRPr sz="12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Western International high school</a:t>
              </a:r>
              <a:endParaRPr sz="12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999999"/>
                  </a:solidFill>
                  <a:latin typeface="Lato"/>
                  <a:ea typeface="Lato"/>
                  <a:cs typeface="Lato"/>
                  <a:sym typeface="Lato"/>
                </a:rPr>
                <a:t>2021-22</a:t>
              </a:r>
              <a:endParaRPr sz="12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 rot="-5399743">
            <a:off x="-554050" y="1336125"/>
            <a:ext cx="4015800" cy="2875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1610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 rot="-5639455">
            <a:off x="2474094" y="1079628"/>
            <a:ext cx="4196205" cy="2963474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4" title="Placeholder image of a dog"/>
          <p:cNvPicPr preferRelativeResize="0"/>
          <p:nvPr/>
        </p:nvPicPr>
        <p:blipFill rotWithShape="1">
          <a:blip r:embed="rId4">
            <a:alphaModFix/>
          </a:blip>
          <a:srcRect b="0" l="26114" r="26118" t="0"/>
          <a:stretch/>
        </p:blipFill>
        <p:spPr>
          <a:xfrm rot="-239460">
            <a:off x="3526917" y="558444"/>
            <a:ext cx="2359365" cy="3968539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2" name="Google Shape;72;p14"/>
          <p:cNvSpPr txBox="1"/>
          <p:nvPr/>
        </p:nvSpPr>
        <p:spPr>
          <a:xfrm rot="-239455">
            <a:off x="3287182" y="4065885"/>
            <a:ext cx="2818870" cy="557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what is fentanyl" id="73" name="Google Shape;73;p14" title="What Is Fentanyl?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60899">
            <a:off x="3097095" y="370413"/>
            <a:ext cx="5020409" cy="422697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74350" y="1185425"/>
            <a:ext cx="262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4"/>
          <p:cNvSpPr txBox="1"/>
          <p:nvPr/>
        </p:nvSpPr>
        <p:spPr>
          <a:xfrm>
            <a:off x="37175" y="2639925"/>
            <a:ext cx="2925000" cy="17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SUBLIMAZE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Sublimaze is used for both general and regional anesthesia and both during after surgery. It acts almost immediately upon injection.</a:t>
            </a:r>
            <a:r>
              <a:rPr lang="en"/>
              <a:t>Here you can see the liquid form on </a:t>
            </a:r>
            <a:r>
              <a:rPr lang="en"/>
              <a:t>fentanyl.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174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Fentanyl-xtal-3D-balls.png"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64250" y="0"/>
            <a:ext cx="4739100" cy="27572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309850" y="1650925"/>
            <a:ext cx="385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 txBox="1"/>
          <p:nvPr/>
        </p:nvSpPr>
        <p:spPr>
          <a:xfrm>
            <a:off x="297400" y="886038"/>
            <a:ext cx="3879300" cy="1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- Fentanyl (CAS-437-38-7) is a </a:t>
            </a:r>
            <a:r>
              <a:rPr lang="en" sz="1300"/>
              <a:t>piperidine</a:t>
            </a:r>
            <a:r>
              <a:rPr lang="en" sz="1300"/>
              <a:t> derivative.  </a:t>
            </a:r>
            <a:endParaRPr sz="13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Systematic</a:t>
            </a:r>
            <a:r>
              <a:rPr lang="en" sz="1300"/>
              <a:t> name (IUPAC) N-(1(2-phenethyl)-4 </a:t>
            </a:r>
            <a:r>
              <a:rPr lang="en" sz="1300"/>
              <a:t>piperidinyl</a:t>
            </a:r>
            <a:r>
              <a:rPr lang="en" sz="1300"/>
              <a:t>-N-</a:t>
            </a:r>
            <a:r>
              <a:rPr lang="en" sz="1300"/>
              <a:t>phenylpropanamide</a:t>
            </a:r>
            <a:r>
              <a:rPr lang="en" sz="1300"/>
              <a:t>.</a:t>
            </a:r>
            <a:r>
              <a:rPr lang="en" sz="1300"/>
              <a:t>Name</a:t>
            </a:r>
            <a:endParaRPr sz="1300"/>
          </a:p>
        </p:txBody>
      </p:sp>
      <p:sp>
        <p:nvSpPr>
          <p:cNvPr id="86" name="Google Shape;86;p15"/>
          <p:cNvSpPr txBox="1"/>
          <p:nvPr/>
        </p:nvSpPr>
        <p:spPr>
          <a:xfrm>
            <a:off x="4895625" y="2912575"/>
            <a:ext cx="40077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C3C3C"/>
                </a:solidFill>
                <a:highlight>
                  <a:srgbClr val="FFFFFF"/>
                </a:highlight>
              </a:rPr>
              <a:t>Molecular weight: 336.471 g/mol</a:t>
            </a:r>
            <a:endParaRPr sz="1500">
              <a:solidFill>
                <a:srgbClr val="3C3C3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C3C3C"/>
                </a:solidFill>
                <a:highlight>
                  <a:srgbClr val="FFFFFF"/>
                </a:highlight>
              </a:rPr>
              <a:t>Molecular formula: C</a:t>
            </a:r>
            <a:r>
              <a:rPr lang="en" sz="1150">
                <a:solidFill>
                  <a:srgbClr val="3C3C3C"/>
                </a:solidFill>
                <a:highlight>
                  <a:srgbClr val="FFFFFF"/>
                </a:highlight>
              </a:rPr>
              <a:t>22</a:t>
            </a:r>
            <a:r>
              <a:rPr lang="en" sz="1500">
                <a:solidFill>
                  <a:srgbClr val="3C3C3C"/>
                </a:solidFill>
                <a:highlight>
                  <a:srgbClr val="FFFFFF"/>
                </a:highlight>
              </a:rPr>
              <a:t>H</a:t>
            </a:r>
            <a:r>
              <a:rPr lang="en" sz="1150">
                <a:solidFill>
                  <a:srgbClr val="3C3C3C"/>
                </a:solidFill>
                <a:highlight>
                  <a:srgbClr val="FFFFFF"/>
                </a:highlight>
              </a:rPr>
              <a:t>28N2</a:t>
            </a:r>
            <a:r>
              <a:rPr lang="en" sz="1500">
                <a:solidFill>
                  <a:srgbClr val="3C3C3C"/>
                </a:solidFill>
                <a:highlight>
                  <a:srgbClr val="FFFFFF"/>
                </a:highlight>
              </a:rPr>
              <a:t> O</a:t>
            </a:r>
            <a:endParaRPr sz="1500">
              <a:solidFill>
                <a:srgbClr val="3C3C3C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414275" y="540395"/>
            <a:ext cx="8191592" cy="46832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lt2"/>
                </a:solidFill>
                <a:latin typeface="Arial"/>
              </a:rPr>
              <a:t>How Does Fentanyl work in the body</a:t>
            </a:r>
          </a:p>
        </p:txBody>
      </p:sp>
      <p:sp>
        <p:nvSpPr>
          <p:cNvPr id="95" name="Google Shape;95;p16"/>
          <p:cNvSpPr txBox="1"/>
          <p:nvPr/>
        </p:nvSpPr>
        <p:spPr>
          <a:xfrm>
            <a:off x="0" y="1189825"/>
            <a:ext cx="37182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Physically, Fentanyl work by binding</a:t>
            </a:r>
            <a:r>
              <a:rPr b="1"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the mOR, then </a:t>
            </a:r>
            <a:r>
              <a:rPr b="1"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enables</a:t>
            </a:r>
            <a:r>
              <a:rPr b="1"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the receptor to associate with G-protein and β-arrestin and activate the related signal pathways or in other words it communicates with your pain and </a:t>
            </a:r>
            <a:r>
              <a:rPr b="1"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emotions.</a:t>
            </a:r>
            <a:endParaRPr b="1"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Doctors are starting to prescribe fentanyl edibles like a</a:t>
            </a:r>
            <a:r>
              <a:rPr b="1"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berry flavoured lollipop its to cure patients with cancer or now to people with back or neck pain  you can buy these off the black market as “Perk-a-pop”</a:t>
            </a:r>
            <a:endParaRPr b="1"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Its amazing something so little </a:t>
            </a:r>
            <a:r>
              <a:rPr b="1"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like</a:t>
            </a:r>
            <a:r>
              <a:rPr b="1"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his can help relax the chronic pain in just seconds of </a:t>
            </a:r>
            <a:r>
              <a:rPr b="1"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taking</a:t>
            </a:r>
            <a:r>
              <a:rPr b="1" lang="en" sz="12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it.</a:t>
            </a:r>
            <a:endParaRPr b="1"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3350" y="1008725"/>
            <a:ext cx="5172350" cy="353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7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2150" y="0"/>
            <a:ext cx="4721849" cy="365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4974550" y="3928875"/>
            <a:ext cx="3135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Here you  see the </a:t>
            </a:r>
            <a:r>
              <a:rPr lang="en"/>
              <a:t>fentanyl binding with the body opioid receptors </a:t>
            </a:r>
            <a:r>
              <a:rPr lang="en"/>
              <a:t> then see all the binds </a:t>
            </a:r>
            <a:r>
              <a:rPr lang="en"/>
              <a:t>happening.</a:t>
            </a:r>
            <a:r>
              <a:rPr lang="en"/>
              <a:t> </a:t>
            </a:r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75" y="1009950"/>
            <a:ext cx="4347901" cy="413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/>
        </p:nvSpPr>
        <p:spPr>
          <a:xfrm>
            <a:off x="74375" y="111550"/>
            <a:ext cx="43479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50">
                <a:solidFill>
                  <a:srgbClr val="333333"/>
                </a:solidFill>
                <a:highlight>
                  <a:srgbClr val="FFFFFF"/>
                </a:highlight>
              </a:rPr>
              <a:t>Computationally Designed Fentanyl Binder - Fen49*-Complex</a:t>
            </a:r>
            <a:endParaRPr sz="17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4375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5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13" name="Google Shape;113;p1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 txBox="1"/>
          <p:nvPr/>
        </p:nvSpPr>
        <p:spPr>
          <a:xfrm>
            <a:off x="285075" y="309875"/>
            <a:ext cx="8031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804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50">
                <a:solidFill>
                  <a:schemeClr val="dk1"/>
                </a:solidFill>
                <a:highlight>
                  <a:srgbClr val="FFFFFF"/>
                </a:highlight>
              </a:rPr>
              <a:t> Single-Walled Carbon Nanotube Network Electrodes for the Detection of Fentanyl Citrate</a:t>
            </a:r>
            <a:endParaRPr sz="12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1100" y="1079700"/>
            <a:ext cx="6555050" cy="372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9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2" name="Google Shape;122;p19"/>
          <p:cNvGrpSpPr/>
          <p:nvPr/>
        </p:nvGrpSpPr>
        <p:grpSpPr>
          <a:xfrm rot="-248076">
            <a:off x="2474018" y="930601"/>
            <a:ext cx="4196111" cy="3282308"/>
            <a:chOff x="2474075" y="1158675"/>
            <a:chExt cx="4196100" cy="3282300"/>
          </a:xfrm>
        </p:grpSpPr>
        <p:sp>
          <p:nvSpPr>
            <p:cNvPr id="123" name="Google Shape;123;p19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fmla="val 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descr="genie-austin-19988.jpg" id="124" name="Google Shape;124;p19"/>
            <p:cNvPicPr preferRelativeResize="0"/>
            <p:nvPr/>
          </p:nvPicPr>
          <p:blipFill rotWithShape="1">
            <a:blip r:embed="rId4">
              <a:alphaModFix/>
            </a:blip>
            <a:srcRect b="13639" l="-4" r="52151" t="13654"/>
            <a:stretch/>
          </p:blipFill>
          <p:spPr>
            <a:xfrm rot="-5400000">
              <a:off x="3392318" y="858600"/>
              <a:ext cx="2359367" cy="3584686"/>
            </a:xfrm>
            <a:prstGeom prst="rect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125" name="Google Shape;125;p1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6" name="Google Shape;126;p19"/>
          <p:cNvGrpSpPr/>
          <p:nvPr/>
        </p:nvGrpSpPr>
        <p:grpSpPr>
          <a:xfrm rot="237397">
            <a:off x="2473978" y="930624"/>
            <a:ext cx="4196030" cy="3282245"/>
            <a:chOff x="2474075" y="1158675"/>
            <a:chExt cx="4196100" cy="3282300"/>
          </a:xfrm>
        </p:grpSpPr>
        <p:sp>
          <p:nvSpPr>
            <p:cNvPr id="127" name="Google Shape;127;p19"/>
            <p:cNvSpPr/>
            <p:nvPr/>
          </p:nvSpPr>
          <p:spPr>
            <a:xfrm>
              <a:off x="2474075" y="1158675"/>
              <a:ext cx="4196100" cy="3282300"/>
            </a:xfrm>
            <a:prstGeom prst="roundRect">
              <a:avLst>
                <a:gd fmla="val 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9"/>
            <p:cNvSpPr txBox="1"/>
            <p:nvPr/>
          </p:nvSpPr>
          <p:spPr>
            <a:xfrm rot="366">
              <a:off x="3162755" y="3864839"/>
              <a:ext cx="2818500" cy="55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El coche</a:t>
              </a:r>
              <a:endParaRPr sz="18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29" name="Google Shape;129;p19" title="Placeholder image of a car"/>
            <p:cNvPicPr preferRelativeResize="0"/>
            <p:nvPr/>
          </p:nvPicPr>
          <p:blipFill rotWithShape="1">
            <a:blip r:embed="rId4">
              <a:alphaModFix/>
            </a:blip>
            <a:srcRect b="13639" l="-4" r="52151" t="13654"/>
            <a:stretch/>
          </p:blipFill>
          <p:spPr>
            <a:xfrm rot="-5400000">
              <a:off x="3392318" y="858600"/>
              <a:ext cx="2359367" cy="3584686"/>
            </a:xfrm>
            <a:prstGeom prst="rect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0"/>
          <p:cNvSpPr/>
          <p:nvPr/>
        </p:nvSpPr>
        <p:spPr>
          <a:xfrm rot="-253930">
            <a:off x="2473983" y="1079876"/>
            <a:ext cx="4196213" cy="296348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0"/>
          <p:cNvSpPr txBox="1"/>
          <p:nvPr/>
        </p:nvSpPr>
        <p:spPr>
          <a:xfrm rot="-253930">
            <a:off x="2686587" y="1553560"/>
            <a:ext cx="3771101" cy="20160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rPr>
              <a:t>Bicycle</a:t>
            </a:r>
            <a:endParaRPr sz="4800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1"/>
          <p:cNvSpPr/>
          <p:nvPr/>
        </p:nvSpPr>
        <p:spPr>
          <a:xfrm rot="-253875">
            <a:off x="2473986" y="1079912"/>
            <a:ext cx="4196137" cy="2963381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21"/>
          <p:cNvSpPr/>
          <p:nvPr/>
        </p:nvSpPr>
        <p:spPr>
          <a:xfrm rot="240484">
            <a:off x="2474056" y="1089884"/>
            <a:ext cx="4196293" cy="2963536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 txBox="1"/>
          <p:nvPr/>
        </p:nvSpPr>
        <p:spPr>
          <a:xfrm rot="240484">
            <a:off x="2686660" y="1876245"/>
            <a:ext cx="3771173" cy="13908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34343"/>
                </a:solidFill>
                <a:latin typeface="Lato Light"/>
                <a:ea typeface="Lato Light"/>
                <a:cs typeface="Lato Light"/>
                <a:sym typeface="Lato Light"/>
              </a:rPr>
              <a:t>Bicicleta</a:t>
            </a:r>
            <a:endParaRPr sz="4800">
              <a:solidFill>
                <a:srgbClr val="434343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9" name="Google Shape;149;p21"/>
          <p:cNvSpPr txBox="1"/>
          <p:nvPr/>
        </p:nvSpPr>
        <p:spPr>
          <a:xfrm rot="240484">
            <a:off x="2627203" y="3152921"/>
            <a:ext cx="3771173" cy="534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Lato Light"/>
                <a:ea typeface="Lato Light"/>
                <a:cs typeface="Lato Light"/>
                <a:sym typeface="Lato Light"/>
              </a:rPr>
              <a:t>Bicycle</a:t>
            </a:r>
            <a:endParaRPr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