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7" r:id="rId5"/>
    <p:sldId id="267" r:id="rId6"/>
    <p:sldId id="259" r:id="rId7"/>
    <p:sldId id="268" r:id="rId8"/>
    <p:sldId id="260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0CC08-1A59-8F4A-2E46-0CFC0215FF5C}" v="269" dt="2022-05-24T19:03:27.152"/>
    <p1510:client id="{34294A1D-CF3E-4BA4-9CC6-ECD4D5025A43}" v="41" dt="2022-05-19T19:08:24.898"/>
    <p1510:client id="{769F9F4E-72DB-4E81-92A2-5865C07E02BA}" v="2" dt="2022-05-23T18:47:59.336"/>
    <p1510:client id="{9B28BC62-A2E0-C808-46F8-3CC009D8E35D}" v="103" dt="2022-05-26T19:12:01.514"/>
    <p1510:client id="{AA1C0445-DE41-4283-972C-775C94A196FC}" v="65" dt="2022-05-12T19:06:58.617"/>
    <p1510:client id="{BEE2E8B9-9245-C866-2C50-6C0273672E6E}" v="1" dt="2022-05-20T18:50:49.375"/>
    <p1510:client id="{CEB53D4B-04CA-3348-BEF2-68A049AB940E}" v="8" dt="2022-05-20T18:55:57.226"/>
    <p1510:client id="{FD86F29A-6011-A52B-23FC-3FACF86DBF6F}" v="56" dt="2022-05-16T19:16:48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ubsapp.acs.org/cen/coverstory/83/8325/8325list.html?" TargetMode="External"/><Relationship Id="rId2" Type="http://schemas.openxmlformats.org/officeDocument/2006/relationships/hyperlink" Target="http://nhsaab.weeb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csb.org/" TargetMode="External"/><Relationship Id="rId4" Type="http://schemas.openxmlformats.org/officeDocument/2006/relationships/hyperlink" Target="http://pubsapp.acs.org/cen/coverstory/83/8325/8325ethe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molecular model">
            <a:extLst>
              <a:ext uri="{FF2B5EF4-FFF2-40B4-BE49-F238E27FC236}">
                <a16:creationId xmlns:a16="http://schemas.microsoft.com/office/drawing/2014/main" id="{3398B9C6-C9FF-A56E-B708-AF9B6DD0EE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655438" y="838201"/>
            <a:ext cx="7098161" cy="4549051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473" y="1924619"/>
            <a:ext cx="5541054" cy="1195303"/>
          </a:xfrm>
        </p:spPr>
        <p:txBody>
          <a:bodyPr>
            <a:normAutofit fontScale="90000"/>
          </a:bodyPr>
          <a:lstStyle/>
          <a:p>
            <a:br>
              <a:rPr lang="en-US" sz="1400" b="1" dirty="0">
                <a:cs typeface="Calibri Light"/>
              </a:rPr>
            </a:br>
            <a:br>
              <a:rPr lang="en-US" sz="1400" b="1" dirty="0">
                <a:cs typeface="Calibri Light"/>
              </a:rPr>
            </a:br>
            <a:r>
              <a:rPr lang="en-US" sz="3200" b="1" dirty="0">
                <a:cs typeface="Calibri Light"/>
              </a:rPr>
              <a:t>Ether </a:t>
            </a:r>
            <a:br>
              <a:rPr lang="en-US" sz="3200" b="1" dirty="0">
                <a:cs typeface="Calibri Light"/>
              </a:rPr>
            </a:br>
            <a:r>
              <a:rPr lang="en-US" sz="3200" b="1" dirty="0">
                <a:cs typeface="Calibri Light"/>
              </a:rPr>
              <a:t>Anesthetic</a:t>
            </a:r>
            <a:endParaRPr lang="en-US" sz="3200" dirty="0"/>
          </a:p>
          <a:p>
            <a:endParaRPr lang="en-US" sz="1400">
              <a:ea typeface="Calibri Light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419" y="3121946"/>
            <a:ext cx="4431162" cy="188430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b="1" dirty="0">
                <a:cs typeface="Calibri"/>
              </a:rPr>
              <a:t>Rawaa Fara</a:t>
            </a:r>
          </a:p>
          <a:p>
            <a:r>
              <a:rPr lang="en-US" b="1" dirty="0">
                <a:cs typeface="Calibri"/>
              </a:rPr>
              <a:t>Western International High School</a:t>
            </a:r>
          </a:p>
          <a:p>
            <a:r>
              <a:rPr lang="en-US" b="1" dirty="0">
                <a:cs typeface="Calibri"/>
              </a:rPr>
              <a:t>2021-2022</a:t>
            </a:r>
          </a:p>
          <a:p>
            <a:r>
              <a:rPr lang="en-US" b="1" dirty="0">
                <a:cs typeface="Calibri"/>
              </a:rPr>
              <a:t>Teacher: Dr. Nada Saab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819185-B808-F854-A7A2-D39DC1F6F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Chemical Formula and Structure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Chart, bubble chart&#10;&#10;Description automatically generated">
            <a:extLst>
              <a:ext uri="{FF2B5EF4-FFF2-40B4-BE49-F238E27FC236}">
                <a16:creationId xmlns:a16="http://schemas.microsoft.com/office/drawing/2014/main" id="{3DEF07CF-6FF2-7B0D-DA82-ED9E0F34D1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205" y="2509911"/>
            <a:ext cx="10544491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1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FCFF7-64C4-28CF-E5B2-DBFA9400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History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3A7CC-391B-DED5-A702-79794B43C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58" y="1509323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/>
          </a:p>
          <a:p>
            <a:r>
              <a:rPr lang="en-US" dirty="0"/>
              <a:t> Ether was originally discovered in 1540 by Valerius Cordus, a Prussian Botanist. He made ether by distilling sulfuric acid with fortified wine to make what he termed “oleum </a:t>
            </a:r>
            <a:r>
              <a:rPr lang="en-US" dirty="0" err="1"/>
              <a:t>vitrioli</a:t>
            </a:r>
            <a:r>
              <a:rPr lang="en-US" dirty="0"/>
              <a:t> dulce,” or sweet oil of vitriol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On</a:t>
            </a:r>
            <a:r>
              <a:rPr lang="en-US" b="1" dirty="0">
                <a:cs typeface="Calibri" panose="020F0502020204030204"/>
              </a:rPr>
              <a:t> March 30, 1842</a:t>
            </a:r>
            <a:r>
              <a:rPr lang="en-US" dirty="0">
                <a:cs typeface="Calibri" panose="020F0502020204030204"/>
              </a:rPr>
              <a:t>, Dr. Crawford Long, an American surgeon, made the first known use of ether as a general anesthetic.</a:t>
            </a:r>
          </a:p>
          <a:p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In 1928, ether was officially classified as a drug - anti-drug legislation was extended to include it. 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9239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CD8628-4C2A-B8BB-84FC-E2EB29A27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Mechanism of Action</a:t>
            </a:r>
            <a:endParaRPr lang="en-US" sz="5400"/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D6E53B6-A8A7-E6D3-58E5-CF21CBC9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Ether mechanism of action is still not completely understood.</a:t>
            </a:r>
          </a:p>
        </p:txBody>
      </p:sp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8DE06921-09B1-BC84-B97B-46C19C774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633" y="640080"/>
            <a:ext cx="6823045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73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7A759-730D-2ED9-4D7E-FEBCAAB4C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Synthesis of Ether</a:t>
            </a:r>
          </a:p>
        </p:txBody>
      </p:sp>
      <p:sp>
        <p:nvSpPr>
          <p:cNvPr id="3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A65843-007C-A3AC-B86C-0B4113675E81}"/>
              </a:ext>
            </a:extLst>
          </p:cNvPr>
          <p:cNvSpPr txBox="1"/>
          <p:nvPr/>
        </p:nvSpPr>
        <p:spPr>
          <a:xfrm>
            <a:off x="838200" y="1929384"/>
            <a:ext cx="3628846" cy="374875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/>
              <a:t>There are two primary reactions to generate</a:t>
            </a:r>
            <a:r>
              <a:rPr lang="en-US" sz="2200" b="1" dirty="0"/>
              <a:t> ethers:</a:t>
            </a:r>
            <a:r>
              <a:rPr lang="en-US" sz="2200" dirty="0"/>
              <a:t> either by Dehydration of Alcohols or by the Williamson</a:t>
            </a:r>
            <a:r>
              <a:rPr lang="en-US" sz="2200" b="1" dirty="0"/>
              <a:t> Synthesis.</a:t>
            </a:r>
            <a:r>
              <a:rPr lang="en-US" sz="2200" dirty="0"/>
              <a:t> 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F93966-89BB-03F5-63AA-0354712EDCF0}"/>
              </a:ext>
            </a:extLst>
          </p:cNvPr>
          <p:cNvSpPr txBox="1"/>
          <p:nvPr/>
        </p:nvSpPr>
        <p:spPr>
          <a:xfrm>
            <a:off x="5153025" y="362902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pic>
        <p:nvPicPr>
          <p:cNvPr id="11" name="Picture 12" descr="Diagram&#10;&#10;Description automatically generated">
            <a:extLst>
              <a:ext uri="{FF2B5EF4-FFF2-40B4-BE49-F238E27FC236}">
                <a16:creationId xmlns:a16="http://schemas.microsoft.com/office/drawing/2014/main" id="{C164E9BF-AC27-A37A-9CDF-1FAA15815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740" y="1922831"/>
            <a:ext cx="5791200" cy="423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83C6E-E56A-B22C-0017-EED3C4ADA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Facts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F45A5-CCAC-20EA-89E3-867F60C8F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531"/>
            <a:ext cx="10515600" cy="492643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dirty="0">
                <a:ea typeface="+mn-lt"/>
                <a:cs typeface="+mn-lt"/>
              </a:rPr>
              <a:t>For years, medical historians credited Morton with the accomplishment of being the first person to use ether to anesthetize a patient. But it wasn't true.</a:t>
            </a:r>
            <a:endParaRPr lang="en-US">
              <a:cs typeface="Calibri" panose="020F0502020204030204"/>
            </a:endParaRPr>
          </a:p>
          <a:p>
            <a:pPr marL="0" indent="0">
              <a:lnSpc>
                <a:spcPct val="160000"/>
              </a:lnSpc>
              <a:buNone/>
            </a:pPr>
            <a:endParaRPr lang="en-US" dirty="0"/>
          </a:p>
          <a:p>
            <a:r>
              <a:rPr lang="en-US" b="1" i="1" dirty="0"/>
              <a:t>Other Names</a:t>
            </a:r>
            <a:endParaRPr lang="en-US" b="1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Ethoxyethane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ethyl ether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diethyl ether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ethyl oxide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diethyl oxide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sulfuric ether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anesthetic ethe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830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5C61AF-6775-B8A0-92E9-2C2ACD370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3400">
                <a:cs typeface="Calibri Light"/>
              </a:rPr>
              <a:t>Pharmacokinetics of Ether</a:t>
            </a:r>
            <a:endParaRPr lang="en-US" sz="3400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75F8DE7-6FB9-0AC1-6671-C0374999A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endParaRPr lang="en-US" sz="2200"/>
          </a:p>
        </p:txBody>
      </p:sp>
      <p:pic>
        <p:nvPicPr>
          <p:cNvPr id="4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B5AF093B-F220-1006-567F-C5FB82115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118" y="640080"/>
            <a:ext cx="6800075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20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18CF3-230E-4A86-DA31-65868A1E6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Ether and Addiction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93F67-6DC0-CABC-F4B3-5E6242027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 </a:t>
            </a:r>
            <a:r>
              <a:rPr lang="en-US" dirty="0">
                <a:ea typeface="+mn-lt"/>
                <a:cs typeface="+mn-lt"/>
              </a:rPr>
              <a:t>People with addiction often have one or more associated health issues, which could include lung or heart</a:t>
            </a:r>
            <a:r>
              <a:rPr lang="en-US" b="1" dirty="0">
                <a:ea typeface="+mn-lt"/>
                <a:cs typeface="+mn-lt"/>
              </a:rPr>
              <a:t> disease,</a:t>
            </a:r>
            <a:r>
              <a:rPr lang="en-US" dirty="0">
                <a:ea typeface="+mn-lt"/>
                <a:cs typeface="+mn-lt"/>
              </a:rPr>
              <a:t> stroke, cancer, or mental health conditions. Imaging scans, chest X-rays, and blood tests can show the damaging effects of long-term</a:t>
            </a:r>
            <a:r>
              <a:rPr lang="en-US" b="1" dirty="0">
                <a:ea typeface="+mn-lt"/>
                <a:cs typeface="+mn-lt"/>
              </a:rPr>
              <a:t> drug</a:t>
            </a:r>
            <a:r>
              <a:rPr lang="en-US" dirty="0">
                <a:ea typeface="+mn-lt"/>
                <a:cs typeface="+mn-lt"/>
              </a:rPr>
              <a:t> use throughout the</a:t>
            </a:r>
            <a:r>
              <a:rPr lang="en-US" b="1" dirty="0">
                <a:ea typeface="+mn-lt"/>
                <a:cs typeface="+mn-lt"/>
              </a:rPr>
              <a:t> body.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2A4B2-D076-96E1-105B-BD6CBC915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73B5E-39F1-F7A4-0EDF-18EC16753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Dr. Nada H. Saab-Ismail - Home (weebly.com)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  <a:hlinkClick r:id="rId3"/>
              </a:rPr>
              <a:t>C&amp;EN Special Issue: Top Pharmaceuticals: Drug Index (acs.org)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  <a:hlinkClick r:id="rId4"/>
              </a:rPr>
              <a:t>Chemical &amp; Engineering News: Top Pharmaceuticals: Ether (acs.org)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  <a:hlinkClick r:id="rId5"/>
              </a:rPr>
              <a:t>RCSB PDB: Homepage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8046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Ether  Anesthetic </vt:lpstr>
      <vt:lpstr>Chemical Formula and Structure</vt:lpstr>
      <vt:lpstr>History</vt:lpstr>
      <vt:lpstr>Mechanism of Action</vt:lpstr>
      <vt:lpstr>Synthesis of Ether</vt:lpstr>
      <vt:lpstr>Facts</vt:lpstr>
      <vt:lpstr>Pharmacokinetics of Ether</vt:lpstr>
      <vt:lpstr>Ether and Addiction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122</cp:revision>
  <dcterms:created xsi:type="dcterms:W3CDTF">2022-05-12T18:44:48Z</dcterms:created>
  <dcterms:modified xsi:type="dcterms:W3CDTF">2022-05-26T19:13:18Z</dcterms:modified>
</cp:coreProperties>
</file>