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3" r:id="rId5"/>
    <p:sldId id="258" r:id="rId6"/>
    <p:sldId id="265" r:id="rId7"/>
    <p:sldId id="264" r:id="rId8"/>
    <p:sldId id="266" r:id="rId9"/>
    <p:sldId id="261" r:id="rId10"/>
    <p:sldId id="267" r:id="rId11"/>
    <p:sldId id="262" r:id="rId12"/>
    <p:sldId id="259" r:id="rId13"/>
    <p:sldId id="260" r:id="rId14"/>
    <p:sldId id="270"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EBEA52-42FC-4090-AE4A-D7C6FC9E667F}" v="14" dt="2022-05-24T18:57:43.022"/>
    <p1510:client id="{79966620-6B03-4457-8BA7-55AA248EB8C1}" v="247" dt="2022-05-23T19:14:56.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5/25/2022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dovepress.com/targeted-delivery-of-erythropoietin-hybridized-with-magnetic-nanocarri-peer-reviewed-fulltext-article-IJN" TargetMode="External"/><Relationship Id="rId2" Type="http://schemas.openxmlformats.org/officeDocument/2006/relationships/hyperlink" Target="http://pubsapp.acs.org/cen/coverstory/83/8325/8325list.html" TargetMode="External"/><Relationship Id="rId1" Type="http://schemas.openxmlformats.org/officeDocument/2006/relationships/slideLayout" Target="../slideLayouts/slideLayout2.xml"/><Relationship Id="rId4" Type="http://schemas.openxmlformats.org/officeDocument/2006/relationships/hyperlink" Target="https://pubmed.ncbi.nlm.nih.gov/2029809/#:~:text=The%20bioavailability%20of%20epoetin%20administered,after%20the%20same%20intravenous%20do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a typeface="+mj-lt"/>
                <a:cs typeface="+mj-lt"/>
              </a:rPr>
              <a:t>Erythropoietin (EPO)</a:t>
            </a:r>
            <a:br>
              <a:rPr lang="en-US" b="1" dirty="0">
                <a:ea typeface="+mj-lt"/>
                <a:cs typeface="+mj-lt"/>
              </a:rPr>
            </a:br>
            <a:r>
              <a:rPr lang="en-US" b="1" dirty="0">
                <a:ea typeface="+mj-lt"/>
                <a:cs typeface="+mj-lt"/>
              </a:rPr>
              <a:t>Hormone</a:t>
            </a:r>
            <a:endParaRPr lang="en-US" b="1"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ea typeface="Calibri"/>
                <a:cs typeface="Calibri"/>
              </a:rPr>
              <a:t>By: Hlaa Taher</a:t>
            </a:r>
            <a:endParaRPr lang="en-GB" dirty="0">
              <a:ea typeface="Calibri"/>
              <a:cs typeface="Calibri"/>
            </a:endParaRPr>
          </a:p>
          <a:p>
            <a:r>
              <a:rPr lang="en-GB" dirty="0"/>
              <a:t>Western International High School </a:t>
            </a:r>
          </a:p>
          <a:p>
            <a:r>
              <a:rPr lang="en-GB" dirty="0"/>
              <a:t>2021-2022</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97F9B8-99E1-4A77-60C7-72AAF8C71243}"/>
              </a:ext>
            </a:extLst>
          </p:cNvPr>
          <p:cNvSpPr>
            <a:spLocks noGrp="1"/>
          </p:cNvSpPr>
          <p:nvPr>
            <p:ph type="ctrTitle"/>
          </p:nvPr>
        </p:nvSpPr>
        <p:spPr>
          <a:xfrm>
            <a:off x="634276" y="803705"/>
            <a:ext cx="4208656" cy="2625295"/>
          </a:xfrm>
        </p:spPr>
        <p:txBody>
          <a:bodyPr anchor="b">
            <a:normAutofit/>
          </a:bodyPr>
          <a:lstStyle/>
          <a:p>
            <a:pPr algn="r"/>
            <a:r>
              <a:rPr lang="en-GB" sz="4200" b="1" dirty="0">
                <a:solidFill>
                  <a:srgbClr val="FFFFFF"/>
                </a:solidFill>
              </a:rPr>
              <a:t>P</a:t>
            </a:r>
            <a:r>
              <a:rPr lang="en-US" sz="4200" b="1" dirty="0" err="1">
                <a:solidFill>
                  <a:srgbClr val="FFFFFF"/>
                </a:solidFill>
              </a:rPr>
              <a:t>harmacokinetics</a:t>
            </a:r>
            <a:endParaRPr lang="en-US" sz="4200" b="1" dirty="0">
              <a:solidFill>
                <a:srgbClr val="FFFFFF"/>
              </a:solidFill>
            </a:endParaRPr>
          </a:p>
        </p:txBody>
      </p:sp>
      <p:sp>
        <p:nvSpPr>
          <p:cNvPr id="3" name="Content Placeholder 2">
            <a:extLst>
              <a:ext uri="{FF2B5EF4-FFF2-40B4-BE49-F238E27FC236}">
                <a16:creationId xmlns:a16="http://schemas.microsoft.com/office/drawing/2014/main" id="{C8C37F9E-299E-B8AE-3E64-5ACBA0D778ED}"/>
              </a:ext>
            </a:extLst>
          </p:cNvPr>
          <p:cNvSpPr>
            <a:spLocks noGrp="1"/>
          </p:cNvSpPr>
          <p:nvPr>
            <p:ph type="subTitle" idx="1"/>
          </p:nvPr>
        </p:nvSpPr>
        <p:spPr>
          <a:xfrm>
            <a:off x="638921" y="4013165"/>
            <a:ext cx="4204012" cy="2205732"/>
          </a:xfrm>
        </p:spPr>
        <p:txBody>
          <a:bodyPr anchor="t">
            <a:noAutofit/>
          </a:bodyPr>
          <a:lstStyle/>
          <a:p>
            <a:pPr algn="r"/>
            <a:r>
              <a:rPr lang="en-US" sz="2000" dirty="0">
                <a:solidFill>
                  <a:srgbClr val="FFFFFF"/>
                </a:solidFill>
                <a:latin typeface=".SFUI-Regular"/>
              </a:rPr>
              <a:t>The bioavailability of </a:t>
            </a:r>
            <a:r>
              <a:rPr lang="en-US" sz="2000" dirty="0" err="1">
                <a:solidFill>
                  <a:srgbClr val="FFFFFF"/>
                </a:solidFill>
                <a:latin typeface=".SFUI-Regular"/>
              </a:rPr>
              <a:t>epoetin</a:t>
            </a:r>
            <a:r>
              <a:rPr lang="en-US" sz="2000" dirty="0">
                <a:solidFill>
                  <a:srgbClr val="FFFFFF"/>
                </a:solidFill>
                <a:latin typeface=".SFUI-Regular"/>
              </a:rPr>
              <a:t> administered </a:t>
            </a:r>
            <a:r>
              <a:rPr lang="en-US" sz="2000" dirty="0" err="1">
                <a:solidFill>
                  <a:srgbClr val="FFFFFF"/>
                </a:solidFill>
                <a:latin typeface=".SFUI-Regular"/>
              </a:rPr>
              <a:t>intraperitoneally</a:t>
            </a:r>
            <a:r>
              <a:rPr lang="en-US" sz="2000" dirty="0">
                <a:solidFill>
                  <a:srgbClr val="FFFFFF"/>
                </a:solidFill>
                <a:latin typeface=".SFUI-Regular"/>
              </a:rPr>
              <a:t> in dialysis fluid is about 3 to 8%, but this may be increased by injecting the drug to a dry peritoneal cavity. </a:t>
            </a:r>
            <a:r>
              <a:rPr lang="en-US" sz="2000" dirty="0">
                <a:solidFill>
                  <a:srgbClr val="FFFFFF"/>
                </a:solidFill>
                <a:latin typeface=".SFUI-Bold"/>
              </a:rPr>
              <a:t>Subcutaneous administration results in peak concentrations at about 18 hours which are 5 to 10% of those found after the same intravenous dose</a:t>
            </a:r>
            <a:r>
              <a:rPr lang="en-US" sz="2000" dirty="0">
                <a:solidFill>
                  <a:srgbClr val="FFFFFF"/>
                </a:solidFill>
                <a:latin typeface=".SFUI-Regular"/>
              </a:rPr>
              <a:t>.</a:t>
            </a:r>
            <a:endParaRPr lang="en-US" sz="2000" dirty="0">
              <a:solidFill>
                <a:srgbClr val="FFFFFF"/>
              </a:solidFill>
            </a:endParaRPr>
          </a:p>
        </p:txBody>
      </p:sp>
      <p:cxnSp>
        <p:nvCxnSpPr>
          <p:cNvPr id="7" name="Straight Connector 10">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4" name="Picture 4">
            <a:extLst>
              <a:ext uri="{FF2B5EF4-FFF2-40B4-BE49-F238E27FC236}">
                <a16:creationId xmlns:a16="http://schemas.microsoft.com/office/drawing/2014/main" id="{16283BD7-286A-286C-D22D-C2C62EC7B7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870362"/>
            <a:ext cx="5459470" cy="5118251"/>
          </a:xfrm>
          <a:prstGeom prst="rect">
            <a:avLst/>
          </a:prstGeom>
        </p:spPr>
      </p:pic>
    </p:spTree>
    <p:extLst>
      <p:ext uri="{BB962C8B-B14F-4D97-AF65-F5344CB8AC3E}">
        <p14:creationId xmlns:p14="http://schemas.microsoft.com/office/powerpoint/2010/main" val="2355936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6BA9A-8E94-4780-FC11-2A2C3806BF14}"/>
              </a:ext>
            </a:extLst>
          </p:cNvPr>
          <p:cNvSpPr>
            <a:spLocks noGrp="1"/>
          </p:cNvSpPr>
          <p:nvPr>
            <p:ph type="title"/>
          </p:nvPr>
        </p:nvSpPr>
        <p:spPr/>
        <p:txBody>
          <a:bodyPr>
            <a:normAutofit/>
          </a:bodyPr>
          <a:lstStyle/>
          <a:p>
            <a:r>
              <a:rPr lang="en-US" sz="4800" b="1" dirty="0">
                <a:cs typeface="Calibri Light"/>
              </a:rPr>
              <a:t>Synthesis and Elimination</a:t>
            </a:r>
            <a:endParaRPr lang="en-US" sz="4800" b="1" dirty="0"/>
          </a:p>
        </p:txBody>
      </p:sp>
      <p:sp>
        <p:nvSpPr>
          <p:cNvPr id="3" name="Content Placeholder 2">
            <a:extLst>
              <a:ext uri="{FF2B5EF4-FFF2-40B4-BE49-F238E27FC236}">
                <a16:creationId xmlns:a16="http://schemas.microsoft.com/office/drawing/2014/main" id="{81688D2C-559C-B5F0-197F-11346FAD31DE}"/>
              </a:ext>
            </a:extLst>
          </p:cNvPr>
          <p:cNvSpPr>
            <a:spLocks noGrp="1"/>
          </p:cNvSpPr>
          <p:nvPr>
            <p:ph idx="1"/>
          </p:nvPr>
        </p:nvSpPr>
        <p:spPr>
          <a:xfrm>
            <a:off x="529281" y="1253331"/>
            <a:ext cx="10515600" cy="5070205"/>
          </a:xfrm>
        </p:spPr>
        <p:txBody>
          <a:bodyPr vert="horz" lIns="91440" tIns="45720" rIns="91440" bIns="45720" rtlCol="0" anchor="t">
            <a:noAutofit/>
          </a:bodyPr>
          <a:lstStyle/>
          <a:p>
            <a:pPr marL="0" indent="0">
              <a:buNone/>
            </a:pPr>
            <a:endParaRPr lang="en-US" sz="3100" dirty="0">
              <a:ea typeface="+mn-lt"/>
              <a:cs typeface="+mn-lt"/>
            </a:endParaRPr>
          </a:p>
          <a:p>
            <a:r>
              <a:rPr lang="en-US" sz="3100" dirty="0">
                <a:cs typeface="Calibri"/>
              </a:rPr>
              <a:t>In the last 15 years, EPO became the most widely used drug that was created through recombinant DNA technology, which an identical form of a substance the naturally comes from the body, so erythropoietin is created by replicating human DNA in a laboratory.</a:t>
            </a:r>
            <a:endParaRPr lang="en-GB" sz="3100">
              <a:cs typeface="Calibri"/>
            </a:endParaRPr>
          </a:p>
          <a:p>
            <a:endParaRPr lang="en-US" sz="3100" dirty="0">
              <a:cs typeface="Calibri"/>
            </a:endParaRPr>
          </a:p>
          <a:p>
            <a:r>
              <a:rPr lang="en-US" sz="3100" dirty="0">
                <a:ea typeface="+mn-lt"/>
                <a:cs typeface="+mn-lt"/>
              </a:rPr>
              <a:t>EPO is carried to the bone marrow, where it stimulates production of red blood cells. The hormone is active for a short period of time and then eliminated from the body in the urine.</a:t>
            </a:r>
            <a:endParaRPr lang="en-US" sz="3100" dirty="0">
              <a:ea typeface="Calibri" panose="020F0502020204030204"/>
              <a:cs typeface="Calibri"/>
            </a:endParaRPr>
          </a:p>
        </p:txBody>
      </p:sp>
    </p:spTree>
    <p:extLst>
      <p:ext uri="{BB962C8B-B14F-4D97-AF65-F5344CB8AC3E}">
        <p14:creationId xmlns:p14="http://schemas.microsoft.com/office/powerpoint/2010/main" val="2908589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E741B-09AC-C1EC-184C-E2DD3D8054F8}"/>
              </a:ext>
            </a:extLst>
          </p:cNvPr>
          <p:cNvSpPr>
            <a:spLocks noGrp="1"/>
          </p:cNvSpPr>
          <p:nvPr>
            <p:ph type="title"/>
          </p:nvPr>
        </p:nvSpPr>
        <p:spPr/>
        <p:txBody>
          <a:bodyPr>
            <a:normAutofit/>
          </a:bodyPr>
          <a:lstStyle/>
          <a:p>
            <a:r>
              <a:rPr lang="en-US" sz="4900" b="1" dirty="0">
                <a:ea typeface="Calibri Light"/>
                <a:cs typeface="Calibri Light"/>
              </a:rPr>
              <a:t> Cost </a:t>
            </a:r>
            <a:endParaRPr lang="en-US" sz="4900" b="1" dirty="0"/>
          </a:p>
        </p:txBody>
      </p:sp>
      <p:sp>
        <p:nvSpPr>
          <p:cNvPr id="3" name="Content Placeholder 2">
            <a:extLst>
              <a:ext uri="{FF2B5EF4-FFF2-40B4-BE49-F238E27FC236}">
                <a16:creationId xmlns:a16="http://schemas.microsoft.com/office/drawing/2014/main" id="{56C1F9F2-A7B5-698C-68CC-3556CB7DB3F3}"/>
              </a:ext>
            </a:extLst>
          </p:cNvPr>
          <p:cNvSpPr>
            <a:spLocks noGrp="1"/>
          </p:cNvSpPr>
          <p:nvPr>
            <p:ph idx="1"/>
          </p:nvPr>
        </p:nvSpPr>
        <p:spPr/>
        <p:txBody>
          <a:bodyPr vert="horz" lIns="91440" tIns="45720" rIns="91440" bIns="45720" rtlCol="0" anchor="t">
            <a:normAutofit/>
          </a:bodyPr>
          <a:lstStyle/>
          <a:p>
            <a:r>
              <a:rPr lang="en-US" sz="3300" dirty="0">
                <a:ea typeface="+mn-lt"/>
                <a:cs typeface="+mn-lt"/>
              </a:rPr>
              <a:t>Amgen's Epogen had 2004 U.S. sales of $2.6 billion, while J&amp;J's Procrit and Eprex had combined 2004 sales of $3.6 billion. Other versions of EPO include Roche's NeoRecormon brand of recombinant EPO-, which had 2004 European sales of $1.7 billion.</a:t>
            </a:r>
          </a:p>
          <a:p>
            <a:endParaRPr lang="en-US" sz="3300" dirty="0">
              <a:ea typeface="+mn-lt"/>
              <a:cs typeface="+mn-lt"/>
            </a:endParaRPr>
          </a:p>
          <a:p>
            <a:r>
              <a:rPr lang="en-US" sz="3300" dirty="0">
                <a:ea typeface="+mn-lt"/>
                <a:cs typeface="+mn-lt"/>
              </a:rPr>
              <a:t>Worldwide, Aranesp sales were $2.5 billion in 2004.</a:t>
            </a:r>
          </a:p>
        </p:txBody>
      </p:sp>
    </p:spTree>
    <p:extLst>
      <p:ext uri="{BB962C8B-B14F-4D97-AF65-F5344CB8AC3E}">
        <p14:creationId xmlns:p14="http://schemas.microsoft.com/office/powerpoint/2010/main" val="3919584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B0481-55BB-91B2-9759-0E3035BFA27B}"/>
              </a:ext>
            </a:extLst>
          </p:cNvPr>
          <p:cNvSpPr>
            <a:spLocks noGrp="1"/>
          </p:cNvSpPr>
          <p:nvPr>
            <p:ph type="title"/>
          </p:nvPr>
        </p:nvSpPr>
        <p:spPr/>
        <p:txBody>
          <a:bodyPr/>
          <a:lstStyle/>
          <a:p>
            <a:r>
              <a:rPr lang="en-US" b="1" dirty="0">
                <a:ea typeface="Calibri Light"/>
                <a:cs typeface="Calibri Light"/>
              </a:rPr>
              <a:t>Additional Information</a:t>
            </a:r>
            <a:endParaRPr lang="en-US" b="1" dirty="0"/>
          </a:p>
        </p:txBody>
      </p:sp>
      <p:sp>
        <p:nvSpPr>
          <p:cNvPr id="3" name="Content Placeholder 2">
            <a:extLst>
              <a:ext uri="{FF2B5EF4-FFF2-40B4-BE49-F238E27FC236}">
                <a16:creationId xmlns:a16="http://schemas.microsoft.com/office/drawing/2014/main" id="{A96382D2-F869-BD4D-A673-283108362784}"/>
              </a:ext>
            </a:extLst>
          </p:cNvPr>
          <p:cNvSpPr>
            <a:spLocks noGrp="1"/>
          </p:cNvSpPr>
          <p:nvPr>
            <p:ph idx="1"/>
          </p:nvPr>
        </p:nvSpPr>
        <p:spPr/>
        <p:txBody>
          <a:bodyPr vert="horz" lIns="91440" tIns="45720" rIns="91440" bIns="45720" rtlCol="0" anchor="t">
            <a:normAutofit/>
          </a:bodyPr>
          <a:lstStyle/>
          <a:p>
            <a:r>
              <a:rPr lang="en-US" sz="3400" i="1" dirty="0">
                <a:ea typeface="+mn-lt"/>
                <a:cs typeface="+mn-lt"/>
              </a:rPr>
              <a:t>Other names</a:t>
            </a:r>
            <a:endParaRPr lang="en-US" sz="3400" dirty="0">
              <a:ea typeface="+mn-lt"/>
              <a:cs typeface="+mn-lt"/>
            </a:endParaRPr>
          </a:p>
          <a:p>
            <a:pPr marL="0" indent="0">
              <a:buNone/>
            </a:pPr>
            <a:r>
              <a:rPr lang="en-US" sz="3400" dirty="0">
                <a:ea typeface="+mn-lt"/>
                <a:cs typeface="+mn-lt"/>
              </a:rPr>
              <a:t> Procrit</a:t>
            </a:r>
          </a:p>
          <a:p>
            <a:pPr marL="0" indent="0">
              <a:buNone/>
            </a:pPr>
            <a:r>
              <a:rPr lang="en-US" sz="3400" dirty="0">
                <a:ea typeface="+mn-lt"/>
                <a:cs typeface="+mn-lt"/>
              </a:rPr>
              <a:t>Epogen             </a:t>
            </a:r>
          </a:p>
          <a:p>
            <a:pPr marL="0" indent="0">
              <a:buNone/>
            </a:pPr>
            <a:r>
              <a:rPr lang="en-US" sz="3400" dirty="0">
                <a:ea typeface="+mn-lt"/>
                <a:cs typeface="+mn-lt"/>
              </a:rPr>
              <a:t> </a:t>
            </a:r>
            <a:r>
              <a:rPr lang="en-US" sz="3400" dirty="0" err="1">
                <a:ea typeface="+mn-lt"/>
                <a:cs typeface="+mn-lt"/>
              </a:rPr>
              <a:t>Eprex</a:t>
            </a:r>
            <a:endParaRPr lang="en-US" sz="3400" dirty="0">
              <a:ea typeface="+mn-lt"/>
              <a:cs typeface="+mn-lt"/>
            </a:endParaRPr>
          </a:p>
          <a:p>
            <a:r>
              <a:rPr lang="en-US" sz="3400" i="1" dirty="0">
                <a:ea typeface="+mn-lt"/>
                <a:cs typeface="+mn-lt"/>
              </a:rPr>
              <a:t>CAS Registry</a:t>
            </a:r>
            <a:endParaRPr lang="en-US" sz="3400" dirty="0">
              <a:ea typeface="+mn-lt"/>
              <a:cs typeface="+mn-lt"/>
            </a:endParaRPr>
          </a:p>
          <a:p>
            <a:pPr marL="0" indent="0">
              <a:buNone/>
            </a:pPr>
            <a:r>
              <a:rPr lang="en-US" sz="3400" dirty="0">
                <a:ea typeface="+mn-lt"/>
                <a:cs typeface="+mn-lt"/>
              </a:rPr>
              <a:t>113427-24-0</a:t>
            </a:r>
          </a:p>
          <a:p>
            <a:pPr marL="0" indent="0">
              <a:buNone/>
            </a:pPr>
            <a:endParaRPr lang="en-US" sz="3400" dirty="0">
              <a:ea typeface="Calibri"/>
              <a:cs typeface="Calibri"/>
            </a:endParaRPr>
          </a:p>
          <a:p>
            <a:endParaRPr lang="en-US" dirty="0">
              <a:ea typeface="Calibri"/>
              <a:cs typeface="Calibri"/>
            </a:endParaRPr>
          </a:p>
          <a:p>
            <a:endParaRPr lang="en-US" dirty="0">
              <a:ea typeface="Calibri"/>
              <a:cs typeface="Calibri"/>
            </a:endParaRPr>
          </a:p>
        </p:txBody>
      </p:sp>
      <p:sp>
        <p:nvSpPr>
          <p:cNvPr id="4" name="Content Placeholder 3">
            <a:extLst>
              <a:ext uri="{FF2B5EF4-FFF2-40B4-BE49-F238E27FC236}">
                <a16:creationId xmlns:a16="http://schemas.microsoft.com/office/drawing/2014/main" id="{0ACA5216-E8D7-ACB8-5170-CBF6F57DD968}"/>
              </a:ext>
            </a:extLst>
          </p:cNvPr>
          <p:cNvSpPr>
            <a:spLocks noGrp="1"/>
          </p:cNvSpPr>
          <p:nvPr>
            <p:ph sz="quarter" idx="4294967295"/>
          </p:nvPr>
        </p:nvSpPr>
        <p:spPr>
          <a:xfrm>
            <a:off x="5824624" y="1690688"/>
            <a:ext cx="5183187" cy="4015946"/>
          </a:xfrm>
        </p:spPr>
        <p:txBody>
          <a:bodyPr vert="horz" lIns="91440" tIns="45720" rIns="91440" bIns="45720" rtlCol="0" anchor="t">
            <a:normAutofit/>
          </a:bodyPr>
          <a:lstStyle/>
          <a:p>
            <a:r>
              <a:rPr lang="en-US" sz="3200" dirty="0">
                <a:ea typeface="Calibri"/>
                <a:cs typeface="Calibri"/>
              </a:rPr>
              <a:t>Chemical Formula </a:t>
            </a:r>
          </a:p>
          <a:p>
            <a:pPr marL="0" indent="0">
              <a:buNone/>
            </a:pPr>
            <a:r>
              <a:rPr lang="en-US" sz="3200" dirty="0">
                <a:ea typeface="Calibri"/>
                <a:cs typeface="Calibri"/>
              </a:rPr>
              <a:t>C42H73NO16</a:t>
            </a:r>
            <a:endParaRPr lang="en-GB" sz="3200" dirty="0">
              <a:ea typeface="Calibri"/>
              <a:cs typeface="Calibri"/>
            </a:endParaRPr>
          </a:p>
          <a:p>
            <a:pPr marL="0" indent="0">
              <a:buNone/>
            </a:pPr>
            <a:endParaRPr lang="en-US" sz="3200" dirty="0">
              <a:ea typeface="Calibri"/>
              <a:cs typeface="Calibri"/>
            </a:endParaRPr>
          </a:p>
          <a:p>
            <a:pPr marL="0" indent="0">
              <a:buNone/>
            </a:pPr>
            <a:endParaRPr lang="en-US" sz="3200" dirty="0">
              <a:ea typeface="Calibri"/>
              <a:cs typeface="Calibri"/>
            </a:endParaRPr>
          </a:p>
          <a:p>
            <a:pPr marL="0" indent="0">
              <a:buNone/>
            </a:pPr>
            <a:endParaRPr lang="en-GB" sz="3200" dirty="0">
              <a:ea typeface="Calibri"/>
              <a:cs typeface="Calibri"/>
            </a:endParaRPr>
          </a:p>
          <a:p>
            <a:pPr marL="0" indent="0">
              <a:buNone/>
            </a:pPr>
            <a:endParaRPr lang="en-GB" sz="3200" dirty="0">
              <a:ea typeface="Calibri"/>
              <a:cs typeface="Calibri"/>
            </a:endParaRPr>
          </a:p>
          <a:p>
            <a:pPr marL="0" indent="0">
              <a:buNone/>
            </a:pPr>
            <a:endParaRPr lang="en-US" sz="3200" dirty="0">
              <a:ea typeface="Calibri"/>
              <a:cs typeface="Calibri"/>
            </a:endParaRPr>
          </a:p>
          <a:p>
            <a:pPr marL="0" indent="0">
              <a:buNone/>
            </a:pPr>
            <a:endParaRPr lang="en-GB" sz="3200" dirty="0">
              <a:ea typeface="Calibri"/>
              <a:cs typeface="Calibri"/>
            </a:endParaRPr>
          </a:p>
        </p:txBody>
      </p:sp>
    </p:spTree>
    <p:extLst>
      <p:ext uri="{BB962C8B-B14F-4D97-AF65-F5344CB8AC3E}">
        <p14:creationId xmlns:p14="http://schemas.microsoft.com/office/powerpoint/2010/main" val="1476554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9C8C8-E83A-C3BF-7A1B-0AE05B07EE51}"/>
              </a:ext>
            </a:extLst>
          </p:cNvPr>
          <p:cNvSpPr>
            <a:spLocks noGrp="1"/>
          </p:cNvSpPr>
          <p:nvPr>
            <p:ph type="title"/>
          </p:nvPr>
        </p:nvSpPr>
        <p:spPr/>
        <p:txBody>
          <a:bodyPr>
            <a:normAutofit/>
          </a:bodyPr>
          <a:lstStyle/>
          <a:p>
            <a:r>
              <a:rPr lang="en-US" sz="4800" b="1" dirty="0">
                <a:cs typeface="Calibri Light"/>
              </a:rPr>
              <a:t>Side Effects</a:t>
            </a:r>
            <a:endParaRPr lang="en-US" sz="4800" b="1" dirty="0"/>
          </a:p>
        </p:txBody>
      </p:sp>
      <p:sp>
        <p:nvSpPr>
          <p:cNvPr id="3" name="Content Placeholder 2">
            <a:extLst>
              <a:ext uri="{FF2B5EF4-FFF2-40B4-BE49-F238E27FC236}">
                <a16:creationId xmlns:a16="http://schemas.microsoft.com/office/drawing/2014/main" id="{9A53F0A7-A716-78FF-7D1A-8255747377AC}"/>
              </a:ext>
            </a:extLst>
          </p:cNvPr>
          <p:cNvSpPr>
            <a:spLocks noGrp="1"/>
          </p:cNvSpPr>
          <p:nvPr>
            <p:ph idx="1"/>
          </p:nvPr>
        </p:nvSpPr>
        <p:spPr/>
        <p:txBody>
          <a:bodyPr vert="horz" lIns="91440" tIns="45720" rIns="91440" bIns="45720" rtlCol="0" anchor="t">
            <a:normAutofit/>
          </a:bodyPr>
          <a:lstStyle/>
          <a:p>
            <a:r>
              <a:rPr lang="en-US" dirty="0">
                <a:cs typeface="Calibri"/>
              </a:rPr>
              <a:t>Some people can have an allergic reaction</a:t>
            </a:r>
          </a:p>
          <a:p>
            <a:r>
              <a:rPr lang="en-US" dirty="0">
                <a:cs typeface="Calibri"/>
              </a:rPr>
              <a:t>Blood clot risk </a:t>
            </a:r>
          </a:p>
          <a:p>
            <a:r>
              <a:rPr lang="en-US" dirty="0">
                <a:cs typeface="Calibri"/>
              </a:rPr>
              <a:t>Headaches</a:t>
            </a:r>
          </a:p>
          <a:p>
            <a:r>
              <a:rPr lang="en-US" dirty="0">
                <a:cs typeface="Calibri"/>
              </a:rPr>
              <a:t>Muscle, joint, or bone pain </a:t>
            </a:r>
          </a:p>
          <a:p>
            <a:r>
              <a:rPr lang="en-US" dirty="0">
                <a:cs typeface="Calibri"/>
              </a:rPr>
              <a:t>Flu-like symptoms</a:t>
            </a:r>
          </a:p>
          <a:p>
            <a:pPr marL="0" indent="0">
              <a:buNone/>
            </a:pPr>
            <a:endParaRPr lang="en-US" dirty="0">
              <a:cs typeface="Calibri"/>
            </a:endParaRPr>
          </a:p>
        </p:txBody>
      </p:sp>
    </p:spTree>
    <p:extLst>
      <p:ext uri="{BB962C8B-B14F-4D97-AF65-F5344CB8AC3E}">
        <p14:creationId xmlns:p14="http://schemas.microsoft.com/office/powerpoint/2010/main" val="3044236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FA5CB-F306-9814-6ABF-0A2F28CBB925}"/>
              </a:ext>
            </a:extLst>
          </p:cNvPr>
          <p:cNvSpPr>
            <a:spLocks noGrp="1"/>
          </p:cNvSpPr>
          <p:nvPr>
            <p:ph type="title"/>
          </p:nvPr>
        </p:nvSpPr>
        <p:spPr/>
        <p:txBody>
          <a:bodyPr/>
          <a:lstStyle/>
          <a:p>
            <a:r>
              <a:rPr lang="en-GB" b="1"/>
              <a:t>References</a:t>
            </a:r>
            <a:endParaRPr lang="en-US" b="1"/>
          </a:p>
        </p:txBody>
      </p:sp>
      <p:sp>
        <p:nvSpPr>
          <p:cNvPr id="3" name="Content Placeholder 2">
            <a:extLst>
              <a:ext uri="{FF2B5EF4-FFF2-40B4-BE49-F238E27FC236}">
                <a16:creationId xmlns:a16="http://schemas.microsoft.com/office/drawing/2014/main" id="{F1814311-B1A5-626A-71B7-9F3FB4AE0A0B}"/>
              </a:ext>
            </a:extLst>
          </p:cNvPr>
          <p:cNvSpPr>
            <a:spLocks noGrp="1"/>
          </p:cNvSpPr>
          <p:nvPr>
            <p:ph idx="1"/>
          </p:nvPr>
        </p:nvSpPr>
        <p:spPr/>
        <p:txBody>
          <a:bodyPr/>
          <a:lstStyle/>
          <a:p>
            <a:endParaRPr lang="en-GB" dirty="0">
              <a:ea typeface="Calibri"/>
              <a:cs typeface="Calibri"/>
            </a:endParaRPr>
          </a:p>
          <a:p>
            <a:pPr marL="0" indent="0">
              <a:buNone/>
            </a:pPr>
            <a:r>
              <a:rPr lang="en-US" dirty="0">
                <a:ea typeface="Calibri"/>
                <a:cs typeface="Calibri"/>
                <a:hlinkClick r:id="rId2"/>
              </a:rPr>
              <a:t>http://</a:t>
            </a:r>
            <a:r>
              <a:rPr lang="en-US" dirty="0" err="1">
                <a:ea typeface="Calibri"/>
                <a:cs typeface="Calibri"/>
                <a:hlinkClick r:id="rId2"/>
              </a:rPr>
              <a:t>pubsapp.acs.org</a:t>
            </a:r>
            <a:r>
              <a:rPr lang="en-US" dirty="0">
                <a:ea typeface="Calibri"/>
                <a:cs typeface="Calibri"/>
                <a:hlinkClick r:id="rId2"/>
              </a:rPr>
              <a:t>/</a:t>
            </a:r>
            <a:r>
              <a:rPr lang="en-US" dirty="0" err="1">
                <a:ea typeface="Calibri"/>
                <a:cs typeface="Calibri"/>
                <a:hlinkClick r:id="rId2"/>
              </a:rPr>
              <a:t>cen</a:t>
            </a:r>
            <a:r>
              <a:rPr lang="en-US" dirty="0">
                <a:ea typeface="Calibri"/>
                <a:cs typeface="Calibri"/>
                <a:hlinkClick r:id="rId2"/>
              </a:rPr>
              <a:t>/</a:t>
            </a:r>
            <a:r>
              <a:rPr lang="en-US" dirty="0" err="1">
                <a:ea typeface="Calibri"/>
                <a:cs typeface="Calibri"/>
                <a:hlinkClick r:id="rId2"/>
              </a:rPr>
              <a:t>coverstory</a:t>
            </a:r>
            <a:r>
              <a:rPr lang="en-US" dirty="0">
                <a:ea typeface="Calibri"/>
                <a:cs typeface="Calibri"/>
                <a:hlinkClick r:id="rId2"/>
              </a:rPr>
              <a:t>/83/8325/8325list.html</a:t>
            </a:r>
            <a:r>
              <a:rPr lang="en-US" dirty="0">
                <a:ea typeface="Calibri"/>
                <a:cs typeface="Calibri"/>
              </a:rPr>
              <a:t>?</a:t>
            </a:r>
            <a:endParaRPr lang="en-GB" dirty="0">
              <a:ea typeface="Calibri"/>
              <a:cs typeface="Calibri"/>
            </a:endParaRPr>
          </a:p>
          <a:p>
            <a:pPr marL="0" indent="0">
              <a:buNone/>
            </a:pPr>
            <a:endParaRPr lang="en-GB" dirty="0">
              <a:ea typeface="Calibri"/>
              <a:cs typeface="Calibri"/>
            </a:endParaRPr>
          </a:p>
          <a:p>
            <a:pPr marL="0" indent="0">
              <a:buNone/>
            </a:pPr>
            <a:r>
              <a:rPr lang="en-GB" dirty="0">
                <a:ea typeface="Calibri"/>
                <a:cs typeface="Calibri"/>
                <a:hlinkClick r:id="rId3"/>
              </a:rPr>
              <a:t>https://</a:t>
            </a:r>
            <a:r>
              <a:rPr lang="en-GB" dirty="0" err="1">
                <a:ea typeface="Calibri"/>
                <a:cs typeface="Calibri"/>
                <a:hlinkClick r:id="rId3"/>
              </a:rPr>
              <a:t>www.dovepress.com</a:t>
            </a:r>
            <a:r>
              <a:rPr lang="en-GB" dirty="0">
                <a:ea typeface="Calibri"/>
                <a:cs typeface="Calibri"/>
                <a:hlinkClick r:id="rId3"/>
              </a:rPr>
              <a:t>/targeted-delivery-of-erythropoietin-</a:t>
            </a:r>
            <a:r>
              <a:rPr lang="en-GB" dirty="0" err="1">
                <a:ea typeface="Calibri"/>
                <a:cs typeface="Calibri"/>
                <a:hlinkClick r:id="rId3"/>
              </a:rPr>
              <a:t>hybridized-with</a:t>
            </a:r>
            <a:r>
              <a:rPr lang="en-GB" dirty="0">
                <a:ea typeface="Calibri"/>
                <a:cs typeface="Calibri"/>
                <a:hlinkClick r:id="rId3"/>
              </a:rPr>
              <a:t>-magnetic-nanocarri-peer-</a:t>
            </a:r>
            <a:r>
              <a:rPr lang="en-GB" dirty="0" err="1">
                <a:ea typeface="Calibri"/>
                <a:cs typeface="Calibri"/>
                <a:hlinkClick r:id="rId3"/>
              </a:rPr>
              <a:t>reviewed-fulltext</a:t>
            </a:r>
            <a:r>
              <a:rPr lang="en-GB" dirty="0">
                <a:ea typeface="Calibri"/>
                <a:cs typeface="Calibri"/>
                <a:hlinkClick r:id="rId3"/>
              </a:rPr>
              <a:t>-article-IJN</a:t>
            </a:r>
            <a:endParaRPr lang="en-GB" dirty="0">
              <a:ea typeface="Calibri"/>
              <a:cs typeface="Calibri"/>
            </a:endParaRPr>
          </a:p>
          <a:p>
            <a:pPr marL="0" indent="0">
              <a:buNone/>
            </a:pPr>
            <a:endParaRPr lang="en-GB" dirty="0">
              <a:ea typeface="Calibri"/>
              <a:cs typeface="Calibri"/>
            </a:endParaRPr>
          </a:p>
          <a:p>
            <a:pPr marL="0" indent="0">
              <a:buNone/>
            </a:pPr>
            <a:r>
              <a:rPr lang="en-GB" dirty="0">
                <a:ea typeface="Calibri"/>
                <a:cs typeface="Calibri"/>
                <a:hlinkClick r:id="rId4"/>
              </a:rPr>
              <a:t>https://</a:t>
            </a:r>
            <a:r>
              <a:rPr lang="en-GB" dirty="0" err="1">
                <a:ea typeface="Calibri"/>
                <a:cs typeface="Calibri"/>
                <a:hlinkClick r:id="rId4"/>
              </a:rPr>
              <a:t>pubmed.ncbi.nlm.nih.gov</a:t>
            </a:r>
            <a:r>
              <a:rPr lang="en-GB" dirty="0">
                <a:ea typeface="Calibri"/>
                <a:cs typeface="Calibri"/>
                <a:hlinkClick r:id="rId4"/>
              </a:rPr>
              <a:t>/2029809/#:~:text=The%20bioavailability%20of%</a:t>
            </a:r>
            <a:r>
              <a:rPr lang="en-GB" dirty="0" err="1">
                <a:ea typeface="Calibri"/>
                <a:cs typeface="Calibri"/>
                <a:hlinkClick r:id="rId4"/>
              </a:rPr>
              <a:t>20epoetin</a:t>
            </a:r>
            <a:r>
              <a:rPr lang="en-GB" dirty="0">
                <a:ea typeface="Calibri"/>
                <a:cs typeface="Calibri"/>
                <a:hlinkClick r:id="rId4"/>
              </a:rPr>
              <a:t>%</a:t>
            </a:r>
            <a:r>
              <a:rPr lang="en-GB" dirty="0" err="1">
                <a:ea typeface="Calibri"/>
                <a:cs typeface="Calibri"/>
                <a:hlinkClick r:id="rId4"/>
              </a:rPr>
              <a:t>20administered,after</a:t>
            </a:r>
            <a:r>
              <a:rPr lang="en-GB" dirty="0">
                <a:ea typeface="Calibri"/>
                <a:cs typeface="Calibri"/>
                <a:hlinkClick r:id="rId4"/>
              </a:rPr>
              <a:t>%20the%20same%20intravenous%20dose</a:t>
            </a:r>
            <a:r>
              <a:rPr lang="en-GB" dirty="0">
                <a:ea typeface="Calibri"/>
                <a:cs typeface="Calibri"/>
              </a:rPr>
              <a:t>.</a:t>
            </a:r>
          </a:p>
          <a:p>
            <a:endParaRPr lang="en-US" dirty="0"/>
          </a:p>
        </p:txBody>
      </p:sp>
    </p:spTree>
    <p:extLst>
      <p:ext uri="{BB962C8B-B14F-4D97-AF65-F5344CB8AC3E}">
        <p14:creationId xmlns:p14="http://schemas.microsoft.com/office/powerpoint/2010/main" val="2244588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FEF1D-B9A4-3F9E-E89C-3EF6772E467E}"/>
              </a:ext>
            </a:extLst>
          </p:cNvPr>
          <p:cNvSpPr>
            <a:spLocks noGrp="1"/>
          </p:cNvSpPr>
          <p:nvPr>
            <p:ph type="title"/>
          </p:nvPr>
        </p:nvSpPr>
        <p:spPr/>
        <p:txBody>
          <a:bodyPr>
            <a:normAutofit/>
          </a:bodyPr>
          <a:lstStyle/>
          <a:p>
            <a:r>
              <a:rPr lang="en-US" sz="4800" b="1" dirty="0">
                <a:ea typeface="Calibri Light"/>
                <a:cs typeface="Calibri Light"/>
              </a:rPr>
              <a:t>History of Hormone</a:t>
            </a:r>
            <a:endParaRPr lang="en-US" b="1" dirty="0">
              <a:cs typeface="Calibri Light" panose="020F0302020204030204"/>
            </a:endParaRPr>
          </a:p>
        </p:txBody>
      </p:sp>
      <p:sp>
        <p:nvSpPr>
          <p:cNvPr id="3" name="Content Placeholder 2">
            <a:extLst>
              <a:ext uri="{FF2B5EF4-FFF2-40B4-BE49-F238E27FC236}">
                <a16:creationId xmlns:a16="http://schemas.microsoft.com/office/drawing/2014/main" id="{F1FBF15C-9248-33FC-E353-9BCE3FF81E1F}"/>
              </a:ext>
            </a:extLst>
          </p:cNvPr>
          <p:cNvSpPr>
            <a:spLocks noGrp="1"/>
          </p:cNvSpPr>
          <p:nvPr>
            <p:ph idx="1"/>
          </p:nvPr>
        </p:nvSpPr>
        <p:spPr/>
        <p:txBody>
          <a:bodyPr vert="horz" lIns="91440" tIns="45720" rIns="91440" bIns="45720" rtlCol="0" anchor="t">
            <a:noAutofit/>
          </a:bodyPr>
          <a:lstStyle/>
          <a:p>
            <a:r>
              <a:rPr lang="en-US" sz="3100" dirty="0">
                <a:ea typeface="+mn-lt"/>
                <a:cs typeface="+mn-lt"/>
              </a:rPr>
              <a:t>Erythropoietin was discovered by Amgen. </a:t>
            </a:r>
          </a:p>
          <a:p>
            <a:r>
              <a:rPr lang="en-US" sz="3100" dirty="0">
                <a:ea typeface="+mn-lt"/>
                <a:cs typeface="+mn-lt"/>
              </a:rPr>
              <a:t>Amgen began to sell the drug in 1989.</a:t>
            </a:r>
          </a:p>
          <a:p>
            <a:r>
              <a:rPr lang="en-US" sz="3100" dirty="0">
                <a:ea typeface="+mn-lt"/>
                <a:cs typeface="+mn-lt"/>
              </a:rPr>
              <a:t>It’s an anemia drug.</a:t>
            </a:r>
          </a:p>
          <a:p>
            <a:r>
              <a:rPr lang="en-US" sz="3100" dirty="0">
                <a:ea typeface="+mn-lt"/>
                <a:cs typeface="+mn-lt"/>
              </a:rPr>
              <a:t>It is used to treat severe amenia in patients on kidney dialysis. It is used to treat HIV too.</a:t>
            </a:r>
          </a:p>
          <a:p>
            <a:r>
              <a:rPr lang="en-US" sz="3100" dirty="0">
                <a:ea typeface="+mn-lt"/>
                <a:cs typeface="+mn-lt"/>
              </a:rPr>
              <a:t> Transkaryotic Therapies, Cambridge, Mass., has developed EPO-, and the company recently won a patent fight with Amgen over the right to sell it in Europe. Transkaryotic Therapies will start offering it as the Dyneo brand in 2006.</a:t>
            </a:r>
          </a:p>
        </p:txBody>
      </p:sp>
    </p:spTree>
    <p:extLst>
      <p:ext uri="{BB962C8B-B14F-4D97-AF65-F5344CB8AC3E}">
        <p14:creationId xmlns:p14="http://schemas.microsoft.com/office/powerpoint/2010/main" val="4125750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46132-140D-AB01-6275-ABA2AAF67197}"/>
              </a:ext>
            </a:extLst>
          </p:cNvPr>
          <p:cNvSpPr>
            <a:spLocks noGrp="1"/>
          </p:cNvSpPr>
          <p:nvPr>
            <p:ph type="title"/>
          </p:nvPr>
        </p:nvSpPr>
        <p:spPr/>
        <p:txBody>
          <a:bodyPr/>
          <a:lstStyle/>
          <a:p>
            <a:r>
              <a:rPr lang="en-GB" b="1" dirty="0"/>
              <a:t>Erythropoietin</a:t>
            </a:r>
            <a:r>
              <a:rPr lang="en-GB" dirty="0"/>
              <a:t> </a:t>
            </a:r>
            <a:endParaRPr lang="en-US" dirty="0"/>
          </a:p>
        </p:txBody>
      </p:sp>
      <p:sp>
        <p:nvSpPr>
          <p:cNvPr id="3" name="Content Placeholder 2">
            <a:extLst>
              <a:ext uri="{FF2B5EF4-FFF2-40B4-BE49-F238E27FC236}">
                <a16:creationId xmlns:a16="http://schemas.microsoft.com/office/drawing/2014/main" id="{E2B4C5C4-0AF0-1E4B-58AE-4BD5FDC091AD}"/>
              </a:ext>
            </a:extLst>
          </p:cNvPr>
          <p:cNvSpPr>
            <a:spLocks noGrp="1"/>
          </p:cNvSpPr>
          <p:nvPr>
            <p:ph idx="1"/>
          </p:nvPr>
        </p:nvSpPr>
        <p:spPr/>
        <p:txBody>
          <a:bodyPr vert="horz" lIns="91440" tIns="45720" rIns="91440" bIns="45720" rtlCol="0" anchor="t">
            <a:noAutofit/>
          </a:bodyPr>
          <a:lstStyle/>
          <a:p>
            <a:r>
              <a:rPr lang="en-US" sz="3700" dirty="0">
                <a:cs typeface="Calibri"/>
              </a:rPr>
              <a:t>Erythropoietin (EPO) is a 30,400 Daltons glycoprotein, consisting of 165 amino acids produced mainly in the kidney and in the liver and regulating erythrocytosis.</a:t>
            </a:r>
          </a:p>
          <a:p>
            <a:r>
              <a:rPr lang="en-US" sz="3700" dirty="0">
                <a:cs typeface="Calibri"/>
              </a:rPr>
              <a:t>The additional carbohydrate groups increase the activity of the hormone and slow its rate of clearance from the body; thus a dose is required about half as often as EPO. </a:t>
            </a:r>
          </a:p>
        </p:txBody>
      </p:sp>
    </p:spTree>
    <p:extLst>
      <p:ext uri="{BB962C8B-B14F-4D97-AF65-F5344CB8AC3E}">
        <p14:creationId xmlns:p14="http://schemas.microsoft.com/office/powerpoint/2010/main" val="298953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4018-4DF5-7437-1072-B76BC755B884}"/>
              </a:ext>
            </a:extLst>
          </p:cNvPr>
          <p:cNvSpPr>
            <a:spLocks noGrp="1"/>
          </p:cNvSpPr>
          <p:nvPr>
            <p:ph type="title"/>
          </p:nvPr>
        </p:nvSpPr>
        <p:spPr/>
        <p:txBody>
          <a:bodyPr/>
          <a:lstStyle/>
          <a:p>
            <a:r>
              <a:rPr lang="en-US" sz="4800" b="1" dirty="0"/>
              <a:t>Erythropoietin</a:t>
            </a:r>
            <a:r>
              <a:rPr lang="en-US" b="1"/>
              <a:t> </a:t>
            </a:r>
          </a:p>
        </p:txBody>
      </p:sp>
      <p:pic>
        <p:nvPicPr>
          <p:cNvPr id="4" name="Picture 4">
            <a:extLst>
              <a:ext uri="{FF2B5EF4-FFF2-40B4-BE49-F238E27FC236}">
                <a16:creationId xmlns:a16="http://schemas.microsoft.com/office/drawing/2014/main" id="{EF628734-FFDB-00A0-D4D5-DF2CD99F0FAF}"/>
              </a:ext>
            </a:extLst>
          </p:cNvPr>
          <p:cNvPicPr>
            <a:picLocks noGrp="1" noChangeAspect="1"/>
          </p:cNvPicPr>
          <p:nvPr>
            <p:ph idx="1"/>
          </p:nvPr>
        </p:nvPicPr>
        <p:blipFill rotWithShape="1">
          <a:blip r:embed="rId2"/>
          <a:stretch/>
        </p:blipFill>
        <p:spPr>
          <a:xfrm>
            <a:off x="2943619" y="1825625"/>
            <a:ext cx="6304761" cy="4351338"/>
          </a:xfrm>
          <a:prstGeom prst="rect">
            <a:avLst/>
          </a:prstGeom>
        </p:spPr>
      </p:pic>
    </p:spTree>
    <p:extLst>
      <p:ext uri="{BB962C8B-B14F-4D97-AF65-F5344CB8AC3E}">
        <p14:creationId xmlns:p14="http://schemas.microsoft.com/office/powerpoint/2010/main" val="291642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73E92-FD8C-2ABA-4D79-ECA26FBB2467}"/>
              </a:ext>
            </a:extLst>
          </p:cNvPr>
          <p:cNvSpPr>
            <a:spLocks noGrp="1"/>
          </p:cNvSpPr>
          <p:nvPr>
            <p:ph type="title"/>
          </p:nvPr>
        </p:nvSpPr>
        <p:spPr/>
        <p:txBody>
          <a:bodyPr>
            <a:normAutofit/>
          </a:bodyPr>
          <a:lstStyle/>
          <a:p>
            <a:r>
              <a:rPr lang="en-US" sz="4800" b="1" dirty="0">
                <a:ea typeface="Calibri Light"/>
                <a:cs typeface="Calibri Light"/>
              </a:rPr>
              <a:t>Mechanism of therapeutic</a:t>
            </a:r>
            <a:endParaRPr lang="en-US" sz="4800" b="1" dirty="0"/>
          </a:p>
        </p:txBody>
      </p:sp>
      <p:sp>
        <p:nvSpPr>
          <p:cNvPr id="3" name="Content Placeholder 2">
            <a:extLst>
              <a:ext uri="{FF2B5EF4-FFF2-40B4-BE49-F238E27FC236}">
                <a16:creationId xmlns:a16="http://schemas.microsoft.com/office/drawing/2014/main" id="{54BF12DA-E0C1-E7F2-214C-4A16D1D2ADFA}"/>
              </a:ext>
            </a:extLst>
          </p:cNvPr>
          <p:cNvSpPr>
            <a:spLocks noGrp="1"/>
          </p:cNvSpPr>
          <p:nvPr>
            <p:ph idx="1"/>
          </p:nvPr>
        </p:nvSpPr>
        <p:spPr/>
        <p:txBody>
          <a:bodyPr vert="horz" lIns="91440" tIns="45720" rIns="91440" bIns="45720" rtlCol="0" anchor="t">
            <a:noAutofit/>
          </a:bodyPr>
          <a:lstStyle/>
          <a:p>
            <a:r>
              <a:rPr lang="en-US" sz="3000" dirty="0">
                <a:ea typeface="+mn-lt"/>
                <a:cs typeface="+mn-lt"/>
              </a:rPr>
              <a:t>EPO is a glycoprotein (protein-sugar conjugate) that serves as the primary regulator of red blood cells (erythrocytes) in mammals. It stimulates bone marrow stem cells, controls hemoglobin synthesis and red blood cell concentration.</a:t>
            </a:r>
          </a:p>
          <a:p>
            <a:r>
              <a:rPr lang="en-US" sz="3000" dirty="0">
                <a:ea typeface="+mn-lt"/>
                <a:cs typeface="+mn-lt"/>
              </a:rPr>
              <a:t>EPO is produced mostly in the liver, but the kidneys become the primary site of EPO synthesis shortly after birth. EPO </a:t>
            </a:r>
            <a:r>
              <a:rPr lang="en-GB" sz="3000" dirty="0">
                <a:ea typeface="+mn-lt"/>
                <a:cs typeface="+mn-lt"/>
              </a:rPr>
              <a:t>c</a:t>
            </a:r>
            <a:r>
              <a:rPr lang="en-US" sz="3000" dirty="0">
                <a:ea typeface="+mn-lt"/>
                <a:cs typeface="+mn-lt"/>
              </a:rPr>
              <a:t>production is stimulated by reduced oxygen content in arterial blood in the kidneys. Circulating EPO binds to receptors on the surface of erythroid progenitor cells that in turn mature into red blood cells.</a:t>
            </a:r>
          </a:p>
          <a:p>
            <a:endParaRPr lang="en-US" sz="3000" dirty="0">
              <a:ea typeface="Calibri"/>
              <a:cs typeface="Calibri"/>
            </a:endParaRPr>
          </a:p>
        </p:txBody>
      </p:sp>
    </p:spTree>
    <p:extLst>
      <p:ext uri="{BB962C8B-B14F-4D97-AF65-F5344CB8AC3E}">
        <p14:creationId xmlns:p14="http://schemas.microsoft.com/office/powerpoint/2010/main" val="2036145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A5C69FCE-B6F7-E196-7DC7-B38E0B265F8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1976" y="365125"/>
            <a:ext cx="6369646" cy="6239940"/>
          </a:xfrm>
        </p:spPr>
      </p:pic>
    </p:spTree>
    <p:extLst>
      <p:ext uri="{BB962C8B-B14F-4D97-AF65-F5344CB8AC3E}">
        <p14:creationId xmlns:p14="http://schemas.microsoft.com/office/powerpoint/2010/main" val="785165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45F4C-BF39-5E2B-C789-2F5545EA89AC}"/>
              </a:ext>
            </a:extLst>
          </p:cNvPr>
          <p:cNvSpPr>
            <a:spLocks noGrp="1"/>
          </p:cNvSpPr>
          <p:nvPr>
            <p:ph type="title"/>
          </p:nvPr>
        </p:nvSpPr>
        <p:spPr/>
        <p:txBody>
          <a:bodyPr/>
          <a:lstStyle/>
          <a:p>
            <a:r>
              <a:rPr lang="en-US" b="1" dirty="0">
                <a:cs typeface="Calibri Light"/>
              </a:rPr>
              <a:t>Erythropoietin with its receptor</a:t>
            </a:r>
            <a:endParaRPr lang="en-US" b="1" dirty="0"/>
          </a:p>
        </p:txBody>
      </p:sp>
      <p:pic>
        <p:nvPicPr>
          <p:cNvPr id="4" name="Picture 4">
            <a:extLst>
              <a:ext uri="{FF2B5EF4-FFF2-40B4-BE49-F238E27FC236}">
                <a16:creationId xmlns:a16="http://schemas.microsoft.com/office/drawing/2014/main" id="{89C0A9D5-6722-70E6-7CC1-F3BDA61BB6C0}"/>
              </a:ext>
            </a:extLst>
          </p:cNvPr>
          <p:cNvPicPr>
            <a:picLocks noGrp="1" noChangeAspect="1"/>
          </p:cNvPicPr>
          <p:nvPr>
            <p:ph idx="1"/>
          </p:nvPr>
        </p:nvPicPr>
        <p:blipFill>
          <a:blip r:embed="rId2"/>
          <a:stretch>
            <a:fillRect/>
          </a:stretch>
        </p:blipFill>
        <p:spPr>
          <a:xfrm>
            <a:off x="3093146" y="1825625"/>
            <a:ext cx="6005708" cy="4351338"/>
          </a:xfrm>
        </p:spPr>
      </p:pic>
    </p:spTree>
    <p:extLst>
      <p:ext uri="{BB962C8B-B14F-4D97-AF65-F5344CB8AC3E}">
        <p14:creationId xmlns:p14="http://schemas.microsoft.com/office/powerpoint/2010/main" val="2781498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E9FF-3858-21A0-BACC-D11688DC8972}"/>
              </a:ext>
            </a:extLst>
          </p:cNvPr>
          <p:cNvSpPr>
            <a:spLocks noGrp="1"/>
          </p:cNvSpPr>
          <p:nvPr>
            <p:ph type="title"/>
          </p:nvPr>
        </p:nvSpPr>
        <p:spPr/>
        <p:txBody>
          <a:bodyPr/>
          <a:lstStyle/>
          <a:p>
            <a:r>
              <a:rPr lang="en-US" b="1" dirty="0"/>
              <a:t>Targeted Delivery of Erythropoietin Hybridized with Magnetic </a:t>
            </a:r>
            <a:r>
              <a:rPr lang="en-US" b="1" dirty="0" err="1"/>
              <a:t>Nanocarri</a:t>
            </a:r>
            <a:endParaRPr lang="en-US" b="1" dirty="0"/>
          </a:p>
        </p:txBody>
      </p:sp>
      <p:pic>
        <p:nvPicPr>
          <p:cNvPr id="4" name="Picture 4">
            <a:extLst>
              <a:ext uri="{FF2B5EF4-FFF2-40B4-BE49-F238E27FC236}">
                <a16:creationId xmlns:a16="http://schemas.microsoft.com/office/drawing/2014/main" id="{28767D99-40A3-1E9C-8381-F553602D93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1" t="-1" r="-15282" b="-7602"/>
          <a:stretch/>
        </p:blipFill>
        <p:spPr>
          <a:xfrm>
            <a:off x="372075" y="1690689"/>
            <a:ext cx="10515600" cy="5167311"/>
          </a:xfrm>
        </p:spPr>
      </p:pic>
    </p:spTree>
    <p:extLst>
      <p:ext uri="{BB962C8B-B14F-4D97-AF65-F5344CB8AC3E}">
        <p14:creationId xmlns:p14="http://schemas.microsoft.com/office/powerpoint/2010/main" val="590810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4E82-B4B0-A095-71C5-4C0385486F84}"/>
              </a:ext>
            </a:extLst>
          </p:cNvPr>
          <p:cNvSpPr>
            <a:spLocks noGrp="1"/>
          </p:cNvSpPr>
          <p:nvPr>
            <p:ph type="title"/>
          </p:nvPr>
        </p:nvSpPr>
        <p:spPr/>
        <p:txBody>
          <a:bodyPr/>
          <a:lstStyle/>
          <a:p>
            <a:r>
              <a:rPr lang="en-US" b="1" dirty="0">
                <a:cs typeface="Calibri Light"/>
              </a:rPr>
              <a:t>Athletes abusing the Hormone</a:t>
            </a:r>
            <a:endParaRPr lang="en-US" b="1" dirty="0" err="1"/>
          </a:p>
        </p:txBody>
      </p:sp>
      <p:sp>
        <p:nvSpPr>
          <p:cNvPr id="3" name="Content Placeholder 2">
            <a:extLst>
              <a:ext uri="{FF2B5EF4-FFF2-40B4-BE49-F238E27FC236}">
                <a16:creationId xmlns:a16="http://schemas.microsoft.com/office/drawing/2014/main" id="{05C6DAB1-73F5-EC68-CB73-6224B70AD327}"/>
              </a:ext>
            </a:extLst>
          </p:cNvPr>
          <p:cNvSpPr>
            <a:spLocks noGrp="1"/>
          </p:cNvSpPr>
          <p:nvPr>
            <p:ph idx="1"/>
          </p:nvPr>
        </p:nvSpPr>
        <p:spPr>
          <a:xfrm>
            <a:off x="426308" y="1690688"/>
            <a:ext cx="10515600" cy="4442876"/>
          </a:xfrm>
        </p:spPr>
        <p:txBody>
          <a:bodyPr vert="horz" lIns="91440" tIns="45720" rIns="91440" bIns="45720" rtlCol="0" anchor="t">
            <a:noAutofit/>
          </a:bodyPr>
          <a:lstStyle/>
          <a:p>
            <a:r>
              <a:rPr lang="en-US" sz="2900" dirty="0">
                <a:ea typeface="+mn-lt"/>
                <a:cs typeface="+mn-lt"/>
              </a:rPr>
              <a:t>EPO can provide a boost in athletic performance by producing extra red blood cells to improve oxygen uptake and thus aerobic power. Endurance athletes such as cyclists, distance runners and cross-country skiers have misused recombinant EPO as a performance-enhancing drug.</a:t>
            </a:r>
          </a:p>
          <a:p>
            <a:r>
              <a:rPr lang="en-US" sz="2900" dirty="0">
                <a:ea typeface="+mn-lt"/>
                <a:cs typeface="+mn-lt"/>
              </a:rPr>
              <a:t>Extra red blood cells can cause thickened blood, particularly when athletes are dehydrated, raising the risk of heart attacks and strokes.</a:t>
            </a:r>
          </a:p>
          <a:p>
            <a:r>
              <a:rPr lang="en-US" sz="2900" dirty="0">
                <a:ea typeface="+mn-lt"/>
                <a:cs typeface="+mn-lt"/>
              </a:rPr>
              <a:t>The World Anti-Doping Agency has now developed combination urine and blood tests that can detect EPO abuse by athletes.</a:t>
            </a:r>
            <a:endParaRPr lang="en-US" sz="2900" dirty="0">
              <a:cs typeface="Calibri"/>
            </a:endParaRPr>
          </a:p>
        </p:txBody>
      </p:sp>
    </p:spTree>
    <p:extLst>
      <p:ext uri="{BB962C8B-B14F-4D97-AF65-F5344CB8AC3E}">
        <p14:creationId xmlns:p14="http://schemas.microsoft.com/office/powerpoint/2010/main" val="4049644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678</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.SFUI-Bold</vt:lpstr>
      <vt:lpstr>.SFUI-Regular</vt:lpstr>
      <vt:lpstr>Arial</vt:lpstr>
      <vt:lpstr>Calibri</vt:lpstr>
      <vt:lpstr>Calibri Light</vt:lpstr>
      <vt:lpstr>office theme</vt:lpstr>
      <vt:lpstr>Erythropoietin (EPO) Hormone</vt:lpstr>
      <vt:lpstr>History of Hormone</vt:lpstr>
      <vt:lpstr>Erythropoietin </vt:lpstr>
      <vt:lpstr>Erythropoietin </vt:lpstr>
      <vt:lpstr>Mechanism of therapeutic</vt:lpstr>
      <vt:lpstr>PowerPoint Presentation</vt:lpstr>
      <vt:lpstr>Erythropoietin with its receptor</vt:lpstr>
      <vt:lpstr>Targeted Delivery of Erythropoietin Hybridized with Magnetic Nanocarri</vt:lpstr>
      <vt:lpstr>Athletes abusing the Hormone</vt:lpstr>
      <vt:lpstr>Pharmacokinetics</vt:lpstr>
      <vt:lpstr>Synthesis and Elimination</vt:lpstr>
      <vt:lpstr> Cost </vt:lpstr>
      <vt:lpstr>Additional Information</vt:lpstr>
      <vt:lpstr>Side Effects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 Saab</dc:creator>
  <cp:lastModifiedBy>Nada Saab</cp:lastModifiedBy>
  <cp:revision>125</cp:revision>
  <dcterms:created xsi:type="dcterms:W3CDTF">2022-05-11T18:58:31Z</dcterms:created>
  <dcterms:modified xsi:type="dcterms:W3CDTF">2022-05-25T12:26:58Z</dcterms:modified>
</cp:coreProperties>
</file>