
<file path=[Content_Types].xml><?xml version="1.0" encoding="utf-8"?>
<Types xmlns="http://schemas.openxmlformats.org/package/2006/content-types"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0" r:id="rId4"/>
    <p:sldMasterId id="214748367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</p:sldIdLst>
  <p:sldSz cy="5143500" cx="9144000"/>
  <p:notesSz cx="6858000" cy="9144000"/>
  <p:embeddedFontLst>
    <p:embeddedFont>
      <p:font typeface="Proxima Nova"/>
      <p:regular r:id="rId13"/>
      <p:bold r:id="rId14"/>
      <p:italic r:id="rId15"/>
      <p:boldItalic r:id="rId1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font" Target="fonts/ProximaNova-regular.fntdata"/><Relationship Id="rId12" Type="http://schemas.openxmlformats.org/officeDocument/2006/relationships/slide" Target="slides/slide6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5" Type="http://schemas.openxmlformats.org/officeDocument/2006/relationships/font" Target="fonts/ProximaNova-italic.fntdata"/><Relationship Id="rId14" Type="http://schemas.openxmlformats.org/officeDocument/2006/relationships/font" Target="fonts/ProximaNova-bold.fntdata"/><Relationship Id="rId16" Type="http://schemas.openxmlformats.org/officeDocument/2006/relationships/font" Target="fonts/ProximaNova-boldItalic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742e3e7cd_1_16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742e3e7cd_1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cbab3a369_1_2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cbab3a369_1_2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742e3e7cd_1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742e3e7cd_1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d4400e736_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d4400e736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cb9a3abeb_0_23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cb9a3abeb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cb9a3abeb_0_37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cb9a3abeb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5" name="Google Shape;55;p14"/>
          <p:cNvCxnSpPr/>
          <p:nvPr/>
        </p:nvCxnSpPr>
        <p:spPr>
          <a:xfrm>
            <a:off x="0" y="2998150"/>
            <a:ext cx="91440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6" name="Google Shape;56;p14"/>
          <p:cNvSpPr txBox="1"/>
          <p:nvPr>
            <p:ph type="ctrTitle"/>
          </p:nvPr>
        </p:nvSpPr>
        <p:spPr>
          <a:xfrm>
            <a:off x="510450" y="1257300"/>
            <a:ext cx="8123100" cy="1588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7" name="Google Shape;57;p14"/>
          <p:cNvSpPr txBox="1"/>
          <p:nvPr>
            <p:ph idx="1" type="subTitle"/>
          </p:nvPr>
        </p:nvSpPr>
        <p:spPr>
          <a:xfrm>
            <a:off x="510450" y="3182313"/>
            <a:ext cx="8123100" cy="63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8" name="Google Shape;58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0" name="Google Shape;60;p15"/>
          <p:cNvCxnSpPr/>
          <p:nvPr/>
        </p:nvCxnSpPr>
        <p:spPr>
          <a:xfrm>
            <a:off x="0" y="2998150"/>
            <a:ext cx="91440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1" name="Google Shape;61;p15"/>
          <p:cNvSpPr txBox="1"/>
          <p:nvPr>
            <p:ph type="title"/>
          </p:nvPr>
        </p:nvSpPr>
        <p:spPr>
          <a:xfrm>
            <a:off x="510450" y="2057400"/>
            <a:ext cx="8123100" cy="778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2" name="Google Shape;62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6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" name="Google Shape;65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6" name="Google Shape;66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7" name="Google Shape;67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0" name="Google Shape;70;p17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1" name="Google Shape;71;p17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2" name="Google Shape;72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5" name="Google Shape;75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78" name="Google Shape;78;p19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9" name="Google Shape;79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lt2"/>
        </a:solid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0"/>
          <p:cNvSpPr txBox="1"/>
          <p:nvPr>
            <p:ph type="title"/>
          </p:nvPr>
        </p:nvSpPr>
        <p:spPr>
          <a:xfrm>
            <a:off x="490250" y="526350"/>
            <a:ext cx="57975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82" name="Google Shape;82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1"/>
          <p:cNvSpPr/>
          <p:nvPr/>
        </p:nvSpPr>
        <p:spPr>
          <a:xfrm>
            <a:off x="4572000" y="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85" name="Google Shape;85;p21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86" name="Google Shape;86;p21"/>
          <p:cNvSpPr txBox="1"/>
          <p:nvPr>
            <p:ph type="title"/>
          </p:nvPr>
        </p:nvSpPr>
        <p:spPr>
          <a:xfrm>
            <a:off x="265500" y="1205825"/>
            <a:ext cx="4045200" cy="1509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87" name="Google Shape;87;p21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88" name="Google Shape;88;p21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9" name="Google Shape;89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2"/>
          <p:cNvSpPr txBox="1"/>
          <p:nvPr>
            <p:ph idx="1" type="body"/>
          </p:nvPr>
        </p:nvSpPr>
        <p:spPr>
          <a:xfrm>
            <a:off x="311700" y="42368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</a:lstStyle>
          <a:p/>
        </p:txBody>
      </p:sp>
      <p:sp>
        <p:nvSpPr>
          <p:cNvPr id="92" name="Google Shape;92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3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23"/>
          <p:cNvSpPr txBox="1"/>
          <p:nvPr>
            <p:ph hasCustomPrompt="1" type="title"/>
          </p:nvPr>
        </p:nvSpPr>
        <p:spPr>
          <a:xfrm>
            <a:off x="311700" y="991475"/>
            <a:ext cx="8520600" cy="19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9pPr>
          </a:lstStyle>
          <a:p>
            <a:r>
              <a:t>xx%</a:t>
            </a:r>
          </a:p>
        </p:txBody>
      </p:sp>
      <p:sp>
        <p:nvSpPr>
          <p:cNvPr id="96" name="Google Shape;96;p23"/>
          <p:cNvSpPr txBox="1"/>
          <p:nvPr>
            <p:ph idx="1" type="body"/>
          </p:nvPr>
        </p:nvSpPr>
        <p:spPr>
          <a:xfrm>
            <a:off x="311700" y="3071300"/>
            <a:ext cx="8520600" cy="90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7" name="Google Shape;97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pearmint"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roxima Nova"/>
              <a:buChar char="●"/>
              <a:defRPr sz="18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●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●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rtl="0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rtl="0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rtl="0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rtl="0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rtl="0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rtl="0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rtl="0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gif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White cloud in front of dark blue star-filled sky" id="104" name="Google Shape;104;p25"/>
          <p:cNvPicPr preferRelativeResize="0"/>
          <p:nvPr/>
        </p:nvPicPr>
        <p:blipFill rotWithShape="1">
          <a:blip r:embed="rId3">
            <a:alphaModFix/>
          </a:blip>
          <a:srcRect b="17067" l="0" r="1719" t="0"/>
          <a:stretch/>
        </p:blipFill>
        <p:spPr>
          <a:xfrm>
            <a:off x="0" y="0"/>
            <a:ext cx="914400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25"/>
          <p:cNvSpPr txBox="1"/>
          <p:nvPr>
            <p:ph type="ctrTitle"/>
          </p:nvPr>
        </p:nvSpPr>
        <p:spPr>
          <a:xfrm>
            <a:off x="510450" y="1257300"/>
            <a:ext cx="8123100" cy="1588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Vitamins</a:t>
            </a:r>
            <a:endParaRPr sz="6000"/>
          </a:p>
        </p:txBody>
      </p:sp>
      <p:sp>
        <p:nvSpPr>
          <p:cNvPr id="106" name="Google Shape;106;p25"/>
          <p:cNvSpPr txBox="1"/>
          <p:nvPr>
            <p:ph idx="1" type="subTitle"/>
          </p:nvPr>
        </p:nvSpPr>
        <p:spPr>
          <a:xfrm>
            <a:off x="510450" y="3182313"/>
            <a:ext cx="8123100" cy="63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mm</a:t>
            </a:r>
            <a:endParaRPr/>
          </a:p>
        </p:txBody>
      </p:sp>
      <p:sp>
        <p:nvSpPr>
          <p:cNvPr id="107" name="Google Shape;107;p25"/>
          <p:cNvSpPr txBox="1"/>
          <p:nvPr>
            <p:ph idx="1" type="subTitle"/>
          </p:nvPr>
        </p:nvSpPr>
        <p:spPr>
          <a:xfrm>
            <a:off x="510450" y="4370773"/>
            <a:ext cx="8123100" cy="50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cxnSp>
        <p:nvCxnSpPr>
          <p:cNvPr id="108" name="Google Shape;108;p25"/>
          <p:cNvCxnSpPr/>
          <p:nvPr/>
        </p:nvCxnSpPr>
        <p:spPr>
          <a:xfrm>
            <a:off x="615150" y="2998025"/>
            <a:ext cx="5004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Where</a:t>
            </a:r>
            <a:r>
              <a:rPr lang="en" sz="3600"/>
              <a:t> it was discovered</a:t>
            </a:r>
            <a:endParaRPr sz="3600"/>
          </a:p>
        </p:txBody>
      </p:sp>
      <p:sp>
        <p:nvSpPr>
          <p:cNvPr id="114" name="Google Shape;114;p26"/>
          <p:cNvSpPr txBox="1"/>
          <p:nvPr>
            <p:ph idx="1" type="body"/>
          </p:nvPr>
        </p:nvSpPr>
        <p:spPr>
          <a:xfrm>
            <a:off x="311700" y="1396375"/>
            <a:ext cx="8520600" cy="317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It says the  it was discovered of synthesis of vitamins by U.S and Europeans chemist in the early 20th </a:t>
            </a:r>
            <a:r>
              <a:rPr lang="en" sz="2400"/>
              <a:t>century</a:t>
            </a:r>
            <a:r>
              <a:rPr lang="en" sz="2400"/>
              <a:t>.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2400"/>
              <a:t>It played a </a:t>
            </a:r>
            <a:r>
              <a:rPr lang="en" sz="2400"/>
              <a:t>important</a:t>
            </a:r>
            <a:r>
              <a:rPr lang="en" sz="2400"/>
              <a:t> role in the pharmaceutical industry as a based  extract and a chemical compound</a:t>
            </a:r>
            <a:endParaRPr sz="24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7"/>
          <p:cNvSpPr txBox="1"/>
          <p:nvPr>
            <p:ph type="title"/>
          </p:nvPr>
        </p:nvSpPr>
        <p:spPr>
          <a:xfrm>
            <a:off x="168450" y="1299400"/>
            <a:ext cx="4186800" cy="1660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chemical form  Vitamin C  </a:t>
            </a:r>
            <a:endParaRPr/>
          </a:p>
        </p:txBody>
      </p:sp>
      <p:sp>
        <p:nvSpPr>
          <p:cNvPr id="120" name="Google Shape;120;p27"/>
          <p:cNvSpPr txBox="1"/>
          <p:nvPr>
            <p:ph idx="2" type="body"/>
          </p:nvPr>
        </p:nvSpPr>
        <p:spPr>
          <a:xfrm>
            <a:off x="4572000" y="1299400"/>
            <a:ext cx="4011900" cy="475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2400"/>
          </a:p>
        </p:txBody>
      </p:sp>
      <p:pic>
        <p:nvPicPr>
          <p:cNvPr id="121" name="Google Shape;121;p27"/>
          <p:cNvPicPr preferRelativeResize="0"/>
          <p:nvPr/>
        </p:nvPicPr>
        <p:blipFill rotWithShape="1">
          <a:blip r:embed="rId3">
            <a:alphaModFix/>
          </a:blip>
          <a:srcRect b="0" l="4322" r="1921" t="6244"/>
          <a:stretch/>
        </p:blipFill>
        <p:spPr>
          <a:xfrm>
            <a:off x="4716575" y="601575"/>
            <a:ext cx="4186800" cy="35202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8"/>
          <p:cNvSpPr txBox="1"/>
          <p:nvPr>
            <p:ph type="title"/>
          </p:nvPr>
        </p:nvSpPr>
        <p:spPr>
          <a:xfrm>
            <a:off x="490250" y="526350"/>
            <a:ext cx="71379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400"/>
              <a:t>That  it was introduced</a:t>
            </a:r>
            <a:r>
              <a:rPr b="1" lang="en" sz="2000"/>
              <a:t>)</a:t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/>
              <a:t>A person named tadeus Reichstein a chemist at swiss institute of technology </a:t>
            </a:r>
            <a:r>
              <a:rPr lang="en" sz="4400"/>
              <a:t>develop</a:t>
            </a:r>
            <a:r>
              <a:rPr lang="en" sz="4400"/>
              <a:t> a synthesis of vitamin c in 1933</a:t>
            </a:r>
            <a:endParaRPr sz="44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9"/>
          <p:cNvSpPr txBox="1"/>
          <p:nvPr>
            <p:ph type="title"/>
          </p:nvPr>
        </p:nvSpPr>
        <p:spPr>
          <a:xfrm>
            <a:off x="265500" y="1205825"/>
            <a:ext cx="4045200" cy="1509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Vitamin has two name that is know</a:t>
            </a:r>
            <a:endParaRPr/>
          </a:p>
        </p:txBody>
      </p:sp>
      <p:sp>
        <p:nvSpPr>
          <p:cNvPr id="132" name="Google Shape;132;p29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 vitamin c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 asboric acid</a:t>
            </a:r>
            <a:endParaRPr/>
          </a:p>
        </p:txBody>
      </p:sp>
      <p:sp>
        <p:nvSpPr>
          <p:cNvPr id="133" name="Google Shape;133;p2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methods did you use in your experiment?</a:t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Lorem ipsum dolor sit amet, consectetur adipiscing elit</a:t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Incididunt ut labore et dolore</a:t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1600"/>
              </a:spcAft>
              <a:buSzPts val="1800"/>
              <a:buChar char="●"/>
            </a:pPr>
            <a:r>
              <a:rPr lang="en"/>
              <a:t>Consectetur adipiscing elit, sed do eiusmod tempor incididunt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0"/>
          <p:cNvSpPr txBox="1"/>
          <p:nvPr>
            <p:ph type="title"/>
          </p:nvPr>
        </p:nvSpPr>
        <p:spPr>
          <a:xfrm>
            <a:off x="122850" y="0"/>
            <a:ext cx="4902600" cy="2635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Sales</a:t>
            </a:r>
            <a:endParaRPr sz="4800"/>
          </a:p>
        </p:txBody>
      </p:sp>
      <p:sp>
        <p:nvSpPr>
          <p:cNvPr id="139" name="Google Shape;139;p30"/>
          <p:cNvSpPr txBox="1"/>
          <p:nvPr/>
        </p:nvSpPr>
        <p:spPr>
          <a:xfrm>
            <a:off x="354275" y="2388050"/>
            <a:ext cx="45792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Proxima Nova"/>
                <a:ea typeface="Proxima Nova"/>
                <a:cs typeface="Proxima Nova"/>
                <a:sym typeface="Proxima Nova"/>
              </a:rPr>
              <a:t>The sales for vitamin C is the largest volume vitamins</a:t>
            </a:r>
            <a:endParaRPr sz="2200"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pearmint">
  <a:themeElements>
    <a:clrScheme name="Spearmint">
      <a:dk1>
        <a:srgbClr val="202729"/>
      </a:dk1>
      <a:lt1>
        <a:srgbClr val="FFFFFF"/>
      </a:lt1>
      <a:dk2>
        <a:srgbClr val="4BA173"/>
      </a:dk2>
      <a:lt2>
        <a:srgbClr val="63D297"/>
      </a:lt2>
      <a:accent1>
        <a:srgbClr val="353744"/>
      </a:accent1>
      <a:accent2>
        <a:srgbClr val="424242"/>
      </a:accent2>
      <a:accent3>
        <a:srgbClr val="616161"/>
      </a:accent3>
      <a:accent4>
        <a:srgbClr val="999999"/>
      </a:accent4>
      <a:accent5>
        <a:srgbClr val="FF5252"/>
      </a:accent5>
      <a:accent6>
        <a:srgbClr val="FFF176"/>
      </a:accent6>
      <a:hlink>
        <a:srgbClr val="FF5252"/>
      </a:hlink>
      <a:folHlink>
        <a:srgbClr val="FF525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