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9" r:id="rId3"/>
    <p:sldId id="257" r:id="rId4"/>
    <p:sldId id="258" r:id="rId5"/>
    <p:sldId id="260" r:id="rId6"/>
    <p:sldId id="261"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914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710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034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025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754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928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6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133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235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491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440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763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807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6/2/22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475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6/2/22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1016661"/>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AE53-C759-004B-F056-1B73D9C21E7F}"/>
              </a:ext>
            </a:extLst>
          </p:cNvPr>
          <p:cNvSpPr>
            <a:spLocks noGrp="1"/>
          </p:cNvSpPr>
          <p:nvPr>
            <p:ph type="ctrTitle"/>
          </p:nvPr>
        </p:nvSpPr>
        <p:spPr>
          <a:xfrm>
            <a:off x="2700336" y="-2068125"/>
            <a:ext cx="11598005" cy="2935442"/>
          </a:xfrm>
        </p:spPr>
        <p:txBody>
          <a:bodyPr>
            <a:normAutofit/>
          </a:bodyPr>
          <a:lstStyle/>
          <a:p>
            <a:r>
              <a:rPr lang="en-US" sz="3700" b="1" dirty="0">
                <a:solidFill>
                  <a:prstClr val="black"/>
                </a:solidFill>
                <a:latin typeface="Arial-BoldMT"/>
              </a:rPr>
              <a:t>Neuromuscular modulator</a:t>
            </a:r>
            <a:endParaRPr lang="en-US" sz="3700" dirty="0"/>
          </a:p>
        </p:txBody>
      </p:sp>
      <p:pic>
        <p:nvPicPr>
          <p:cNvPr id="4" name="Picture 4">
            <a:extLst>
              <a:ext uri="{FF2B5EF4-FFF2-40B4-BE49-F238E27FC236}">
                <a16:creationId xmlns:a16="http://schemas.microsoft.com/office/drawing/2014/main" id="{47DEF596-99B8-361D-7FB9-8575B2248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41" y="1614331"/>
            <a:ext cx="3928444" cy="4523984"/>
          </a:xfrm>
          <a:prstGeom prst="rect">
            <a:avLst/>
          </a:prstGeom>
        </p:spPr>
      </p:pic>
      <p:sp>
        <p:nvSpPr>
          <p:cNvPr id="5" name="TextBox 4">
            <a:extLst>
              <a:ext uri="{FF2B5EF4-FFF2-40B4-BE49-F238E27FC236}">
                <a16:creationId xmlns:a16="http://schemas.microsoft.com/office/drawing/2014/main" id="{FDFFBDE9-CAC0-5FE5-B9EC-B6A2277BF87C}"/>
              </a:ext>
            </a:extLst>
          </p:cNvPr>
          <p:cNvSpPr txBox="1"/>
          <p:nvPr/>
        </p:nvSpPr>
        <p:spPr>
          <a:xfrm>
            <a:off x="5146286" y="867317"/>
            <a:ext cx="1899427" cy="615553"/>
          </a:xfrm>
          <a:prstGeom prst="rect">
            <a:avLst/>
          </a:prstGeom>
          <a:noFill/>
        </p:spPr>
        <p:txBody>
          <a:bodyPr wrap="square" rtlCol="0">
            <a:spAutoFit/>
          </a:bodyPr>
          <a:lstStyle/>
          <a:p>
            <a:pPr algn="l"/>
            <a:r>
              <a:rPr lang="en-US" sz="3400" b="1" dirty="0">
                <a:solidFill>
                  <a:schemeClr val="bg1"/>
                </a:solidFill>
              </a:rPr>
              <a:t>Botox</a:t>
            </a:r>
          </a:p>
        </p:txBody>
      </p:sp>
      <p:sp>
        <p:nvSpPr>
          <p:cNvPr id="6" name="TextBox 5">
            <a:extLst>
              <a:ext uri="{FF2B5EF4-FFF2-40B4-BE49-F238E27FC236}">
                <a16:creationId xmlns:a16="http://schemas.microsoft.com/office/drawing/2014/main" id="{A37C0E0F-03FD-205C-4C83-1081EC358CDA}"/>
              </a:ext>
            </a:extLst>
          </p:cNvPr>
          <p:cNvSpPr txBox="1"/>
          <p:nvPr/>
        </p:nvSpPr>
        <p:spPr>
          <a:xfrm>
            <a:off x="9711223" y="3876323"/>
            <a:ext cx="2370002" cy="677108"/>
          </a:xfrm>
          <a:prstGeom prst="rect">
            <a:avLst/>
          </a:prstGeom>
          <a:noFill/>
        </p:spPr>
        <p:txBody>
          <a:bodyPr wrap="square" rtlCol="0">
            <a:spAutoFit/>
          </a:bodyPr>
          <a:lstStyle/>
          <a:p>
            <a:pPr algn="l"/>
            <a:r>
              <a:rPr lang="en-US" sz="1900" b="1" dirty="0">
                <a:solidFill>
                  <a:schemeClr val="bg1"/>
                </a:solidFill>
              </a:rPr>
              <a:t>Janeth Demedicis</a:t>
            </a:r>
          </a:p>
          <a:p>
            <a:pPr algn="l"/>
            <a:r>
              <a:rPr lang="en-US" sz="1900" b="1" dirty="0">
                <a:solidFill>
                  <a:schemeClr val="bg1"/>
                </a:solidFill>
              </a:rPr>
              <a:t>2</a:t>
            </a:r>
            <a:r>
              <a:rPr lang="en-US" sz="1900" b="1" baseline="30000" dirty="0">
                <a:solidFill>
                  <a:schemeClr val="bg1"/>
                </a:solidFill>
              </a:rPr>
              <a:t>nd</a:t>
            </a:r>
            <a:r>
              <a:rPr lang="en-US" sz="1900" b="1" dirty="0">
                <a:solidFill>
                  <a:schemeClr val="bg1"/>
                </a:solidFill>
              </a:rPr>
              <a:t> Hour</a:t>
            </a:r>
          </a:p>
        </p:txBody>
      </p:sp>
    </p:spTree>
    <p:extLst>
      <p:ext uri="{BB962C8B-B14F-4D97-AF65-F5344CB8AC3E}">
        <p14:creationId xmlns:p14="http://schemas.microsoft.com/office/powerpoint/2010/main" val="361457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8D30-217E-FD10-8CCD-DACD11A9C508}"/>
              </a:ext>
            </a:extLst>
          </p:cNvPr>
          <p:cNvSpPr>
            <a:spLocks noGrp="1"/>
          </p:cNvSpPr>
          <p:nvPr>
            <p:ph type="title"/>
          </p:nvPr>
        </p:nvSpPr>
        <p:spPr/>
        <p:txBody>
          <a:bodyPr/>
          <a:lstStyle/>
          <a:p>
            <a:r>
              <a:rPr lang="en-US" dirty="0"/>
              <a:t>                                 </a:t>
            </a:r>
            <a:r>
              <a:rPr lang="en-US" dirty="0">
                <a:solidFill>
                  <a:schemeClr val="bg1"/>
                </a:solidFill>
              </a:rPr>
              <a:t>Cost</a:t>
            </a:r>
          </a:p>
        </p:txBody>
      </p:sp>
      <p:pic>
        <p:nvPicPr>
          <p:cNvPr id="4" name="Picture 4">
            <a:extLst>
              <a:ext uri="{FF2B5EF4-FFF2-40B4-BE49-F238E27FC236}">
                <a16:creationId xmlns:a16="http://schemas.microsoft.com/office/drawing/2014/main" id="{EF8EBAAA-3F30-3088-5A86-0B45006B3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783" y="2395395"/>
            <a:ext cx="7200432" cy="4015417"/>
          </a:xfrm>
          <a:prstGeom prst="rect">
            <a:avLst/>
          </a:prstGeom>
        </p:spPr>
      </p:pic>
    </p:spTree>
    <p:extLst>
      <p:ext uri="{BB962C8B-B14F-4D97-AF65-F5344CB8AC3E}">
        <p14:creationId xmlns:p14="http://schemas.microsoft.com/office/powerpoint/2010/main" val="288604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8B41-C020-FC9B-664A-04C9C6F3AFD5}"/>
              </a:ext>
            </a:extLst>
          </p:cNvPr>
          <p:cNvSpPr>
            <a:spLocks noGrp="1"/>
          </p:cNvSpPr>
          <p:nvPr>
            <p:ph type="title"/>
          </p:nvPr>
        </p:nvSpPr>
        <p:spPr/>
        <p:txBody>
          <a:bodyPr/>
          <a:lstStyle/>
          <a:p>
            <a:r>
              <a:rPr lang="en-US" dirty="0">
                <a:solidFill>
                  <a:schemeClr val="bg1"/>
                </a:solidFill>
              </a:rPr>
              <a:t>Is the drug expensive?</a:t>
            </a:r>
          </a:p>
        </p:txBody>
      </p:sp>
      <p:sp>
        <p:nvSpPr>
          <p:cNvPr id="3" name="Content Placeholder 2">
            <a:extLst>
              <a:ext uri="{FF2B5EF4-FFF2-40B4-BE49-F238E27FC236}">
                <a16:creationId xmlns:a16="http://schemas.microsoft.com/office/drawing/2014/main" id="{F9BF3791-5B1B-225A-F33B-ED84F8B77FD3}"/>
              </a:ext>
            </a:extLst>
          </p:cNvPr>
          <p:cNvSpPr>
            <a:spLocks noGrp="1"/>
          </p:cNvSpPr>
          <p:nvPr>
            <p:ph idx="1"/>
          </p:nvPr>
        </p:nvSpPr>
        <p:spPr/>
        <p:txBody>
          <a:bodyPr>
            <a:normAutofit/>
          </a:bodyPr>
          <a:lstStyle/>
          <a:p>
            <a:r>
              <a:rPr lang="en-US" sz="2200" b="1" dirty="0">
                <a:solidFill>
                  <a:srgbClr val="BDC1C6"/>
                </a:solidFill>
                <a:latin typeface="HelveticaNeue-Bold"/>
              </a:rPr>
              <a:t>Botox injections are certainly costly</a:t>
            </a:r>
            <a:r>
              <a:rPr lang="en-US" sz="2200" b="0" dirty="0">
                <a:solidFill>
                  <a:srgbClr val="BDC1C6"/>
                </a:solidFill>
                <a:latin typeface="HelveticaNeue"/>
              </a:rPr>
              <a:t>, they're nowhere near the pricing realm of plastic surgery or even injectable fillers like </a:t>
            </a:r>
            <a:r>
              <a:rPr lang="en-US" sz="2200" b="0" dirty="0" err="1">
                <a:solidFill>
                  <a:srgbClr val="BDC1C6"/>
                </a:solidFill>
                <a:latin typeface="HelveticaNeue"/>
              </a:rPr>
              <a:t>Juvederm</a:t>
            </a:r>
            <a:r>
              <a:rPr lang="en-US" sz="2200" b="0" dirty="0">
                <a:solidFill>
                  <a:srgbClr val="BDC1C6"/>
                </a:solidFill>
                <a:latin typeface="HelveticaNeue"/>
              </a:rPr>
              <a:t> or </a:t>
            </a:r>
            <a:r>
              <a:rPr lang="en-US" sz="2200" b="0" dirty="0" err="1">
                <a:solidFill>
                  <a:srgbClr val="BDC1C6"/>
                </a:solidFill>
                <a:latin typeface="HelveticaNeue"/>
              </a:rPr>
              <a:t>Restylane</a:t>
            </a:r>
            <a:r>
              <a:rPr lang="en-US" sz="2200" b="0" dirty="0">
                <a:solidFill>
                  <a:srgbClr val="BDC1C6"/>
                </a:solidFill>
                <a:latin typeface="HelveticaNeue"/>
              </a:rPr>
              <a:t>. At around $10 to $15 per unit, you can expect to pay between $200 and $300 for the 8 to 20 units of an average forehead treatment.</a:t>
            </a:r>
            <a:endParaRPr lang="en-US" sz="2200" dirty="0"/>
          </a:p>
        </p:txBody>
      </p:sp>
    </p:spTree>
    <p:extLst>
      <p:ext uri="{BB962C8B-B14F-4D97-AF65-F5344CB8AC3E}">
        <p14:creationId xmlns:p14="http://schemas.microsoft.com/office/powerpoint/2010/main" val="234704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7A6D-B2AB-C93A-CE7D-610106C00272}"/>
              </a:ext>
            </a:extLst>
          </p:cNvPr>
          <p:cNvSpPr>
            <a:spLocks noGrp="1"/>
          </p:cNvSpPr>
          <p:nvPr>
            <p:ph type="title"/>
          </p:nvPr>
        </p:nvSpPr>
        <p:spPr/>
        <p:txBody>
          <a:bodyPr/>
          <a:lstStyle/>
          <a:p>
            <a:r>
              <a:rPr lang="en-US" sz="3400" dirty="0"/>
              <a:t>For how millions of dollars is the drug sold yearly?</a:t>
            </a:r>
          </a:p>
        </p:txBody>
      </p:sp>
      <p:sp>
        <p:nvSpPr>
          <p:cNvPr id="3" name="Content Placeholder 2">
            <a:extLst>
              <a:ext uri="{FF2B5EF4-FFF2-40B4-BE49-F238E27FC236}">
                <a16:creationId xmlns:a16="http://schemas.microsoft.com/office/drawing/2014/main" id="{0887C6B4-7989-7BD4-44E3-698B41AD5C2F}"/>
              </a:ext>
            </a:extLst>
          </p:cNvPr>
          <p:cNvSpPr>
            <a:spLocks noGrp="1"/>
          </p:cNvSpPr>
          <p:nvPr>
            <p:ph idx="1"/>
          </p:nvPr>
        </p:nvSpPr>
        <p:spPr/>
        <p:txBody>
          <a:bodyPr>
            <a:normAutofit/>
          </a:bodyPr>
          <a:lstStyle/>
          <a:p>
            <a:r>
              <a:rPr lang="en-US" sz="2500" b="1" dirty="0">
                <a:solidFill>
                  <a:srgbClr val="BDC1C6"/>
                </a:solidFill>
                <a:latin typeface="HelveticaNeue-Bold"/>
              </a:rPr>
              <a:t>3.2 billion U.S. dollars</a:t>
            </a:r>
            <a:r>
              <a:rPr lang="en-US" sz="2500" b="0" dirty="0">
                <a:solidFill>
                  <a:srgbClr val="BDC1C6"/>
                </a:solidFill>
                <a:latin typeface="HelveticaNeue"/>
              </a:rPr>
              <a:t> worth of Botox was sold globally. </a:t>
            </a:r>
            <a:endParaRPr lang="en-US" sz="2500" dirty="0"/>
          </a:p>
        </p:txBody>
      </p:sp>
    </p:spTree>
    <p:extLst>
      <p:ext uri="{BB962C8B-B14F-4D97-AF65-F5344CB8AC3E}">
        <p14:creationId xmlns:p14="http://schemas.microsoft.com/office/powerpoint/2010/main" val="182984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27D8-1FCF-01D2-A252-C0ED53293EDD}"/>
              </a:ext>
            </a:extLst>
          </p:cNvPr>
          <p:cNvSpPr>
            <a:spLocks noGrp="1"/>
          </p:cNvSpPr>
          <p:nvPr>
            <p:ph type="title"/>
          </p:nvPr>
        </p:nvSpPr>
        <p:spPr/>
        <p:txBody>
          <a:bodyPr/>
          <a:lstStyle/>
          <a:p>
            <a:r>
              <a:rPr lang="en-US" dirty="0"/>
              <a:t>Name an other names</a:t>
            </a:r>
          </a:p>
        </p:txBody>
      </p:sp>
      <p:sp>
        <p:nvSpPr>
          <p:cNvPr id="3" name="Content Placeholder 2">
            <a:extLst>
              <a:ext uri="{FF2B5EF4-FFF2-40B4-BE49-F238E27FC236}">
                <a16:creationId xmlns:a16="http://schemas.microsoft.com/office/drawing/2014/main" id="{69F53307-0A0C-9E64-C167-EB45777E11B7}"/>
              </a:ext>
            </a:extLst>
          </p:cNvPr>
          <p:cNvSpPr>
            <a:spLocks noGrp="1"/>
          </p:cNvSpPr>
          <p:nvPr>
            <p:ph idx="1"/>
          </p:nvPr>
        </p:nvSpPr>
        <p:spPr>
          <a:xfrm>
            <a:off x="827424" y="2020945"/>
            <a:ext cx="10554574" cy="3636511"/>
          </a:xfrm>
        </p:spPr>
        <p:txBody>
          <a:bodyPr>
            <a:normAutofit/>
          </a:bodyPr>
          <a:lstStyle/>
          <a:p>
            <a:r>
              <a:rPr lang="en-US" sz="2400" b="1" dirty="0" err="1">
                <a:solidFill>
                  <a:schemeClr val="accent1">
                    <a:lumMod val="20000"/>
                    <a:lumOff val="80000"/>
                  </a:schemeClr>
                </a:solidFill>
                <a:latin typeface="HelveticaNeue-Bold"/>
              </a:rPr>
              <a:t>Jeuveau</a:t>
            </a:r>
            <a:endParaRPr lang="en-US" sz="2400" b="1" dirty="0">
              <a:solidFill>
                <a:schemeClr val="accent1">
                  <a:lumMod val="20000"/>
                  <a:lumOff val="80000"/>
                </a:schemeClr>
              </a:solidFill>
              <a:latin typeface="HelveticaNeue-Bold"/>
            </a:endParaRPr>
          </a:p>
          <a:p>
            <a:r>
              <a:rPr lang="en-US" sz="2400" b="1" dirty="0" err="1">
                <a:solidFill>
                  <a:schemeClr val="accent1">
                    <a:lumMod val="20000"/>
                    <a:lumOff val="80000"/>
                  </a:schemeClr>
                </a:solidFill>
                <a:latin typeface="HelveticaNeue-Bold"/>
              </a:rPr>
              <a:t>Xeomin</a:t>
            </a:r>
            <a:endParaRPr lang="en-US" sz="2400" b="1" dirty="0">
              <a:solidFill>
                <a:schemeClr val="accent1">
                  <a:lumMod val="20000"/>
                  <a:lumOff val="80000"/>
                </a:schemeClr>
              </a:solidFill>
              <a:latin typeface="HelveticaNeue-Bold"/>
            </a:endParaRPr>
          </a:p>
          <a:p>
            <a:r>
              <a:rPr lang="en-US" sz="2400" b="1" dirty="0" err="1">
                <a:solidFill>
                  <a:schemeClr val="accent1">
                    <a:lumMod val="20000"/>
                    <a:lumOff val="80000"/>
                  </a:schemeClr>
                </a:solidFill>
                <a:latin typeface="HelveticaNeue-Bold"/>
              </a:rPr>
              <a:t>Cas</a:t>
            </a:r>
            <a:r>
              <a:rPr lang="en-US" sz="2400" b="1" dirty="0">
                <a:solidFill>
                  <a:schemeClr val="accent1">
                    <a:lumMod val="20000"/>
                    <a:lumOff val="80000"/>
                  </a:schemeClr>
                </a:solidFill>
                <a:latin typeface="HelveticaNeue-Bold"/>
              </a:rPr>
              <a:t> </a:t>
            </a:r>
            <a:r>
              <a:rPr lang="en-US" sz="2400" b="1" dirty="0" err="1">
                <a:solidFill>
                  <a:schemeClr val="accent1">
                    <a:lumMod val="20000"/>
                    <a:lumOff val="80000"/>
                  </a:schemeClr>
                </a:solidFill>
                <a:latin typeface="HelveticaNeue-Bold"/>
              </a:rPr>
              <a:t>Registery</a:t>
            </a:r>
            <a:r>
              <a:rPr lang="en-US" sz="2400" b="1" dirty="0">
                <a:solidFill>
                  <a:schemeClr val="accent1">
                    <a:lumMod val="20000"/>
                    <a:lumOff val="80000"/>
                  </a:schemeClr>
                </a:solidFill>
                <a:latin typeface="HelveticaNeue-Bold"/>
              </a:rPr>
              <a:t>: </a:t>
            </a:r>
            <a:r>
              <a:rPr lang="en-US" sz="2400" b="1" dirty="0" err="1">
                <a:solidFill>
                  <a:schemeClr val="accent1">
                    <a:lumMod val="20000"/>
                    <a:lumOff val="80000"/>
                  </a:schemeClr>
                </a:solidFill>
                <a:latin typeface="HelveticaNeue-Bold"/>
              </a:rPr>
              <a:t>Cas93384-43-1</a:t>
            </a:r>
            <a:endParaRPr lang="en-US" sz="2400" dirty="0">
              <a:solidFill>
                <a:schemeClr val="accent1">
                  <a:lumMod val="20000"/>
                  <a:lumOff val="80000"/>
                </a:schemeClr>
              </a:solidFill>
            </a:endParaRPr>
          </a:p>
        </p:txBody>
      </p:sp>
      <p:pic>
        <p:nvPicPr>
          <p:cNvPr id="4" name="Picture 4">
            <a:extLst>
              <a:ext uri="{FF2B5EF4-FFF2-40B4-BE49-F238E27FC236}">
                <a16:creationId xmlns:a16="http://schemas.microsoft.com/office/drawing/2014/main" id="{4AB3D56D-7897-BBDD-0C94-453ACBEEA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731" y="2667064"/>
            <a:ext cx="2898521" cy="2990392"/>
          </a:xfrm>
          <a:prstGeom prst="rect">
            <a:avLst/>
          </a:prstGeom>
        </p:spPr>
      </p:pic>
      <p:pic>
        <p:nvPicPr>
          <p:cNvPr id="5" name="Picture 5">
            <a:extLst>
              <a:ext uri="{FF2B5EF4-FFF2-40B4-BE49-F238E27FC236}">
                <a16:creationId xmlns:a16="http://schemas.microsoft.com/office/drawing/2014/main" id="{AB5890A3-8904-DC9A-4A17-865CD3DF9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2" y="2667064"/>
            <a:ext cx="2973633" cy="2990392"/>
          </a:xfrm>
          <a:prstGeom prst="rect">
            <a:avLst/>
          </a:prstGeom>
        </p:spPr>
      </p:pic>
    </p:spTree>
    <p:extLst>
      <p:ext uri="{BB962C8B-B14F-4D97-AF65-F5344CB8AC3E}">
        <p14:creationId xmlns:p14="http://schemas.microsoft.com/office/powerpoint/2010/main" val="378634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203B-A346-60E0-2408-311940F0DBD3}"/>
              </a:ext>
            </a:extLst>
          </p:cNvPr>
          <p:cNvSpPr>
            <a:spLocks noGrp="1"/>
          </p:cNvSpPr>
          <p:nvPr>
            <p:ph type="title"/>
          </p:nvPr>
        </p:nvSpPr>
        <p:spPr/>
        <p:txBody>
          <a:bodyPr/>
          <a:lstStyle/>
          <a:p>
            <a:r>
              <a:rPr lang="en-US" dirty="0"/>
              <a:t>Chemical formula and structure.</a:t>
            </a:r>
          </a:p>
        </p:txBody>
      </p:sp>
      <p:pic>
        <p:nvPicPr>
          <p:cNvPr id="4" name="Picture 4">
            <a:extLst>
              <a:ext uri="{FF2B5EF4-FFF2-40B4-BE49-F238E27FC236}">
                <a16:creationId xmlns:a16="http://schemas.microsoft.com/office/drawing/2014/main" id="{64D5B897-21F1-7A52-44D4-DBF7092340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9963" y="2457353"/>
            <a:ext cx="6892074" cy="2777526"/>
          </a:xfrm>
        </p:spPr>
      </p:pic>
      <p:sp>
        <p:nvSpPr>
          <p:cNvPr id="5" name="TextBox 4">
            <a:extLst>
              <a:ext uri="{FF2B5EF4-FFF2-40B4-BE49-F238E27FC236}">
                <a16:creationId xmlns:a16="http://schemas.microsoft.com/office/drawing/2014/main" id="{83F984E7-29A5-52BD-6D0A-6EDD1DC2F05F}"/>
              </a:ext>
            </a:extLst>
          </p:cNvPr>
          <p:cNvSpPr txBox="1"/>
          <p:nvPr/>
        </p:nvSpPr>
        <p:spPr>
          <a:xfrm>
            <a:off x="3006490" y="5643652"/>
            <a:ext cx="7570141" cy="630942"/>
          </a:xfrm>
          <a:prstGeom prst="rect">
            <a:avLst/>
          </a:prstGeom>
          <a:noFill/>
        </p:spPr>
        <p:txBody>
          <a:bodyPr wrap="square" rtlCol="0">
            <a:spAutoFit/>
          </a:bodyPr>
          <a:lstStyle/>
          <a:p>
            <a:pPr algn="l"/>
            <a:r>
              <a:rPr lang="en-US" sz="3500" b="1" dirty="0">
                <a:solidFill>
                  <a:schemeClr val="accent1">
                    <a:lumMod val="20000"/>
                    <a:lumOff val="80000"/>
                  </a:schemeClr>
                </a:solidFill>
                <a:latin typeface="GoogleSans-Regular"/>
              </a:rPr>
              <a:t>C6760H10447N1743O2010S32</a:t>
            </a:r>
            <a:endParaRPr lang="en-US" sz="3500" b="1" dirty="0">
              <a:solidFill>
                <a:schemeClr val="accent1">
                  <a:lumMod val="20000"/>
                  <a:lumOff val="80000"/>
                </a:schemeClr>
              </a:solidFill>
            </a:endParaRPr>
          </a:p>
        </p:txBody>
      </p:sp>
    </p:spTree>
    <p:extLst>
      <p:ext uri="{BB962C8B-B14F-4D97-AF65-F5344CB8AC3E}">
        <p14:creationId xmlns:p14="http://schemas.microsoft.com/office/powerpoint/2010/main" val="280509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9472-84D1-6B22-5D69-D202F7EF6B81}"/>
              </a:ext>
            </a:extLst>
          </p:cNvPr>
          <p:cNvSpPr>
            <a:spLocks noGrp="1"/>
          </p:cNvSpPr>
          <p:nvPr>
            <p:ph type="title"/>
          </p:nvPr>
        </p:nvSpPr>
        <p:spPr/>
        <p:txBody>
          <a:bodyPr/>
          <a:lstStyle/>
          <a:p>
            <a:r>
              <a:rPr lang="en-US" dirty="0"/>
              <a:t>Opinion on Botox </a:t>
            </a:r>
          </a:p>
        </p:txBody>
      </p:sp>
      <p:sp>
        <p:nvSpPr>
          <p:cNvPr id="3" name="Content Placeholder 2">
            <a:extLst>
              <a:ext uri="{FF2B5EF4-FFF2-40B4-BE49-F238E27FC236}">
                <a16:creationId xmlns:a16="http://schemas.microsoft.com/office/drawing/2014/main" id="{8D14328C-F4E8-FEEF-4C39-670C4982F298}"/>
              </a:ext>
            </a:extLst>
          </p:cNvPr>
          <p:cNvSpPr>
            <a:spLocks noGrp="1"/>
          </p:cNvSpPr>
          <p:nvPr>
            <p:ph idx="1"/>
          </p:nvPr>
        </p:nvSpPr>
        <p:spPr/>
        <p:txBody>
          <a:bodyPr>
            <a:normAutofit/>
          </a:bodyPr>
          <a:lstStyle/>
          <a:p>
            <a:r>
              <a:rPr lang="en-US" sz="2300" dirty="0">
                <a:solidFill>
                  <a:schemeClr val="accent1">
                    <a:lumMod val="20000"/>
                    <a:lumOff val="80000"/>
                  </a:schemeClr>
                </a:solidFill>
              </a:rPr>
              <a:t>In my opinion, I think it’s a good invention. I am looking forward to get Botox in the future. After doing my research, there’s not really any negative effects. I like how it prevents wrinkles, maybe temporarily but it most definitely helps. </a:t>
            </a:r>
          </a:p>
        </p:txBody>
      </p:sp>
    </p:spTree>
    <p:extLst>
      <p:ext uri="{BB962C8B-B14F-4D97-AF65-F5344CB8AC3E}">
        <p14:creationId xmlns:p14="http://schemas.microsoft.com/office/powerpoint/2010/main" val="336098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5CB7-8A96-1D6E-9FEF-1DF329550FD5}"/>
              </a:ext>
            </a:extLst>
          </p:cNvPr>
          <p:cNvSpPr>
            <a:spLocks noGrp="1"/>
          </p:cNvSpPr>
          <p:nvPr>
            <p:ph type="title"/>
          </p:nvPr>
        </p:nvSpPr>
        <p:spPr/>
        <p:txBody>
          <a:bodyPr/>
          <a:lstStyle/>
          <a:p>
            <a:r>
              <a:rPr lang="en-US" dirty="0"/>
              <a:t>                 </a:t>
            </a:r>
            <a:r>
              <a:rPr lang="en-US" sz="4300" dirty="0">
                <a:solidFill>
                  <a:schemeClr val="bg1"/>
                </a:solidFill>
              </a:rPr>
              <a:t>History of the Drug</a:t>
            </a:r>
          </a:p>
        </p:txBody>
      </p:sp>
      <p:pic>
        <p:nvPicPr>
          <p:cNvPr id="4" name="Picture 4">
            <a:extLst>
              <a:ext uri="{FF2B5EF4-FFF2-40B4-BE49-F238E27FC236}">
                <a16:creationId xmlns:a16="http://schemas.microsoft.com/office/drawing/2014/main" id="{6C256475-6973-8A4F-BC49-25219C7137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682" y="2801343"/>
            <a:ext cx="3588537" cy="3636963"/>
          </a:xfrm>
        </p:spPr>
      </p:pic>
      <p:pic>
        <p:nvPicPr>
          <p:cNvPr id="5" name="Picture 5">
            <a:extLst>
              <a:ext uri="{FF2B5EF4-FFF2-40B4-BE49-F238E27FC236}">
                <a16:creationId xmlns:a16="http://schemas.microsoft.com/office/drawing/2014/main" id="{DA05E2F8-632D-EC5C-B301-0879A34EF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998" y="2801343"/>
            <a:ext cx="3588537" cy="3609469"/>
          </a:xfrm>
          <a:prstGeom prst="rect">
            <a:avLst/>
          </a:prstGeom>
        </p:spPr>
      </p:pic>
    </p:spTree>
    <p:extLst>
      <p:ext uri="{BB962C8B-B14F-4D97-AF65-F5344CB8AC3E}">
        <p14:creationId xmlns:p14="http://schemas.microsoft.com/office/powerpoint/2010/main" val="226502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9F7D-AAC9-6109-B3C8-8B0B1535EE77}"/>
              </a:ext>
            </a:extLst>
          </p:cNvPr>
          <p:cNvSpPr>
            <a:spLocks noGrp="1"/>
          </p:cNvSpPr>
          <p:nvPr>
            <p:ph type="title"/>
          </p:nvPr>
        </p:nvSpPr>
        <p:spPr/>
        <p:txBody>
          <a:bodyPr/>
          <a:lstStyle/>
          <a:p>
            <a:r>
              <a:rPr lang="en-US" dirty="0"/>
              <a:t>Who discovered the drug?</a:t>
            </a:r>
          </a:p>
        </p:txBody>
      </p:sp>
      <p:sp>
        <p:nvSpPr>
          <p:cNvPr id="3" name="Content Placeholder 2">
            <a:extLst>
              <a:ext uri="{FF2B5EF4-FFF2-40B4-BE49-F238E27FC236}">
                <a16:creationId xmlns:a16="http://schemas.microsoft.com/office/drawing/2014/main" id="{1E76E360-0564-4937-91B0-CCEBE7F2D833}"/>
              </a:ext>
            </a:extLst>
          </p:cNvPr>
          <p:cNvSpPr>
            <a:spLocks noGrp="1"/>
          </p:cNvSpPr>
          <p:nvPr>
            <p:ph idx="1"/>
          </p:nvPr>
        </p:nvSpPr>
        <p:spPr/>
        <p:txBody>
          <a:bodyPr>
            <a:normAutofit/>
          </a:bodyPr>
          <a:lstStyle/>
          <a:p>
            <a:r>
              <a:rPr lang="en-US" sz="2400" b="1" dirty="0">
                <a:solidFill>
                  <a:srgbClr val="BDC1C6"/>
                </a:solidFill>
                <a:latin typeface="HelveticaNeue-Bold"/>
              </a:rPr>
              <a:t>Alan B.</a:t>
            </a:r>
            <a:r>
              <a:rPr lang="en-US" sz="2400" b="0" dirty="0">
                <a:solidFill>
                  <a:srgbClr val="BDC1C6"/>
                </a:solidFill>
                <a:latin typeface="HelveticaNeue"/>
              </a:rPr>
              <a:t> </a:t>
            </a:r>
            <a:r>
              <a:rPr lang="en-US" sz="2400" b="1" dirty="0">
                <a:solidFill>
                  <a:srgbClr val="BDC1C6"/>
                </a:solidFill>
                <a:latin typeface="HelveticaNeue-Bold"/>
              </a:rPr>
              <a:t>Scott, MD</a:t>
            </a:r>
            <a:r>
              <a:rPr lang="en-US" sz="2400" dirty="0">
                <a:solidFill>
                  <a:srgbClr val="BDC1C6"/>
                </a:solidFill>
                <a:latin typeface="HelveticaNeue"/>
              </a:rPr>
              <a:t> discovered Botox.</a:t>
            </a:r>
            <a:endParaRPr lang="en-US" sz="2400" dirty="0"/>
          </a:p>
        </p:txBody>
      </p:sp>
      <p:pic>
        <p:nvPicPr>
          <p:cNvPr id="4" name="Picture 4">
            <a:extLst>
              <a:ext uri="{FF2B5EF4-FFF2-40B4-BE49-F238E27FC236}">
                <a16:creationId xmlns:a16="http://schemas.microsoft.com/office/drawing/2014/main" id="{5499F7AA-B472-1D3D-B0F6-53ECE7C5C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269" y="2575169"/>
            <a:ext cx="5463457" cy="3636511"/>
          </a:xfrm>
          <a:prstGeom prst="rect">
            <a:avLst/>
          </a:prstGeom>
        </p:spPr>
      </p:pic>
    </p:spTree>
    <p:extLst>
      <p:ext uri="{BB962C8B-B14F-4D97-AF65-F5344CB8AC3E}">
        <p14:creationId xmlns:p14="http://schemas.microsoft.com/office/powerpoint/2010/main" val="26168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42A0-AE86-CC24-F67D-C520B1E10E57}"/>
              </a:ext>
            </a:extLst>
          </p:cNvPr>
          <p:cNvSpPr>
            <a:spLocks noGrp="1"/>
          </p:cNvSpPr>
          <p:nvPr>
            <p:ph type="title"/>
          </p:nvPr>
        </p:nvSpPr>
        <p:spPr/>
        <p:txBody>
          <a:bodyPr/>
          <a:lstStyle/>
          <a:p>
            <a:r>
              <a:rPr lang="en-US" dirty="0"/>
              <a:t>When was the drug first introduced?</a:t>
            </a:r>
          </a:p>
        </p:txBody>
      </p:sp>
      <p:sp>
        <p:nvSpPr>
          <p:cNvPr id="3" name="Content Placeholder 2">
            <a:extLst>
              <a:ext uri="{FF2B5EF4-FFF2-40B4-BE49-F238E27FC236}">
                <a16:creationId xmlns:a16="http://schemas.microsoft.com/office/drawing/2014/main" id="{2896120D-5DE3-6DF5-8CDD-E52111EEE547}"/>
              </a:ext>
            </a:extLst>
          </p:cNvPr>
          <p:cNvSpPr>
            <a:spLocks noGrp="1"/>
          </p:cNvSpPr>
          <p:nvPr>
            <p:ph idx="1"/>
          </p:nvPr>
        </p:nvSpPr>
        <p:spPr/>
        <p:txBody>
          <a:bodyPr>
            <a:normAutofit/>
          </a:bodyPr>
          <a:lstStyle/>
          <a:p>
            <a:r>
              <a:rPr lang="en-US" sz="2500" dirty="0">
                <a:solidFill>
                  <a:srgbClr val="BDC1C6"/>
                </a:solidFill>
                <a:latin typeface="HelveticaNeue"/>
              </a:rPr>
              <a:t>Botox was first introduced on the market in </a:t>
            </a:r>
            <a:r>
              <a:rPr lang="en-US" sz="2500" b="1" dirty="0">
                <a:solidFill>
                  <a:srgbClr val="BDC1C6"/>
                </a:solidFill>
                <a:latin typeface="HelveticaNeue-Bold"/>
              </a:rPr>
              <a:t>1989</a:t>
            </a:r>
            <a:r>
              <a:rPr lang="en-US" sz="2500" b="0" dirty="0">
                <a:solidFill>
                  <a:srgbClr val="BDC1C6"/>
                </a:solidFill>
                <a:latin typeface="HelveticaNeue"/>
              </a:rPr>
              <a:t>, the original injectable has become ubiquitous for its ability to “freeze” faces and hold back time. In the decades since its introduction, Botox has quite literally changed the face of humanity.</a:t>
            </a:r>
            <a:endParaRPr lang="en-US" sz="2500" dirty="0"/>
          </a:p>
        </p:txBody>
      </p:sp>
    </p:spTree>
    <p:extLst>
      <p:ext uri="{BB962C8B-B14F-4D97-AF65-F5344CB8AC3E}">
        <p14:creationId xmlns:p14="http://schemas.microsoft.com/office/powerpoint/2010/main" val="1306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D2E7-EA8B-4792-AA85-91A6131EA20F}"/>
              </a:ext>
            </a:extLst>
          </p:cNvPr>
          <p:cNvSpPr>
            <a:spLocks noGrp="1"/>
          </p:cNvSpPr>
          <p:nvPr>
            <p:ph type="title"/>
          </p:nvPr>
        </p:nvSpPr>
        <p:spPr/>
        <p:txBody>
          <a:bodyPr/>
          <a:lstStyle/>
          <a:p>
            <a:r>
              <a:rPr lang="en-US" sz="3700" dirty="0">
                <a:solidFill>
                  <a:schemeClr val="bg1"/>
                </a:solidFill>
              </a:rPr>
              <a:t>When did it become a therapeutic medicine?</a:t>
            </a:r>
          </a:p>
        </p:txBody>
      </p:sp>
      <p:sp>
        <p:nvSpPr>
          <p:cNvPr id="3" name="Content Placeholder 2">
            <a:extLst>
              <a:ext uri="{FF2B5EF4-FFF2-40B4-BE49-F238E27FC236}">
                <a16:creationId xmlns:a16="http://schemas.microsoft.com/office/drawing/2014/main" id="{EF923F46-E0C4-05F1-2CCF-684E02AF8EBF}"/>
              </a:ext>
            </a:extLst>
          </p:cNvPr>
          <p:cNvSpPr>
            <a:spLocks noGrp="1"/>
          </p:cNvSpPr>
          <p:nvPr>
            <p:ph idx="1"/>
          </p:nvPr>
        </p:nvSpPr>
        <p:spPr>
          <a:xfrm>
            <a:off x="1051029" y="1610744"/>
            <a:ext cx="10554574" cy="3636511"/>
          </a:xfrm>
        </p:spPr>
        <p:txBody>
          <a:bodyPr>
            <a:normAutofit/>
          </a:bodyPr>
          <a:lstStyle/>
          <a:p>
            <a:r>
              <a:rPr lang="en-US" sz="2300" dirty="0">
                <a:solidFill>
                  <a:srgbClr val="BDC1C6"/>
                </a:solidFill>
                <a:latin typeface="HelveticaNeue"/>
              </a:rPr>
              <a:t>It was first used in medicine in </a:t>
            </a:r>
            <a:r>
              <a:rPr lang="en-US" sz="2300" b="1" dirty="0">
                <a:solidFill>
                  <a:srgbClr val="BDC1C6"/>
                </a:solidFill>
                <a:latin typeface="HelveticaNeue-Bold"/>
              </a:rPr>
              <a:t>1980</a:t>
            </a:r>
            <a:r>
              <a:rPr lang="en-US" sz="2300" b="0" dirty="0">
                <a:solidFill>
                  <a:srgbClr val="BDC1C6"/>
                </a:solidFill>
                <a:latin typeface="HelveticaNeue"/>
              </a:rPr>
              <a:t> to treat strabismus. Although in 1989, the cosmetic effects of Botox on wrinkles were noticed, it was only in 2002, that it gained global recognition as a potential cosmetic therapeutic agent after the approval from Food and Drug Administration</a:t>
            </a:r>
            <a:endParaRPr lang="en-US" sz="2300" dirty="0"/>
          </a:p>
        </p:txBody>
      </p:sp>
    </p:spTree>
    <p:extLst>
      <p:ext uri="{BB962C8B-B14F-4D97-AF65-F5344CB8AC3E}">
        <p14:creationId xmlns:p14="http://schemas.microsoft.com/office/powerpoint/2010/main" val="366278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B266-CF13-8C94-E860-F19A94E4B20C}"/>
              </a:ext>
            </a:extLst>
          </p:cNvPr>
          <p:cNvSpPr>
            <a:spLocks noGrp="1"/>
          </p:cNvSpPr>
          <p:nvPr>
            <p:ph type="title"/>
          </p:nvPr>
        </p:nvSpPr>
        <p:spPr/>
        <p:txBody>
          <a:bodyPr/>
          <a:lstStyle/>
          <a:p>
            <a:r>
              <a:rPr lang="en-US" dirty="0">
                <a:solidFill>
                  <a:schemeClr val="bg1"/>
                </a:solidFill>
              </a:rPr>
              <a:t>Mechanism of Therapeutic Action</a:t>
            </a:r>
          </a:p>
        </p:txBody>
      </p:sp>
      <p:sp>
        <p:nvSpPr>
          <p:cNvPr id="4" name="Text Placeholder 3">
            <a:extLst>
              <a:ext uri="{FF2B5EF4-FFF2-40B4-BE49-F238E27FC236}">
                <a16:creationId xmlns:a16="http://schemas.microsoft.com/office/drawing/2014/main" id="{53A218C2-AC5C-F02C-7607-E05CD10890EA}"/>
              </a:ext>
            </a:extLst>
          </p:cNvPr>
          <p:cNvSpPr>
            <a:spLocks noGrp="1"/>
          </p:cNvSpPr>
          <p:nvPr>
            <p:ph type="body" idx="1"/>
          </p:nvPr>
        </p:nvSpPr>
        <p:spPr/>
        <p:txBody>
          <a:bodyPr/>
          <a:lstStyle/>
          <a:p>
            <a:r>
              <a:rPr lang="en-US" sz="2300" dirty="0">
                <a:solidFill>
                  <a:schemeClr val="accent1">
                    <a:lumMod val="20000"/>
                    <a:lumOff val="80000"/>
                  </a:schemeClr>
                </a:solidFill>
              </a:rPr>
              <a:t>Which disease this drug treats? </a:t>
            </a:r>
          </a:p>
        </p:txBody>
      </p:sp>
      <p:sp>
        <p:nvSpPr>
          <p:cNvPr id="3" name="Content Placeholder 2">
            <a:extLst>
              <a:ext uri="{FF2B5EF4-FFF2-40B4-BE49-F238E27FC236}">
                <a16:creationId xmlns:a16="http://schemas.microsoft.com/office/drawing/2014/main" id="{1CE32CB1-8B91-CD9C-0764-098A2B1CE576}"/>
              </a:ext>
            </a:extLst>
          </p:cNvPr>
          <p:cNvSpPr>
            <a:spLocks noGrp="1"/>
          </p:cNvSpPr>
          <p:nvPr>
            <p:ph sz="half" idx="2"/>
          </p:nvPr>
        </p:nvSpPr>
        <p:spPr/>
        <p:txBody>
          <a:bodyPr/>
          <a:lstStyle/>
          <a:p>
            <a:endParaRPr lang="en-US" dirty="0"/>
          </a:p>
          <a:p>
            <a:r>
              <a:rPr lang="en-US" sz="1800" dirty="0">
                <a:solidFill>
                  <a:srgbClr val="BDC1C6"/>
                </a:solidFill>
                <a:latin typeface="HelveticaNeue"/>
              </a:rPr>
              <a:t>Botox injections are noted primarily for the ability to reduce the appearance of facial wrinkles. They're also used to treat conditions such as </a:t>
            </a:r>
            <a:r>
              <a:rPr lang="en-US" sz="1800" b="1" dirty="0">
                <a:solidFill>
                  <a:srgbClr val="BDC1C6"/>
                </a:solidFill>
                <a:latin typeface="HelveticaNeue-Bold"/>
              </a:rPr>
              <a:t>neck spasms (cervical dystonia), excessive sweating (</a:t>
            </a:r>
            <a:r>
              <a:rPr lang="en-US" sz="1800" b="1" dirty="0" err="1">
                <a:solidFill>
                  <a:srgbClr val="BDC1C6"/>
                </a:solidFill>
                <a:latin typeface="HelveticaNeue-Bold"/>
              </a:rPr>
              <a:t>hyperhidrosis</a:t>
            </a:r>
            <a:r>
              <a:rPr lang="en-US" sz="1800" b="1" dirty="0">
                <a:solidFill>
                  <a:srgbClr val="BDC1C6"/>
                </a:solidFill>
                <a:latin typeface="HelveticaNeue-Bold"/>
              </a:rPr>
              <a:t>), an overactive bladder and lazy eye</a:t>
            </a:r>
            <a:r>
              <a:rPr lang="en-US" sz="1800" b="0" dirty="0">
                <a:solidFill>
                  <a:srgbClr val="BDC1C6"/>
                </a:solidFill>
                <a:latin typeface="HelveticaNeue"/>
              </a:rPr>
              <a:t>. Botox injections may also help prevent chronic migraines.</a:t>
            </a:r>
            <a:endParaRPr lang="en-US" dirty="0"/>
          </a:p>
        </p:txBody>
      </p:sp>
      <p:sp>
        <p:nvSpPr>
          <p:cNvPr id="5" name="Text Placeholder 4">
            <a:extLst>
              <a:ext uri="{FF2B5EF4-FFF2-40B4-BE49-F238E27FC236}">
                <a16:creationId xmlns:a16="http://schemas.microsoft.com/office/drawing/2014/main" id="{F4AB3E68-A097-C480-60F7-9E79CF9FF85A}"/>
              </a:ext>
            </a:extLst>
          </p:cNvPr>
          <p:cNvSpPr>
            <a:spLocks noGrp="1"/>
          </p:cNvSpPr>
          <p:nvPr>
            <p:ph type="body" sz="quarter" idx="3"/>
          </p:nvPr>
        </p:nvSpPr>
        <p:spPr/>
        <p:txBody>
          <a:bodyPr/>
          <a:lstStyle/>
          <a:p>
            <a:r>
              <a:rPr lang="en-US" dirty="0"/>
              <a:t>What causes the disease in the body?</a:t>
            </a:r>
          </a:p>
        </p:txBody>
      </p:sp>
      <p:sp>
        <p:nvSpPr>
          <p:cNvPr id="6" name="Content Placeholder 5">
            <a:extLst>
              <a:ext uri="{FF2B5EF4-FFF2-40B4-BE49-F238E27FC236}">
                <a16:creationId xmlns:a16="http://schemas.microsoft.com/office/drawing/2014/main" id="{BF67DEFB-F9DA-581C-FC5B-1EF5B563D620}"/>
              </a:ext>
            </a:extLst>
          </p:cNvPr>
          <p:cNvSpPr>
            <a:spLocks noGrp="1"/>
          </p:cNvSpPr>
          <p:nvPr>
            <p:ph sz="quarter" idx="4"/>
          </p:nvPr>
        </p:nvSpPr>
        <p:spPr>
          <a:xfrm>
            <a:off x="6997417" y="2751138"/>
            <a:ext cx="5194583" cy="3109913"/>
          </a:xfrm>
        </p:spPr>
        <p:txBody>
          <a:bodyPr/>
          <a:lstStyle/>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8200343F-276D-E7F0-3C5E-3FF11A817F64}"/>
              </a:ext>
            </a:extLst>
          </p:cNvPr>
          <p:cNvSpPr txBox="1"/>
          <p:nvPr/>
        </p:nvSpPr>
        <p:spPr>
          <a:xfrm>
            <a:off x="6187415" y="3331930"/>
            <a:ext cx="6102194" cy="1477328"/>
          </a:xfrm>
          <a:prstGeom prst="rect">
            <a:avLst/>
          </a:prstGeom>
          <a:noFill/>
        </p:spPr>
        <p:txBody>
          <a:bodyPr wrap="square">
            <a:spAutoFit/>
          </a:bodyPr>
          <a:lstStyle/>
          <a:p>
            <a:r>
              <a:rPr lang="en-US" sz="1800" dirty="0" err="1">
                <a:solidFill>
                  <a:srgbClr val="BDC1C6"/>
                </a:solidFill>
                <a:latin typeface="HelveticaNeue"/>
              </a:rPr>
              <a:t>Foodborne</a:t>
            </a:r>
            <a:r>
              <a:rPr lang="en-US" sz="1800" dirty="0">
                <a:solidFill>
                  <a:srgbClr val="BDC1C6"/>
                </a:solidFill>
                <a:latin typeface="HelveticaNeue"/>
              </a:rPr>
              <a:t> botulism is often caused by </a:t>
            </a:r>
            <a:r>
              <a:rPr lang="en-US" sz="1800" b="1" dirty="0">
                <a:solidFill>
                  <a:srgbClr val="BDC1C6"/>
                </a:solidFill>
                <a:latin typeface="HelveticaNeue-Bold"/>
              </a:rPr>
              <a:t>eating home-canned foods that have not been canned properly</a:t>
            </a:r>
            <a:r>
              <a:rPr lang="en-US" sz="1800" b="0" dirty="0">
                <a:solidFill>
                  <a:srgbClr val="BDC1C6"/>
                </a:solidFill>
                <a:latin typeface="HelveticaNeue"/>
              </a:rPr>
              <a:t>. Commercially canned foods are much less likely to be a source of botulism because modern commercial canning processes kill C. botulinum spores.</a:t>
            </a:r>
            <a:endParaRPr lang="en-US" dirty="0"/>
          </a:p>
        </p:txBody>
      </p:sp>
    </p:spTree>
    <p:extLst>
      <p:ext uri="{BB962C8B-B14F-4D97-AF65-F5344CB8AC3E}">
        <p14:creationId xmlns:p14="http://schemas.microsoft.com/office/powerpoint/2010/main" val="20393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17A8-CF8B-ED71-D0EA-8BD5DA140912}"/>
              </a:ext>
            </a:extLst>
          </p:cNvPr>
          <p:cNvSpPr>
            <a:spLocks noGrp="1"/>
          </p:cNvSpPr>
          <p:nvPr>
            <p:ph type="title"/>
          </p:nvPr>
        </p:nvSpPr>
        <p:spPr/>
        <p:txBody>
          <a:bodyPr/>
          <a:lstStyle/>
          <a:p>
            <a:r>
              <a:rPr lang="en-US" sz="2900" dirty="0">
                <a:solidFill>
                  <a:schemeClr val="bg1"/>
                </a:solidFill>
              </a:rPr>
              <a:t>How does the drug work in the body to cure the disease</a:t>
            </a:r>
            <a:r>
              <a:rPr lang="en-US" dirty="0">
                <a:solidFill>
                  <a:schemeClr val="bg1"/>
                </a:solidFill>
              </a:rPr>
              <a:t>?</a:t>
            </a:r>
          </a:p>
        </p:txBody>
      </p:sp>
      <p:sp>
        <p:nvSpPr>
          <p:cNvPr id="3" name="Content Placeholder 2">
            <a:extLst>
              <a:ext uri="{FF2B5EF4-FFF2-40B4-BE49-F238E27FC236}">
                <a16:creationId xmlns:a16="http://schemas.microsoft.com/office/drawing/2014/main" id="{F4F6AB7B-4C0C-27D4-A88B-9930B24E6ED1}"/>
              </a:ext>
            </a:extLst>
          </p:cNvPr>
          <p:cNvSpPr>
            <a:spLocks noGrp="1"/>
          </p:cNvSpPr>
          <p:nvPr>
            <p:ph idx="1"/>
          </p:nvPr>
        </p:nvSpPr>
        <p:spPr>
          <a:xfrm>
            <a:off x="827424" y="2586672"/>
            <a:ext cx="10554574" cy="3636511"/>
          </a:xfrm>
        </p:spPr>
        <p:txBody>
          <a:bodyPr>
            <a:normAutofit/>
          </a:bodyPr>
          <a:lstStyle/>
          <a:p>
            <a:r>
              <a:rPr lang="en-US" sz="2500" dirty="0">
                <a:solidFill>
                  <a:schemeClr val="accent1">
                    <a:lumMod val="20000"/>
                    <a:lumOff val="80000"/>
                  </a:schemeClr>
                </a:solidFill>
                <a:latin typeface="Helvetica" pitchFamily="2" charset="0"/>
              </a:rPr>
              <a:t>Botox injections are noted primarily for the ability to reduce the appearance of facial wrinkles. They're also used to treat conditions such as neck spasms (cervical dystonia), excessive sweating (</a:t>
            </a:r>
            <a:r>
              <a:rPr lang="en-US" sz="2500" dirty="0" err="1">
                <a:solidFill>
                  <a:schemeClr val="accent1">
                    <a:lumMod val="20000"/>
                    <a:lumOff val="80000"/>
                  </a:schemeClr>
                </a:solidFill>
                <a:latin typeface="Helvetica" pitchFamily="2" charset="0"/>
              </a:rPr>
              <a:t>hyperhidrosis</a:t>
            </a:r>
            <a:r>
              <a:rPr lang="en-US" sz="2500" dirty="0">
                <a:solidFill>
                  <a:schemeClr val="accent1">
                    <a:lumMod val="20000"/>
                    <a:lumOff val="80000"/>
                  </a:schemeClr>
                </a:solidFill>
                <a:latin typeface="Helvetica" pitchFamily="2" charset="0"/>
              </a:rPr>
              <a:t>), an overactive bladder and lazy eye. Botox injections may also help prevent chronic migraines.</a:t>
            </a:r>
            <a:endParaRPr lang="en-US" sz="2500" dirty="0">
              <a:solidFill>
                <a:schemeClr val="accent1">
                  <a:lumMod val="20000"/>
                  <a:lumOff val="80000"/>
                </a:schemeClr>
              </a:solidFill>
            </a:endParaRPr>
          </a:p>
        </p:txBody>
      </p:sp>
    </p:spTree>
    <p:extLst>
      <p:ext uri="{BB962C8B-B14F-4D97-AF65-F5344CB8AC3E}">
        <p14:creationId xmlns:p14="http://schemas.microsoft.com/office/powerpoint/2010/main" val="296009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4A4-A1EE-41B7-4411-2AA0CBBADE2D}"/>
              </a:ext>
            </a:extLst>
          </p:cNvPr>
          <p:cNvSpPr>
            <a:spLocks noGrp="1"/>
          </p:cNvSpPr>
          <p:nvPr>
            <p:ph type="title"/>
          </p:nvPr>
        </p:nvSpPr>
        <p:spPr>
          <a:xfrm>
            <a:off x="818712" y="245581"/>
            <a:ext cx="10571998" cy="970450"/>
          </a:xfrm>
        </p:spPr>
        <p:txBody>
          <a:bodyPr/>
          <a:lstStyle/>
          <a:p>
            <a:r>
              <a:rPr lang="en-US" sz="2900" dirty="0"/>
              <a:t>Is the drug very effective in the treatment of the disease?</a:t>
            </a:r>
          </a:p>
        </p:txBody>
      </p:sp>
      <p:sp>
        <p:nvSpPr>
          <p:cNvPr id="3" name="Content Placeholder 2">
            <a:extLst>
              <a:ext uri="{FF2B5EF4-FFF2-40B4-BE49-F238E27FC236}">
                <a16:creationId xmlns:a16="http://schemas.microsoft.com/office/drawing/2014/main" id="{7B7E5E79-2F0E-C408-1787-E9E10C502D00}"/>
              </a:ext>
            </a:extLst>
          </p:cNvPr>
          <p:cNvSpPr>
            <a:spLocks noGrp="1"/>
          </p:cNvSpPr>
          <p:nvPr>
            <p:ph idx="1"/>
          </p:nvPr>
        </p:nvSpPr>
        <p:spPr>
          <a:xfrm>
            <a:off x="570907" y="2346190"/>
            <a:ext cx="10554574" cy="3636511"/>
          </a:xfrm>
        </p:spPr>
        <p:txBody>
          <a:bodyPr>
            <a:normAutofit/>
          </a:bodyPr>
          <a:lstStyle/>
          <a:p>
            <a:r>
              <a:rPr lang="en-US" sz="2600" b="1" dirty="0">
                <a:solidFill>
                  <a:schemeClr val="accent1">
                    <a:lumMod val="20000"/>
                    <a:lumOff val="80000"/>
                  </a:schemeClr>
                </a:solidFill>
                <a:latin typeface="HelveticaNeue-Bold"/>
              </a:rPr>
              <a:t>it can also be an effective treatment for some medical conditions—including movement disorders</a:t>
            </a:r>
            <a:r>
              <a:rPr lang="en-US" sz="2600" b="0" dirty="0">
                <a:solidFill>
                  <a:schemeClr val="accent1">
                    <a:lumMod val="20000"/>
                    <a:lumOff val="80000"/>
                  </a:schemeClr>
                </a:solidFill>
                <a:latin typeface="HelveticaNeue"/>
              </a:rPr>
              <a:t>.</a:t>
            </a:r>
            <a:endParaRPr lang="en-US" sz="2600" dirty="0">
              <a:solidFill>
                <a:schemeClr val="accent1">
                  <a:lumMod val="20000"/>
                  <a:lumOff val="80000"/>
                </a:schemeClr>
              </a:solidFill>
            </a:endParaRPr>
          </a:p>
        </p:txBody>
      </p:sp>
    </p:spTree>
    <p:extLst>
      <p:ext uri="{BB962C8B-B14F-4D97-AF65-F5344CB8AC3E}">
        <p14:creationId xmlns:p14="http://schemas.microsoft.com/office/powerpoint/2010/main" val="128579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74BE-7BB2-E472-F43E-E04CDCF94F80}"/>
              </a:ext>
            </a:extLst>
          </p:cNvPr>
          <p:cNvSpPr>
            <a:spLocks noGrp="1"/>
          </p:cNvSpPr>
          <p:nvPr>
            <p:ph type="title"/>
          </p:nvPr>
        </p:nvSpPr>
        <p:spPr/>
        <p:txBody>
          <a:bodyPr/>
          <a:lstStyle/>
          <a:p>
            <a:r>
              <a:rPr lang="en-US" sz="3400" dirty="0"/>
              <a:t>How does the drug cause undesired side effects?</a:t>
            </a:r>
          </a:p>
        </p:txBody>
      </p:sp>
      <p:sp>
        <p:nvSpPr>
          <p:cNvPr id="3" name="Content Placeholder 2">
            <a:extLst>
              <a:ext uri="{FF2B5EF4-FFF2-40B4-BE49-F238E27FC236}">
                <a16:creationId xmlns:a16="http://schemas.microsoft.com/office/drawing/2014/main" id="{DDCCC5FC-14AD-7CF8-371D-BB9971B482C0}"/>
              </a:ext>
            </a:extLst>
          </p:cNvPr>
          <p:cNvSpPr>
            <a:spLocks noGrp="1"/>
          </p:cNvSpPr>
          <p:nvPr>
            <p:ph idx="1"/>
          </p:nvPr>
        </p:nvSpPr>
        <p:spPr>
          <a:xfrm>
            <a:off x="810000" y="2492521"/>
            <a:ext cx="10554574" cy="3636511"/>
          </a:xfrm>
        </p:spPr>
        <p:txBody>
          <a:bodyPr>
            <a:normAutofit/>
          </a:bodyPr>
          <a:lstStyle/>
          <a:p>
            <a:r>
              <a:rPr lang="en-US" sz="2100" b="1" dirty="0">
                <a:solidFill>
                  <a:srgbClr val="BDC1C6"/>
                </a:solidFill>
                <a:latin typeface="HelveticaNeue-Bold"/>
              </a:rPr>
              <a:t>Redness</a:t>
            </a:r>
          </a:p>
          <a:p>
            <a:r>
              <a:rPr lang="en-US" sz="2100" b="1" dirty="0">
                <a:solidFill>
                  <a:srgbClr val="BDC1C6"/>
                </a:solidFill>
                <a:latin typeface="HelveticaNeue-Bold"/>
              </a:rPr>
              <a:t> bruising</a:t>
            </a:r>
          </a:p>
          <a:p>
            <a:r>
              <a:rPr lang="en-US" sz="2100" b="1" dirty="0">
                <a:solidFill>
                  <a:srgbClr val="BDC1C6"/>
                </a:solidFill>
                <a:latin typeface="HelveticaNeue-Bold"/>
              </a:rPr>
              <a:t> infection</a:t>
            </a:r>
          </a:p>
          <a:p>
            <a:r>
              <a:rPr lang="en-US" sz="2100" b="1" dirty="0">
                <a:solidFill>
                  <a:srgbClr val="BDC1C6"/>
                </a:solidFill>
                <a:latin typeface="HelveticaNeue-Bold"/>
              </a:rPr>
              <a:t> pain at the injection site</a:t>
            </a:r>
            <a:r>
              <a:rPr lang="en-US" sz="2100" b="0" dirty="0">
                <a:solidFill>
                  <a:srgbClr val="BDC1C6"/>
                </a:solidFill>
                <a:latin typeface="HelveticaNeue"/>
              </a:rPr>
              <a:t> </a:t>
            </a:r>
          </a:p>
          <a:p>
            <a:r>
              <a:rPr lang="en-US" sz="2100" dirty="0">
                <a:solidFill>
                  <a:srgbClr val="BDC1C6"/>
                </a:solidFill>
                <a:latin typeface="HelveticaNeue"/>
              </a:rPr>
              <a:t>Dizziness, mild difficulty swallowing, respiratory infections such as cold or flu, pain, nausea, headache, and muscle weakness may occur when this medication is used to relax muscles.</a:t>
            </a:r>
            <a:endParaRPr lang="en-US" sz="2100" dirty="0"/>
          </a:p>
        </p:txBody>
      </p:sp>
    </p:spTree>
    <p:extLst>
      <p:ext uri="{BB962C8B-B14F-4D97-AF65-F5344CB8AC3E}">
        <p14:creationId xmlns:p14="http://schemas.microsoft.com/office/powerpoint/2010/main" val="374243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Quotable</vt:lpstr>
      <vt:lpstr>Neuromuscular modulator</vt:lpstr>
      <vt:lpstr>                 History of the Drug</vt:lpstr>
      <vt:lpstr>Who discovered the drug?</vt:lpstr>
      <vt:lpstr>When was the drug first introduced?</vt:lpstr>
      <vt:lpstr>When did it become a therapeutic medicine?</vt:lpstr>
      <vt:lpstr>Mechanism of Therapeutic Action</vt:lpstr>
      <vt:lpstr>How does the drug work in the body to cure the disease?</vt:lpstr>
      <vt:lpstr>Is the drug very effective in the treatment of the disease?</vt:lpstr>
      <vt:lpstr>How does the drug cause undesired side effects?</vt:lpstr>
      <vt:lpstr>                                 Cost</vt:lpstr>
      <vt:lpstr>Is the drug expensive?</vt:lpstr>
      <vt:lpstr>For how millions of dollars is the drug sold yearly?</vt:lpstr>
      <vt:lpstr>Name an other names</vt:lpstr>
      <vt:lpstr>Chemical formula and structure.</vt:lpstr>
      <vt:lpstr>Opinion on Botox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Neuromuscular modulator</dc:title>
  <dc:creator>Janeth Sanchez</dc:creator>
  <cp:lastModifiedBy>Janeth Sanchez</cp:lastModifiedBy>
  <cp:revision>4</cp:revision>
  <dcterms:created xsi:type="dcterms:W3CDTF">2022-06-02T11:08:16Z</dcterms:created>
  <dcterms:modified xsi:type="dcterms:W3CDTF">2022-06-02T12:54:46Z</dcterms:modified>
</cp:coreProperties>
</file>