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3"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5" autoAdjust="0"/>
    <p:restoredTop sz="94660"/>
  </p:normalViewPr>
  <p:slideViewPr>
    <p:cSldViewPr snapToGrid="0">
      <p:cViewPr varScale="1">
        <p:scale>
          <a:sx n="86" d="100"/>
          <a:sy n="86" d="100"/>
        </p:scale>
        <p:origin x="57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nhsaab.weebly.com/" TargetMode="External"/><Relationship Id="rId2" Type="http://schemas.openxmlformats.org/officeDocument/2006/relationships/hyperlink" Target="https://www.reference.com/world-view/natural" TargetMode="External"/><Relationship Id="rId1" Type="http://schemas.openxmlformats.org/officeDocument/2006/relationships/slideLayout" Target="../slideLayouts/slideLayout2.xml"/><Relationship Id="rId6" Type="http://schemas.openxmlformats.org/officeDocument/2006/relationships/hyperlink" Target="https://www.bing.com/search?q=resources%20of%20aspirin&amp;qs=n&amp;form=QBRE&amp;=Search%20%7B0%7D%20for%20%7B1%7D&amp;=Search%20work%20for%20%7B0%7D&amp;=%25eManage%20Your%20Search%20History%25E&amp;msbsrank=2_2__0&amp;sp=-1&amp;pq=resources%20of%20aspirin&amp;sc=2-20&amp;sk=&amp;cvid=4622792FB96E4F079C50D1E219F8ACCE" TargetMode="External"/><Relationship Id="rId5" Type="http://schemas.openxmlformats.org/officeDocument/2006/relationships/hyperlink" Target="http://pubsapp.acs.org/cen/coverstory/83/8325/8325aspirin.html" TargetMode="External"/><Relationship Id="rId4" Type="http://schemas.openxmlformats.org/officeDocument/2006/relationships/hyperlink" Target="http://pubsapp.acs.org/cen/coverstory/83/8325/8325list.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ASPIRIN</a:t>
            </a:r>
          </a:p>
        </p:txBody>
      </p:sp>
      <p:sp>
        <p:nvSpPr>
          <p:cNvPr id="3" name="Subtitle 2"/>
          <p:cNvSpPr>
            <a:spLocks noGrp="1"/>
          </p:cNvSpPr>
          <p:nvPr>
            <p:ph type="subTitle" idx="1"/>
          </p:nvPr>
        </p:nvSpPr>
        <p:spPr/>
        <p:txBody>
          <a:bodyPr/>
          <a:lstStyle/>
          <a:p>
            <a:r>
              <a:rPr lang="en-US" dirty="0">
                <a:solidFill>
                  <a:schemeClr val="bg1"/>
                </a:solidFill>
              </a:rPr>
              <a:t>TANIAH COLE </a:t>
            </a:r>
          </a:p>
          <a:p>
            <a:r>
              <a:rPr lang="en-US" dirty="0">
                <a:solidFill>
                  <a:schemeClr val="bg1"/>
                </a:solidFill>
              </a:rPr>
              <a:t>3</a:t>
            </a:r>
            <a:r>
              <a:rPr lang="en-US" baseline="30000" dirty="0">
                <a:solidFill>
                  <a:schemeClr val="bg1"/>
                </a:solidFill>
              </a:rPr>
              <a:t>RD</a:t>
            </a:r>
            <a:r>
              <a:rPr lang="en-US" dirty="0">
                <a:solidFill>
                  <a:schemeClr val="bg1"/>
                </a:solidFill>
              </a:rPr>
              <a:t> HOUR</a:t>
            </a:r>
          </a:p>
        </p:txBody>
      </p:sp>
      <p:pic>
        <p:nvPicPr>
          <p:cNvPr id="5" name="Picture 4">
            <a:extLst>
              <a:ext uri="{FF2B5EF4-FFF2-40B4-BE49-F238E27FC236}">
                <a16:creationId xmlns:a16="http://schemas.microsoft.com/office/drawing/2014/main" id="{3B21BEC9-51AE-4DBA-A9B9-C8D0D079EFE4}"/>
              </a:ext>
            </a:extLst>
          </p:cNvPr>
          <p:cNvPicPr>
            <a:picLocks noChangeAspect="1"/>
          </p:cNvPicPr>
          <p:nvPr/>
        </p:nvPicPr>
        <p:blipFill>
          <a:blip r:embed="rId2"/>
          <a:stretch>
            <a:fillRect/>
          </a:stretch>
        </p:blipFill>
        <p:spPr>
          <a:xfrm>
            <a:off x="4893032" y="2256822"/>
            <a:ext cx="6878728" cy="3329581"/>
          </a:xfrm>
          <a:prstGeom prst="rect">
            <a:avLst/>
          </a:prstGeom>
        </p:spPr>
      </p:pic>
    </p:spTree>
    <p:extLst>
      <p:ext uri="{BB962C8B-B14F-4D97-AF65-F5344CB8AC3E}">
        <p14:creationId xmlns:p14="http://schemas.microsoft.com/office/powerpoint/2010/main" val="29868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2794B2-FBA1-4902-98E1-4E53F68665B8}"/>
              </a:ext>
            </a:extLst>
          </p:cNvPr>
          <p:cNvPicPr>
            <a:picLocks noGrp="1" noChangeAspect="1"/>
          </p:cNvPicPr>
          <p:nvPr>
            <p:ph idx="1"/>
          </p:nvPr>
        </p:nvPicPr>
        <p:blipFill rotWithShape="1">
          <a:blip r:embed="rId2"/>
          <a:srcRect l="1" t="1" r="2219" b="26349"/>
          <a:stretch/>
        </p:blipFill>
        <p:spPr>
          <a:xfrm>
            <a:off x="381074" y="503583"/>
            <a:ext cx="11429851" cy="5817704"/>
          </a:xfrm>
          <a:prstGeom prst="rect">
            <a:avLst/>
          </a:prstGeom>
        </p:spPr>
      </p:pic>
    </p:spTree>
    <p:extLst>
      <p:ext uri="{BB962C8B-B14F-4D97-AF65-F5344CB8AC3E}">
        <p14:creationId xmlns:p14="http://schemas.microsoft.com/office/powerpoint/2010/main" val="51088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0A93-DFF8-45DD-A6A5-68B33B53EDCE}"/>
              </a:ext>
            </a:extLst>
          </p:cNvPr>
          <p:cNvSpPr>
            <a:spLocks noGrp="1"/>
          </p:cNvSpPr>
          <p:nvPr>
            <p:ph type="title"/>
          </p:nvPr>
        </p:nvSpPr>
        <p:spPr>
          <a:xfrm>
            <a:off x="765380" y="227431"/>
            <a:ext cx="10180916" cy="6107108"/>
          </a:xfrm>
        </p:spPr>
        <p:txBody>
          <a:bodyPr/>
          <a:lstStyle/>
          <a:p>
            <a:r>
              <a:rPr lang="en-US" dirty="0"/>
              <a:t>Side Effects of Aspirin</a:t>
            </a:r>
            <a:br>
              <a:rPr lang="en-US" dirty="0"/>
            </a:br>
            <a:br>
              <a:rPr lang="en-US" dirty="0"/>
            </a:br>
            <a:r>
              <a:rPr lang="en-US" b="1" dirty="0" err="1">
                <a:solidFill>
                  <a:srgbClr val="202124"/>
                </a:solidFill>
                <a:latin typeface="Roboto" panose="020B0604020202020204" pitchFamily="2" charset="0"/>
              </a:rPr>
              <a:t>A</a:t>
            </a:r>
            <a:r>
              <a:rPr lang="en-US" b="1" i="0" dirty="0" err="1">
                <a:solidFill>
                  <a:srgbClr val="202124"/>
                </a:solidFill>
                <a:effectLst/>
                <a:latin typeface="Roboto" panose="020B0604020202020204" pitchFamily="2" charset="0"/>
              </a:rPr>
              <a:t>naemia</a:t>
            </a:r>
            <a:r>
              <a:rPr lang="en-US" b="1" i="0" dirty="0">
                <a:solidFill>
                  <a:srgbClr val="202124"/>
                </a:solidFill>
                <a:effectLst/>
                <a:latin typeface="Roboto" panose="020B0604020202020204" pitchFamily="2" charset="0"/>
              </a:rPr>
              <a:t> (low red blood cell count)</a:t>
            </a:r>
            <a:r>
              <a:rPr lang="en-US" b="0" i="0" dirty="0">
                <a:solidFill>
                  <a:srgbClr val="202124"/>
                </a:solidFill>
                <a:effectLst/>
                <a:latin typeface="Roboto" panose="020B0604020202020204" pitchFamily="2" charset="0"/>
              </a:rPr>
              <a:t> easy bruising and abnormal bleeding. inflamed stomach lining, stomach bleeding and peptic ulcers. vomiting blood that may look like coffee grounds and bowel motions that look like black tar.</a:t>
            </a:r>
            <a:endParaRPr lang="en-US" dirty="0"/>
          </a:p>
        </p:txBody>
      </p:sp>
    </p:spTree>
    <p:extLst>
      <p:ext uri="{BB962C8B-B14F-4D97-AF65-F5344CB8AC3E}">
        <p14:creationId xmlns:p14="http://schemas.microsoft.com/office/powerpoint/2010/main" val="359667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0" name="Picture 2" descr="MOA &amp; Side Effects Of Aspirin... - Science Of Medicine | Facebook">
            <a:extLst>
              <a:ext uri="{FF2B5EF4-FFF2-40B4-BE49-F238E27FC236}">
                <a16:creationId xmlns:a16="http://schemas.microsoft.com/office/drawing/2014/main" id="{3C3C290A-6E6B-47CE-8463-67A31594B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163" y="235527"/>
            <a:ext cx="7356763" cy="602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0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DF03-F584-4730-9F55-74AC32969D2A}"/>
              </a:ext>
            </a:extLst>
          </p:cNvPr>
          <p:cNvSpPr>
            <a:spLocks noGrp="1"/>
          </p:cNvSpPr>
          <p:nvPr>
            <p:ph type="title"/>
          </p:nvPr>
        </p:nvSpPr>
        <p:spPr>
          <a:xfrm>
            <a:off x="646111" y="452719"/>
            <a:ext cx="9404723" cy="101464"/>
          </a:xfrm>
        </p:spPr>
        <p:txBody>
          <a:bodyPr/>
          <a:lstStyle/>
          <a:p>
            <a:endParaRPr lang="en-US" dirty="0"/>
          </a:p>
        </p:txBody>
      </p:sp>
      <p:pic>
        <p:nvPicPr>
          <p:cNvPr id="3074" name="Picture 2">
            <a:extLst>
              <a:ext uri="{FF2B5EF4-FFF2-40B4-BE49-F238E27FC236}">
                <a16:creationId xmlns:a16="http://schemas.microsoft.com/office/drawing/2014/main" id="{4D4E7E50-0258-48CD-B941-5317F3C70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420" y="124691"/>
            <a:ext cx="7832816" cy="66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2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BAC9-C9CD-4EB9-B1CD-74DABAB3F118}"/>
              </a:ext>
            </a:extLst>
          </p:cNvPr>
          <p:cNvSpPr>
            <a:spLocks noGrp="1"/>
          </p:cNvSpPr>
          <p:nvPr>
            <p:ph type="title"/>
          </p:nvPr>
        </p:nvSpPr>
        <p:spPr/>
        <p:txBody>
          <a:bodyPr/>
          <a:lstStyle/>
          <a:p>
            <a:r>
              <a:rPr lang="en-US" b="1" dirty="0">
                <a:solidFill>
                  <a:schemeClr val="bg1"/>
                </a:solidFill>
              </a:rPr>
              <a:t>RESOURCES</a:t>
            </a:r>
          </a:p>
        </p:txBody>
      </p:sp>
      <p:sp>
        <p:nvSpPr>
          <p:cNvPr id="3" name="Content Placeholder 2">
            <a:extLst>
              <a:ext uri="{FF2B5EF4-FFF2-40B4-BE49-F238E27FC236}">
                <a16:creationId xmlns:a16="http://schemas.microsoft.com/office/drawing/2014/main" id="{849B9B79-7692-4DC5-B593-16245EC3A6B6}"/>
              </a:ext>
            </a:extLst>
          </p:cNvPr>
          <p:cNvSpPr>
            <a:spLocks noGrp="1"/>
          </p:cNvSpPr>
          <p:nvPr>
            <p:ph idx="1"/>
          </p:nvPr>
        </p:nvSpPr>
        <p:spPr/>
        <p:txBody>
          <a:bodyPr/>
          <a:lstStyle/>
          <a:p>
            <a:r>
              <a:rPr lang="en-US" b="0" i="0" dirty="0">
                <a:solidFill>
                  <a:schemeClr val="bg1"/>
                </a:solidFill>
                <a:effectLst/>
                <a:latin typeface="Roboto" panose="020B0604020202020204" pitchFamily="2" charset="0"/>
                <a:hlinkClick r:id="rId2">
                  <a:extLst>
                    <a:ext uri="{A12FA001-AC4F-418D-AE19-62706E023703}">
                      <ahyp:hlinkClr xmlns:ahyp="http://schemas.microsoft.com/office/drawing/2018/hyperlinkcolor" val="tx"/>
                    </a:ext>
                  </a:extLst>
                </a:hlinkClick>
              </a:rPr>
              <a:t>https://www.reference.com/world-view/natural</a:t>
            </a:r>
            <a:r>
              <a:rPr lang="en-US" b="0" i="0" dirty="0">
                <a:solidFill>
                  <a:schemeClr val="bg1"/>
                </a:solidFill>
                <a:effectLst/>
                <a:latin typeface="Roboto" panose="020B0604020202020204" pitchFamily="2" charset="0"/>
              </a:rPr>
              <a:t>..</a:t>
            </a:r>
          </a:p>
          <a:p>
            <a:r>
              <a:rPr lang="en-US" dirty="0">
                <a:solidFill>
                  <a:schemeClr val="bg1"/>
                </a:solidFill>
                <a:latin typeface="Roboto" panose="020B0604020202020204" pitchFamily="2" charset="0"/>
              </a:rPr>
              <a:t>Protein Data Bank</a:t>
            </a:r>
          </a:p>
          <a:p>
            <a:r>
              <a:rPr lang="en-US" b="0" i="0" dirty="0">
                <a:solidFill>
                  <a:schemeClr val="bg1"/>
                </a:solidFill>
                <a:effectLst/>
                <a:latin typeface="Roboto" panose="020B0604020202020204" pitchFamily="2" charset="0"/>
                <a:hlinkClick r:id="rId3">
                  <a:extLst>
                    <a:ext uri="{A12FA001-AC4F-418D-AE19-62706E023703}">
                      <ahyp:hlinkClr xmlns:ahyp="http://schemas.microsoft.com/office/drawing/2018/hyperlinkcolor" val="tx"/>
                    </a:ext>
                  </a:extLst>
                </a:hlinkClick>
              </a:rPr>
              <a:t>www.nhsaab.weebly.com</a:t>
            </a:r>
            <a:endParaRPr lang="en-US" b="0" i="0" dirty="0">
              <a:solidFill>
                <a:schemeClr val="bg1"/>
              </a:solidFill>
              <a:effectLst/>
              <a:latin typeface="Roboto" panose="020B0604020202020204" pitchFamily="2" charset="0"/>
            </a:endParaRPr>
          </a:p>
          <a:p>
            <a:r>
              <a:rPr lang="en-US" dirty="0">
                <a:solidFill>
                  <a:schemeClr val="bg1"/>
                </a:solidFill>
                <a:hlinkClick r:id="rId4">
                  <a:extLst>
                    <a:ext uri="{A12FA001-AC4F-418D-AE19-62706E023703}">
                      <ahyp:hlinkClr xmlns:ahyp="http://schemas.microsoft.com/office/drawing/2018/hyperlinkcolor" val="tx"/>
                    </a:ext>
                  </a:extLst>
                </a:hlinkClick>
              </a:rPr>
              <a:t>C&amp;EN Special Issue: Top Pharmaceuticals: Drug Index (acs.org)</a:t>
            </a:r>
            <a:endParaRPr lang="en-US" dirty="0">
              <a:solidFill>
                <a:schemeClr val="bg1"/>
              </a:solidFill>
            </a:endParaRPr>
          </a:p>
          <a:p>
            <a:r>
              <a:rPr lang="en-US" dirty="0">
                <a:solidFill>
                  <a:schemeClr val="bg1"/>
                </a:solidFill>
                <a:hlinkClick r:id="rId5">
                  <a:extLst>
                    <a:ext uri="{A12FA001-AC4F-418D-AE19-62706E023703}">
                      <ahyp:hlinkClr xmlns:ahyp="http://schemas.microsoft.com/office/drawing/2018/hyperlinkcolor" val="tx"/>
                    </a:ext>
                  </a:extLst>
                </a:hlinkClick>
              </a:rPr>
              <a:t>Chemical &amp; Engineering News: Top Pharmaceuticals: Aspirin (acs.org)</a:t>
            </a:r>
            <a:r>
              <a:rPr lang="en-US" b="0" i="0" dirty="0">
                <a:solidFill>
                  <a:schemeClr val="bg1"/>
                </a:solidFill>
                <a:effectLst/>
                <a:latin typeface="Roboto" panose="020B0604020202020204" pitchFamily="2" charset="0"/>
              </a:rPr>
              <a:t>.</a:t>
            </a:r>
            <a:br>
              <a:rPr lang="en-US" b="0" i="0" u="none" strike="noStrike" dirty="0">
                <a:solidFill>
                  <a:srgbClr val="1A0DAB"/>
                </a:solidFill>
                <a:effectLst/>
                <a:latin typeface="Roboto" panose="020B0604020202020204" pitchFamily="2" charset="0"/>
                <a:hlinkClick r:id="rId6"/>
              </a:rPr>
            </a:br>
            <a:endParaRPr lang="en-US" dirty="0"/>
          </a:p>
        </p:txBody>
      </p:sp>
    </p:spTree>
    <p:extLst>
      <p:ext uri="{BB962C8B-B14F-4D97-AF65-F5344CB8AC3E}">
        <p14:creationId xmlns:p14="http://schemas.microsoft.com/office/powerpoint/2010/main" val="55508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1674495"/>
          </a:xfrm>
        </p:spPr>
        <p:txBody>
          <a:bodyPr/>
          <a:lstStyle/>
          <a:p>
            <a:r>
              <a:rPr lang="en-US" dirty="0">
                <a:solidFill>
                  <a:schemeClr val="bg1"/>
                </a:solidFill>
              </a:rPr>
              <a:t>WHO DISCOVERED THE DRUG?</a:t>
            </a:r>
          </a:p>
        </p:txBody>
      </p:sp>
      <p:sp>
        <p:nvSpPr>
          <p:cNvPr id="3" name="Subtitle 2"/>
          <p:cNvSpPr>
            <a:spLocks noGrp="1"/>
          </p:cNvSpPr>
          <p:nvPr>
            <p:ph type="subTitle" idx="1"/>
          </p:nvPr>
        </p:nvSpPr>
        <p:spPr>
          <a:xfrm>
            <a:off x="671073" y="3304995"/>
            <a:ext cx="8825658" cy="861420"/>
          </a:xfrm>
        </p:spPr>
        <p:txBody>
          <a:bodyPr/>
          <a:lstStyle/>
          <a:p>
            <a:r>
              <a:rPr lang="en-US" dirty="0">
                <a:solidFill>
                  <a:schemeClr val="bg1"/>
                </a:solidFill>
              </a:rPr>
              <a:t>Felix Hoffmann discovered the aspirin</a:t>
            </a:r>
            <a:r>
              <a:rPr lang="en-US" dirty="0"/>
              <a:t>.</a:t>
            </a:r>
          </a:p>
          <a:p>
            <a:endParaRPr lang="en-US" dirty="0"/>
          </a:p>
        </p:txBody>
      </p:sp>
      <p:pic>
        <p:nvPicPr>
          <p:cNvPr id="4" name="Picture 3"/>
          <p:cNvPicPr>
            <a:picLocks noChangeAspect="1"/>
          </p:cNvPicPr>
          <p:nvPr/>
        </p:nvPicPr>
        <p:blipFill>
          <a:blip r:embed="rId2"/>
          <a:stretch>
            <a:fillRect/>
          </a:stretch>
        </p:blipFill>
        <p:spPr>
          <a:xfrm>
            <a:off x="7584259" y="2285047"/>
            <a:ext cx="3824944" cy="3824944"/>
          </a:xfrm>
          <a:prstGeom prst="rect">
            <a:avLst/>
          </a:prstGeom>
        </p:spPr>
      </p:pic>
    </p:spTree>
    <p:extLst>
      <p:ext uri="{BB962C8B-B14F-4D97-AF65-F5344CB8AC3E}">
        <p14:creationId xmlns:p14="http://schemas.microsoft.com/office/powerpoint/2010/main" val="143041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WHEN WAS THE DRUG FIRST INTRODUCED?</a:t>
            </a:r>
          </a:p>
        </p:txBody>
      </p:sp>
      <p:sp>
        <p:nvSpPr>
          <p:cNvPr id="3" name="Content Placeholder 2"/>
          <p:cNvSpPr>
            <a:spLocks noGrp="1"/>
          </p:cNvSpPr>
          <p:nvPr>
            <p:ph idx="1"/>
          </p:nvPr>
        </p:nvSpPr>
        <p:spPr>
          <a:xfrm>
            <a:off x="772009" y="2054087"/>
            <a:ext cx="5933592" cy="3531703"/>
          </a:xfrm>
        </p:spPr>
        <p:txBody>
          <a:bodyPr/>
          <a:lstStyle/>
          <a:p>
            <a:r>
              <a:rPr lang="en-US" dirty="0">
                <a:solidFill>
                  <a:schemeClr val="bg1"/>
                </a:solidFill>
              </a:rPr>
              <a:t>Aspirin was first introduced in 1897.</a:t>
            </a:r>
          </a:p>
          <a:p>
            <a:r>
              <a:rPr lang="en-US" dirty="0">
                <a:solidFill>
                  <a:schemeClr val="bg1"/>
                </a:solidFill>
              </a:rPr>
              <a:t>Aspirin became a Therapeutic medicine from the 1960s to the 1980s.</a:t>
            </a:r>
          </a:p>
          <a:p>
            <a:r>
              <a:rPr lang="en-US" dirty="0">
                <a:solidFill>
                  <a:schemeClr val="bg1"/>
                </a:solidFill>
              </a:rPr>
              <a:t>350 million dollars in annual sales</a:t>
            </a:r>
          </a:p>
        </p:txBody>
      </p:sp>
      <p:pic>
        <p:nvPicPr>
          <p:cNvPr id="4" name="Picture 3"/>
          <p:cNvPicPr>
            <a:picLocks noChangeAspect="1"/>
          </p:cNvPicPr>
          <p:nvPr/>
        </p:nvPicPr>
        <p:blipFill>
          <a:blip r:embed="rId2"/>
          <a:stretch>
            <a:fillRect/>
          </a:stretch>
        </p:blipFill>
        <p:spPr>
          <a:xfrm>
            <a:off x="7597003" y="1457181"/>
            <a:ext cx="4316701" cy="4718472"/>
          </a:xfrm>
          <a:prstGeom prst="rect">
            <a:avLst/>
          </a:prstGeom>
        </p:spPr>
      </p:pic>
    </p:spTree>
    <p:extLst>
      <p:ext uri="{BB962C8B-B14F-4D97-AF65-F5344CB8AC3E}">
        <p14:creationId xmlns:p14="http://schemas.microsoft.com/office/powerpoint/2010/main" val="159329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Pharmacophore of Aspirin</a:t>
            </a: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6" name="Picture 5">
            <a:extLst>
              <a:ext uri="{FF2B5EF4-FFF2-40B4-BE49-F238E27FC236}">
                <a16:creationId xmlns:a16="http://schemas.microsoft.com/office/drawing/2014/main" id="{72F0238C-B3A2-4C7F-A5E4-B65F752D7A82}"/>
              </a:ext>
            </a:extLst>
          </p:cNvPr>
          <p:cNvPicPr>
            <a:picLocks noChangeAspect="1"/>
          </p:cNvPicPr>
          <p:nvPr/>
        </p:nvPicPr>
        <p:blipFill>
          <a:blip r:embed="rId2"/>
          <a:stretch>
            <a:fillRect/>
          </a:stretch>
        </p:blipFill>
        <p:spPr>
          <a:xfrm>
            <a:off x="1647269" y="2052918"/>
            <a:ext cx="7402406" cy="3519549"/>
          </a:xfrm>
          <a:prstGeom prst="rect">
            <a:avLst/>
          </a:prstGeom>
        </p:spPr>
      </p:pic>
    </p:spTree>
    <p:extLst>
      <p:ext uri="{BB962C8B-B14F-4D97-AF65-F5344CB8AC3E}">
        <p14:creationId xmlns:p14="http://schemas.microsoft.com/office/powerpoint/2010/main" val="383418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WHICH DISEASE THIS DRUG TREATS? </a:t>
            </a:r>
          </a:p>
        </p:txBody>
      </p:sp>
      <p:sp>
        <p:nvSpPr>
          <p:cNvPr id="3" name="Content Placeholder 2"/>
          <p:cNvSpPr>
            <a:spLocks noGrp="1"/>
          </p:cNvSpPr>
          <p:nvPr>
            <p:ph idx="1"/>
          </p:nvPr>
        </p:nvSpPr>
        <p:spPr/>
        <p:txBody>
          <a:bodyPr/>
          <a:lstStyle/>
          <a:p>
            <a:r>
              <a:rPr lang="en-US" dirty="0">
                <a:solidFill>
                  <a:schemeClr val="bg1"/>
                </a:solidFill>
              </a:rPr>
              <a:t>Treatment to prevent a heart attack</a:t>
            </a:r>
          </a:p>
          <a:p>
            <a:r>
              <a:rPr lang="en-US" dirty="0">
                <a:solidFill>
                  <a:schemeClr val="bg1"/>
                </a:solidFill>
              </a:rPr>
              <a:t>Stroke prevention</a:t>
            </a:r>
          </a:p>
          <a:p>
            <a:r>
              <a:rPr lang="en-US" dirty="0">
                <a:solidFill>
                  <a:schemeClr val="bg1"/>
                </a:solidFill>
              </a:rPr>
              <a:t>Rheumatoid Arthritis</a:t>
            </a:r>
          </a:p>
          <a:p>
            <a:r>
              <a:rPr lang="en-US" dirty="0">
                <a:solidFill>
                  <a:schemeClr val="bg1"/>
                </a:solidFill>
              </a:rPr>
              <a:t>Myocardial reinfection prevention</a:t>
            </a:r>
          </a:p>
        </p:txBody>
      </p:sp>
    </p:spTree>
    <p:extLst>
      <p:ext uri="{BB962C8B-B14F-4D97-AF65-F5344CB8AC3E}">
        <p14:creationId xmlns:p14="http://schemas.microsoft.com/office/powerpoint/2010/main" val="75935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220" y="213567"/>
            <a:ext cx="9404723" cy="1400530"/>
          </a:xfrm>
        </p:spPr>
        <p:txBody>
          <a:bodyPr/>
          <a:lstStyle/>
          <a:p>
            <a:r>
              <a:rPr lang="en-US" dirty="0">
                <a:solidFill>
                  <a:schemeClr val="bg1"/>
                </a:solidFill>
              </a:rPr>
              <a:t>HOW DOES THE DRUG WORK IN THE BODY TO CURE THE DISEASE?</a:t>
            </a:r>
          </a:p>
        </p:txBody>
      </p:sp>
      <p:sp>
        <p:nvSpPr>
          <p:cNvPr id="3" name="Content Placeholder 2"/>
          <p:cNvSpPr>
            <a:spLocks noGrp="1"/>
          </p:cNvSpPr>
          <p:nvPr>
            <p:ph idx="1"/>
          </p:nvPr>
        </p:nvSpPr>
        <p:spPr/>
        <p:txBody>
          <a:bodyPr/>
          <a:lstStyle/>
          <a:p>
            <a:r>
              <a:rPr lang="en-US" dirty="0">
                <a:solidFill>
                  <a:schemeClr val="bg1"/>
                </a:solidFill>
              </a:rPr>
              <a:t>Aspirin works to prevent the platelets in your blood from clumping and clotting in your arteries.</a:t>
            </a:r>
          </a:p>
          <a:p>
            <a:r>
              <a:rPr lang="en-US" dirty="0">
                <a:solidFill>
                  <a:schemeClr val="bg1"/>
                </a:solidFill>
              </a:rPr>
              <a:t>Aspirin has been used as a pain reliever for more than 100 years. Since the 1970s, its also been used to prevent and manage heart disease and stroke.</a:t>
            </a:r>
          </a:p>
          <a:p>
            <a:endParaRPr lang="en-US" dirty="0">
              <a:solidFill>
                <a:schemeClr val="bg1"/>
              </a:solidFill>
            </a:endParaRPr>
          </a:p>
        </p:txBody>
      </p:sp>
    </p:spTree>
    <p:extLst>
      <p:ext uri="{BB962C8B-B14F-4D97-AF65-F5344CB8AC3E}">
        <p14:creationId xmlns:p14="http://schemas.microsoft.com/office/powerpoint/2010/main" val="194185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DRUG CAUSE UNDESIRED SIDE EFFECTS?</a:t>
            </a:r>
          </a:p>
        </p:txBody>
      </p:sp>
      <p:sp>
        <p:nvSpPr>
          <p:cNvPr id="3" name="Content Placeholder 2"/>
          <p:cNvSpPr>
            <a:spLocks noGrp="1"/>
          </p:cNvSpPr>
          <p:nvPr>
            <p:ph idx="1"/>
          </p:nvPr>
        </p:nvSpPr>
        <p:spPr/>
        <p:txBody>
          <a:bodyPr/>
          <a:lstStyle/>
          <a:p>
            <a:r>
              <a:rPr lang="en-US" dirty="0">
                <a:solidFill>
                  <a:schemeClr val="bg1"/>
                </a:solidFill>
              </a:rPr>
              <a:t>Ringing in your ears</a:t>
            </a:r>
          </a:p>
          <a:p>
            <a:r>
              <a:rPr lang="en-US" dirty="0">
                <a:solidFill>
                  <a:schemeClr val="bg1"/>
                </a:solidFill>
              </a:rPr>
              <a:t>Confusion</a:t>
            </a:r>
          </a:p>
          <a:p>
            <a:r>
              <a:rPr lang="en-US" dirty="0">
                <a:solidFill>
                  <a:schemeClr val="bg1"/>
                </a:solidFill>
              </a:rPr>
              <a:t>Hallucinations</a:t>
            </a:r>
          </a:p>
          <a:p>
            <a:r>
              <a:rPr lang="en-US" dirty="0">
                <a:solidFill>
                  <a:schemeClr val="bg1"/>
                </a:solidFill>
              </a:rPr>
              <a:t>Rapid breathing</a:t>
            </a:r>
          </a:p>
          <a:p>
            <a:r>
              <a:rPr lang="en-US" dirty="0">
                <a:solidFill>
                  <a:schemeClr val="bg1"/>
                </a:solidFill>
              </a:rPr>
              <a:t>Seizure (convulsions)</a:t>
            </a:r>
          </a:p>
          <a:p>
            <a:r>
              <a:rPr lang="en-US" dirty="0">
                <a:solidFill>
                  <a:schemeClr val="bg1"/>
                </a:solidFill>
              </a:rPr>
              <a:t>Severe nausea</a:t>
            </a:r>
          </a:p>
        </p:txBody>
      </p:sp>
    </p:spTree>
    <p:extLst>
      <p:ext uri="{BB962C8B-B14F-4D97-AF65-F5344CB8AC3E}">
        <p14:creationId xmlns:p14="http://schemas.microsoft.com/office/powerpoint/2010/main" val="80145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F933-CFB4-4E0F-A31E-07D0C938F421}"/>
              </a:ext>
            </a:extLst>
          </p:cNvPr>
          <p:cNvSpPr>
            <a:spLocks noGrp="1"/>
          </p:cNvSpPr>
          <p:nvPr>
            <p:ph type="title"/>
          </p:nvPr>
        </p:nvSpPr>
        <p:spPr/>
        <p:txBody>
          <a:bodyPr/>
          <a:lstStyle/>
          <a:p>
            <a:r>
              <a:rPr lang="en-US" dirty="0">
                <a:solidFill>
                  <a:schemeClr val="bg1"/>
                </a:solidFill>
              </a:rPr>
              <a:t>SYNTHESIS OF ASPIRIN</a:t>
            </a:r>
          </a:p>
        </p:txBody>
      </p:sp>
      <p:pic>
        <p:nvPicPr>
          <p:cNvPr id="7" name="Content Placeholder 6">
            <a:extLst>
              <a:ext uri="{FF2B5EF4-FFF2-40B4-BE49-F238E27FC236}">
                <a16:creationId xmlns:a16="http://schemas.microsoft.com/office/drawing/2014/main" id="{77A0075F-B7CA-433B-9DD5-7809A13549C5}"/>
              </a:ext>
            </a:extLst>
          </p:cNvPr>
          <p:cNvPicPr>
            <a:picLocks noGrp="1" noChangeAspect="1"/>
          </p:cNvPicPr>
          <p:nvPr>
            <p:ph idx="1"/>
          </p:nvPr>
        </p:nvPicPr>
        <p:blipFill>
          <a:blip r:embed="rId2"/>
          <a:stretch>
            <a:fillRect/>
          </a:stretch>
        </p:blipFill>
        <p:spPr>
          <a:xfrm>
            <a:off x="1174422" y="1552181"/>
            <a:ext cx="9798377" cy="5135523"/>
          </a:xfrm>
          <a:prstGeom prst="rect">
            <a:avLst/>
          </a:prstGeom>
        </p:spPr>
      </p:pic>
    </p:spTree>
    <p:extLst>
      <p:ext uri="{BB962C8B-B14F-4D97-AF65-F5344CB8AC3E}">
        <p14:creationId xmlns:p14="http://schemas.microsoft.com/office/powerpoint/2010/main" val="289620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3F47-9915-4948-93E9-DAEE9DEB1464}"/>
              </a:ext>
            </a:extLst>
          </p:cNvPr>
          <p:cNvSpPr>
            <a:spLocks noGrp="1"/>
          </p:cNvSpPr>
          <p:nvPr>
            <p:ph type="title"/>
          </p:nvPr>
        </p:nvSpPr>
        <p:spPr/>
        <p:txBody>
          <a:bodyPr/>
          <a:lstStyle/>
          <a:p>
            <a:r>
              <a:rPr lang="en-US" dirty="0">
                <a:solidFill>
                  <a:schemeClr val="bg1"/>
                </a:solidFill>
              </a:rPr>
              <a:t>MECHANISM</a:t>
            </a:r>
            <a:r>
              <a:rPr lang="en-US" dirty="0"/>
              <a:t> </a:t>
            </a:r>
            <a:r>
              <a:rPr lang="en-US" dirty="0">
                <a:solidFill>
                  <a:schemeClr val="bg1"/>
                </a:solidFill>
              </a:rPr>
              <a:t>OF ACTION OF ASPIRIN ON CYCLOOXYGENASE</a:t>
            </a:r>
          </a:p>
        </p:txBody>
      </p:sp>
      <p:sp>
        <p:nvSpPr>
          <p:cNvPr id="3" name="Content Placeholder 2">
            <a:extLst>
              <a:ext uri="{FF2B5EF4-FFF2-40B4-BE49-F238E27FC236}">
                <a16:creationId xmlns:a16="http://schemas.microsoft.com/office/drawing/2014/main" id="{D45356E0-927E-4DA1-B96F-445383EC8A1E}"/>
              </a:ext>
            </a:extLst>
          </p:cNvPr>
          <p:cNvSpPr>
            <a:spLocks noGrp="1"/>
          </p:cNvSpPr>
          <p:nvPr>
            <p:ph idx="1"/>
          </p:nvPr>
        </p:nvSpPr>
        <p:spPr/>
        <p:txBody>
          <a:bodyPr/>
          <a:lstStyle/>
          <a:p>
            <a:pPr marL="0" indent="0">
              <a:lnSpc>
                <a:spcPct val="150000"/>
              </a:lnSpc>
              <a:buNone/>
            </a:pPr>
            <a:r>
              <a:rPr lang="en-US" b="0" i="0" dirty="0">
                <a:solidFill>
                  <a:srgbClr val="202124"/>
                </a:solidFill>
                <a:effectLst/>
                <a:latin typeface="Roboto" panose="02000000000000000000" pitchFamily="2" charset="0"/>
              </a:rPr>
              <a:t>Aspirin acetylates serine-530 of cyclooxygenase-1 (COX-1), thereby </a:t>
            </a:r>
            <a:r>
              <a:rPr lang="en-US" b="1" i="0" dirty="0">
                <a:solidFill>
                  <a:srgbClr val="202124"/>
                </a:solidFill>
                <a:effectLst/>
                <a:latin typeface="Roboto" panose="02000000000000000000" pitchFamily="2" charset="0"/>
              </a:rPr>
              <a:t>blocking thromboxane A (2) synthesis in platelets and reducing platelet aggregation</a:t>
            </a:r>
            <a:r>
              <a:rPr lang="en-US" b="0" i="0" dirty="0">
                <a:solidFill>
                  <a:srgbClr val="202124"/>
                </a:solidFill>
                <a:effectLst/>
                <a:latin typeface="Roboto" panose="02000000000000000000" pitchFamily="2" charset="0"/>
              </a:rPr>
              <a:t>. This mechanism of action accounts for the effect of aspirin on prevention of coronary artery and cerebrovascular thrombosis.</a:t>
            </a:r>
            <a:endParaRPr lang="en-US" dirty="0"/>
          </a:p>
        </p:txBody>
      </p:sp>
    </p:spTree>
    <p:extLst>
      <p:ext uri="{BB962C8B-B14F-4D97-AF65-F5344CB8AC3E}">
        <p14:creationId xmlns:p14="http://schemas.microsoft.com/office/powerpoint/2010/main" val="3012358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06D45BB371A14C8EA6442D46F74DD7" ma:contentTypeVersion="5" ma:contentTypeDescription="Create a new document." ma:contentTypeScope="" ma:versionID="8291cb5044a84dc2d2c6bdf6cc556211">
  <xsd:schema xmlns:xsd="http://www.w3.org/2001/XMLSchema" xmlns:xs="http://www.w3.org/2001/XMLSchema" xmlns:p="http://schemas.microsoft.com/office/2006/metadata/properties" xmlns:ns3="f5844017-189a-45fa-b6dd-c002881c2ea0" xmlns:ns4="19bb2021-3b86-4add-85ef-0e1f971ec10d" targetNamespace="http://schemas.microsoft.com/office/2006/metadata/properties" ma:root="true" ma:fieldsID="544ea47199c23590b503be4eaf648776" ns3:_="" ns4:_="">
    <xsd:import namespace="f5844017-189a-45fa-b6dd-c002881c2ea0"/>
    <xsd:import namespace="19bb2021-3b86-4add-85ef-0e1f971ec10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44017-189a-45fa-b6dd-c002881c2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bb2021-3b86-4add-85ef-0e1f971ec1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E2C50-ADA0-4A3D-9017-6C5D547BDBAA}">
  <ds:schemaRefs>
    <ds:schemaRef ds:uri="http://schemas.microsoft.com/office/2006/metadata/properties"/>
    <ds:schemaRef ds:uri="19bb2021-3b86-4add-85ef-0e1f971ec10d"/>
    <ds:schemaRef ds:uri="http://purl.org/dc/terms/"/>
    <ds:schemaRef ds:uri="http://purl.org/dc/dcmitype/"/>
    <ds:schemaRef ds:uri="f5844017-189a-45fa-b6dd-c002881c2ea0"/>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A62007-5CB4-420C-9AE3-AD6A51D685B1}">
  <ds:schemaRefs>
    <ds:schemaRef ds:uri="http://schemas.microsoft.com/sharepoint/v3/contenttype/forms"/>
  </ds:schemaRefs>
</ds:datastoreItem>
</file>

<file path=customXml/itemProps3.xml><?xml version="1.0" encoding="utf-8"?>
<ds:datastoreItem xmlns:ds="http://schemas.openxmlformats.org/officeDocument/2006/customXml" ds:itemID="{DCFFB8EF-1629-4682-B9FD-C33115811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844017-189a-45fa-b6dd-c002881c2ea0"/>
    <ds:schemaRef ds:uri="19bb2021-3b86-4add-85ef-0e1f971ec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619</TotalTime>
  <Words>307</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Roboto</vt:lpstr>
      <vt:lpstr>Wingdings 3</vt:lpstr>
      <vt:lpstr>Ion</vt:lpstr>
      <vt:lpstr>ASPIRIN</vt:lpstr>
      <vt:lpstr>WHO DISCOVERED THE DRUG?</vt:lpstr>
      <vt:lpstr>WHEN WAS THE DRUG FIRST INTRODUCED?</vt:lpstr>
      <vt:lpstr>Pharmacophore of Aspirin</vt:lpstr>
      <vt:lpstr>WHICH DISEASE THIS DRUG TREATS? </vt:lpstr>
      <vt:lpstr>HOW DOES THE DRUG WORK IN THE BODY TO CURE THE DISEASE?</vt:lpstr>
      <vt:lpstr>HOW DOES THE DRUG CAUSE UNDESIRED SIDE EFFECTS?</vt:lpstr>
      <vt:lpstr>SYNTHESIS OF ASPIRIN</vt:lpstr>
      <vt:lpstr>MECHANISM OF ACTION OF ASPIRIN ON CYCLOOXYGENASE</vt:lpstr>
      <vt:lpstr>PowerPoint Presentation</vt:lpstr>
      <vt:lpstr>Side Effects of Aspirin  Anaemia (low red blood cell count) easy bruising and abnormal bleeding. inflamed stomach lining, stomach bleeding and peptic ulcers. vomiting blood that may look like coffee grounds and bowel motions that look like black tar.</vt:lpstr>
      <vt:lpstr>PowerPoint Presentation</vt:lpstr>
      <vt:lpstr>PowerPoint Presentation</vt:lpstr>
      <vt:lpstr>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ASPIRIN</dc:title>
  <dc:creator>Taniah Cole</dc:creator>
  <cp:lastModifiedBy>Nada Saab</cp:lastModifiedBy>
  <cp:revision>10</cp:revision>
  <dcterms:created xsi:type="dcterms:W3CDTF">2022-05-24T02:03:58Z</dcterms:created>
  <dcterms:modified xsi:type="dcterms:W3CDTF">2022-05-26T15:26:46Z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0x0101004406D45BB371A14C8EA6442D46F74DD7</vt:lpwstr>
  </property>
</Properties>
</file>