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70" r:id="rId7"/>
    <p:sldId id="264" r:id="rId8"/>
    <p:sldId id="263" r:id="rId9"/>
    <p:sldId id="262" r:id="rId10"/>
    <p:sldId id="271" r:id="rId11"/>
    <p:sldId id="274" r:id="rId12"/>
    <p:sldId id="275" r:id="rId13"/>
    <p:sldId id="266" r:id="rId14"/>
    <p:sldId id="276" r:id="rId15"/>
    <p:sldId id="268" r:id="rId16"/>
    <p:sldId id="269" r:id="rId17"/>
    <p:sldId id="267" r:id="rId18"/>
    <p:sldId id="272" r:id="rId19"/>
    <p:sldId id="273"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216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9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027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766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331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00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589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578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692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431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99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981335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E8E3-4A8A-B2AD-F52E-3FB7255BC2F1}"/>
              </a:ext>
            </a:extLst>
          </p:cNvPr>
          <p:cNvSpPr>
            <a:spLocks noGrp="1"/>
          </p:cNvSpPr>
          <p:nvPr>
            <p:ph type="ctrTitle"/>
          </p:nvPr>
        </p:nvSpPr>
        <p:spPr/>
        <p:txBody>
          <a:bodyPr>
            <a:normAutofit fontScale="90000"/>
          </a:bodyPr>
          <a:lstStyle/>
          <a:p>
            <a:r>
              <a:rPr lang="en-US" sz="9700" b="1" dirty="0"/>
              <a:t>Aspirin</a:t>
            </a:r>
            <a:br>
              <a:rPr lang="es-419" b="1" dirty="0"/>
            </a:br>
            <a:br>
              <a:rPr lang="es-419" b="1" dirty="0"/>
            </a:br>
            <a:r>
              <a:rPr lang="es-419" b="1" u="sng" dirty="0"/>
              <a:t>Analgesic</a:t>
            </a:r>
            <a:r>
              <a:rPr lang="es-419" b="1" dirty="0"/>
              <a:t> </a:t>
            </a:r>
            <a:endParaRPr lang="en-US" b="1" dirty="0"/>
          </a:p>
        </p:txBody>
      </p:sp>
      <p:sp>
        <p:nvSpPr>
          <p:cNvPr id="3" name="Subtitle 2">
            <a:extLst>
              <a:ext uri="{FF2B5EF4-FFF2-40B4-BE49-F238E27FC236}">
                <a16:creationId xmlns:a16="http://schemas.microsoft.com/office/drawing/2014/main" id="{B0A4136B-005B-5D19-5FA3-2978B23221C0}"/>
              </a:ext>
            </a:extLst>
          </p:cNvPr>
          <p:cNvSpPr>
            <a:spLocks noGrp="1"/>
          </p:cNvSpPr>
          <p:nvPr>
            <p:ph type="subTitle" idx="1"/>
          </p:nvPr>
        </p:nvSpPr>
        <p:spPr/>
        <p:txBody>
          <a:bodyPr/>
          <a:lstStyle/>
          <a:p>
            <a:r>
              <a:rPr lang="en-US" dirty="0"/>
              <a:t>Physical science- Ana sofia giraldo Claros </a:t>
            </a:r>
          </a:p>
          <a:p>
            <a:r>
              <a:rPr lang="en-US" dirty="0"/>
              <a:t>2022 </a:t>
            </a:r>
          </a:p>
        </p:txBody>
      </p:sp>
    </p:spTree>
    <p:extLst>
      <p:ext uri="{BB962C8B-B14F-4D97-AF65-F5344CB8AC3E}">
        <p14:creationId xmlns:p14="http://schemas.microsoft.com/office/powerpoint/2010/main" val="73683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F9881-57E5-B7B1-3DE1-5009270AD734}"/>
              </a:ext>
            </a:extLst>
          </p:cNvPr>
          <p:cNvSpPr>
            <a:spLocks noGrp="1"/>
          </p:cNvSpPr>
          <p:nvPr>
            <p:ph idx="1"/>
          </p:nvPr>
        </p:nvSpPr>
        <p:spPr>
          <a:xfrm>
            <a:off x="838200" y="1118810"/>
            <a:ext cx="10515600" cy="5058153"/>
          </a:xfrm>
        </p:spPr>
        <p:txBody>
          <a:bodyPr/>
          <a:lstStyle/>
          <a:p>
            <a:pPr marL="0" indent="0">
              <a:buNone/>
            </a:pPr>
            <a:r>
              <a:rPr lang="en-US"/>
              <a:t>The following adverse effects are less common:</a:t>
            </a:r>
          </a:p>
          <a:p>
            <a:r>
              <a:rPr lang="en-US"/>
              <a:t>worsening asthma symptoms</a:t>
            </a:r>
          </a:p>
          <a:p>
            <a:r>
              <a:rPr lang="en-US"/>
              <a:t>Vomiting</a:t>
            </a:r>
          </a:p>
          <a:p>
            <a:r>
              <a:rPr lang="en-US"/>
              <a:t>stomach inflammation</a:t>
            </a:r>
          </a:p>
          <a:p>
            <a:r>
              <a:rPr lang="en-US"/>
              <a:t>stomach bleeding</a:t>
            </a:r>
          </a:p>
          <a:p>
            <a:r>
              <a:rPr lang="en-US"/>
              <a:t>Bruising</a:t>
            </a:r>
          </a:p>
          <a:p>
            <a:pPr marL="0" indent="0">
              <a:buNone/>
            </a:pPr>
            <a:r>
              <a:rPr lang="en-US"/>
              <a:t>Aspirin can also have very serious side effects, such a bleeding in the brain or stomach or kidney failure . A rare side effect of daily low-dose aspirin is hemorrhaging stroke.</a:t>
            </a:r>
          </a:p>
        </p:txBody>
      </p:sp>
    </p:spTree>
    <p:extLst>
      <p:ext uri="{BB962C8B-B14F-4D97-AF65-F5344CB8AC3E}">
        <p14:creationId xmlns:p14="http://schemas.microsoft.com/office/powerpoint/2010/main" val="351531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E8C91-21A8-7CEB-9647-4857B18C0EA5}"/>
              </a:ext>
            </a:extLst>
          </p:cNvPr>
          <p:cNvSpPr txBox="1"/>
          <p:nvPr/>
        </p:nvSpPr>
        <p:spPr>
          <a:xfrm>
            <a:off x="1084036" y="1905506"/>
            <a:ext cx="10023928" cy="3046988"/>
          </a:xfrm>
          <a:prstGeom prst="rect">
            <a:avLst/>
          </a:prstGeom>
          <a:noFill/>
        </p:spPr>
        <p:txBody>
          <a:bodyPr wrap="square">
            <a:spAutoFit/>
          </a:bodyPr>
          <a:lstStyle/>
          <a:p>
            <a:pPr algn="just"/>
            <a:r>
              <a:rPr lang="es-419" sz="3200" dirty="0">
                <a:latin typeface="+mn-lt"/>
              </a:rPr>
              <a:t>I</a:t>
            </a:r>
            <a:r>
              <a:rPr lang="en-US" sz="3200" dirty="0">
                <a:latin typeface="+mn-lt"/>
              </a:rPr>
              <a:t>s heart protection with the stomach in mindTMVAZALORE's drug delivery system employs a pH-dependent release mechanism that relies on chemical association of lipidic</a:t>
            </a:r>
            <a:r>
              <a:rPr lang="es-419" sz="3200" dirty="0">
                <a:latin typeface="+mn-lt"/>
              </a:rPr>
              <a:t> </a:t>
            </a:r>
            <a:r>
              <a:rPr lang="en-US" sz="3200" dirty="0">
                <a:latin typeface="+mn-lt"/>
              </a:rPr>
              <a:t>excipients with active pharmaceutical ingredients to selectively release them to targeted portions of the GI tract.</a:t>
            </a:r>
          </a:p>
        </p:txBody>
      </p:sp>
      <p:sp>
        <p:nvSpPr>
          <p:cNvPr id="8" name="TextBox 7">
            <a:extLst>
              <a:ext uri="{FF2B5EF4-FFF2-40B4-BE49-F238E27FC236}">
                <a16:creationId xmlns:a16="http://schemas.microsoft.com/office/drawing/2014/main" id="{4933564A-25B6-AA80-F19C-17608F0DDCF2}"/>
              </a:ext>
            </a:extLst>
          </p:cNvPr>
          <p:cNvSpPr txBox="1"/>
          <p:nvPr/>
        </p:nvSpPr>
        <p:spPr>
          <a:xfrm>
            <a:off x="2230360" y="521909"/>
            <a:ext cx="5914269" cy="1061829"/>
          </a:xfrm>
          <a:prstGeom prst="rect">
            <a:avLst/>
          </a:prstGeom>
          <a:noFill/>
        </p:spPr>
        <p:txBody>
          <a:bodyPr wrap="square" rtlCol="0">
            <a:spAutoFit/>
          </a:bodyPr>
          <a:lstStyle/>
          <a:p>
            <a:pPr algn="l"/>
            <a:r>
              <a:rPr lang="es-419" sz="6300" b="1" dirty="0">
                <a:latin typeface="+mj-lt"/>
              </a:rPr>
              <a:t>VAZALORE </a:t>
            </a:r>
            <a:endParaRPr lang="en-US" sz="6300" b="1" dirty="0">
              <a:latin typeface="+mj-lt"/>
            </a:endParaRPr>
          </a:p>
        </p:txBody>
      </p:sp>
    </p:spTree>
    <p:extLst>
      <p:ext uri="{BB962C8B-B14F-4D97-AF65-F5344CB8AC3E}">
        <p14:creationId xmlns:p14="http://schemas.microsoft.com/office/powerpoint/2010/main" val="339398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8E2F2611-3826-1DCF-C1BF-9FC8BFF8A2DA}"/>
              </a:ext>
            </a:extLst>
          </p:cNvPr>
          <p:cNvPicPr>
            <a:picLocks noGrp="1" noChangeAspect="1"/>
          </p:cNvPicPr>
          <p:nvPr>
            <p:ph idx="1"/>
          </p:nvPr>
        </p:nvPicPr>
        <p:blipFill rotWithShape="1">
          <a:blip r:embed="rId2"/>
          <a:srcRect b="15665"/>
          <a:stretch/>
        </p:blipFill>
        <p:spPr>
          <a:xfrm>
            <a:off x="1188357" y="324854"/>
            <a:ext cx="9815286" cy="6208292"/>
          </a:xfrm>
          <a:prstGeom prst="rect">
            <a:avLst/>
          </a:prstGeom>
        </p:spPr>
      </p:pic>
    </p:spTree>
    <p:extLst>
      <p:ext uri="{BB962C8B-B14F-4D97-AF65-F5344CB8AC3E}">
        <p14:creationId xmlns:p14="http://schemas.microsoft.com/office/powerpoint/2010/main" val="213091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6E1B-8B93-D8CD-96F7-303725587E32}"/>
              </a:ext>
            </a:extLst>
          </p:cNvPr>
          <p:cNvSpPr>
            <a:spLocks noGrp="1"/>
          </p:cNvSpPr>
          <p:nvPr>
            <p:ph type="title"/>
          </p:nvPr>
        </p:nvSpPr>
        <p:spPr/>
        <p:txBody>
          <a:bodyPr>
            <a:normAutofit/>
          </a:bodyPr>
          <a:lstStyle/>
          <a:p>
            <a:r>
              <a:rPr lang="en-US" sz="5900" b="1" dirty="0"/>
              <a:t>Mechanism of aspirin </a:t>
            </a:r>
          </a:p>
        </p:txBody>
      </p:sp>
      <p:sp>
        <p:nvSpPr>
          <p:cNvPr id="3" name="Content Placeholder 2">
            <a:extLst>
              <a:ext uri="{FF2B5EF4-FFF2-40B4-BE49-F238E27FC236}">
                <a16:creationId xmlns:a16="http://schemas.microsoft.com/office/drawing/2014/main" id="{640AFA31-BC95-F586-B087-428E3EC5F17F}"/>
              </a:ext>
            </a:extLst>
          </p:cNvPr>
          <p:cNvSpPr>
            <a:spLocks noGrp="1"/>
          </p:cNvSpPr>
          <p:nvPr>
            <p:ph idx="1"/>
          </p:nvPr>
        </p:nvSpPr>
        <p:spPr>
          <a:xfrm>
            <a:off x="1171650" y="2393647"/>
            <a:ext cx="10515599" cy="2797629"/>
          </a:xfrm>
        </p:spPr>
        <p:txBody>
          <a:bodyPr>
            <a:noAutofit/>
          </a:bodyPr>
          <a:lstStyle/>
          <a:p>
            <a:pPr marL="0" indent="0">
              <a:buNone/>
            </a:pPr>
            <a:r>
              <a:rPr lang="en-US" sz="3700" dirty="0"/>
              <a:t>Aspirin causes several different effects in the body, mainly the reduction of inflammation, analgesia (relief of pain), the prevention of clotting, and the reduction of fever. Much of this is believed to be due to decreased production of prostaglandins and TXA2.</a:t>
            </a:r>
          </a:p>
        </p:txBody>
      </p:sp>
    </p:spTree>
    <p:extLst>
      <p:ext uri="{BB962C8B-B14F-4D97-AF65-F5344CB8AC3E}">
        <p14:creationId xmlns:p14="http://schemas.microsoft.com/office/powerpoint/2010/main" val="126692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49B9DE2-4A76-F723-1DCE-D213E7D5ED74}"/>
              </a:ext>
            </a:extLst>
          </p:cNvPr>
          <p:cNvPicPr>
            <a:picLocks noGrp="1" noChangeAspect="1"/>
          </p:cNvPicPr>
          <p:nvPr>
            <p:ph idx="1"/>
          </p:nvPr>
        </p:nvPicPr>
        <p:blipFill>
          <a:blip r:embed="rId2"/>
          <a:stretch>
            <a:fillRect/>
          </a:stretch>
        </p:blipFill>
        <p:spPr>
          <a:xfrm>
            <a:off x="2903412" y="643467"/>
            <a:ext cx="6385176" cy="5571066"/>
          </a:xfrm>
          <a:prstGeom prst="rect">
            <a:avLst/>
          </a:prstGeom>
        </p:spPr>
      </p:pic>
    </p:spTree>
    <p:extLst>
      <p:ext uri="{BB962C8B-B14F-4D97-AF65-F5344CB8AC3E}">
        <p14:creationId xmlns:p14="http://schemas.microsoft.com/office/powerpoint/2010/main" val="140399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4FDEFEA-6980-211B-9F6B-06C0EACFFE39}"/>
              </a:ext>
            </a:extLst>
          </p:cNvPr>
          <p:cNvPicPr>
            <a:picLocks noChangeAspect="1"/>
          </p:cNvPicPr>
          <p:nvPr/>
        </p:nvPicPr>
        <p:blipFill rotWithShape="1">
          <a:blip r:embed="rId2"/>
          <a:srcRect t="13357" r="-4336" b="64027"/>
          <a:stretch/>
        </p:blipFill>
        <p:spPr>
          <a:xfrm>
            <a:off x="0" y="0"/>
            <a:ext cx="5774269" cy="2993571"/>
          </a:xfrm>
          <a:prstGeom prst="rect">
            <a:avLst/>
          </a:prstGeom>
        </p:spPr>
      </p:pic>
      <p:pic>
        <p:nvPicPr>
          <p:cNvPr id="6" name="Picture 6">
            <a:extLst>
              <a:ext uri="{FF2B5EF4-FFF2-40B4-BE49-F238E27FC236}">
                <a16:creationId xmlns:a16="http://schemas.microsoft.com/office/drawing/2014/main" id="{4F3FF443-3071-E372-A5F9-859495744A5A}"/>
              </a:ext>
            </a:extLst>
          </p:cNvPr>
          <p:cNvPicPr>
            <a:picLocks noChangeAspect="1"/>
          </p:cNvPicPr>
          <p:nvPr/>
        </p:nvPicPr>
        <p:blipFill>
          <a:blip r:embed="rId3"/>
          <a:stretch>
            <a:fillRect/>
          </a:stretch>
        </p:blipFill>
        <p:spPr>
          <a:xfrm>
            <a:off x="5482693" y="0"/>
            <a:ext cx="6709307" cy="6508025"/>
          </a:xfrm>
          <a:prstGeom prst="rect">
            <a:avLst/>
          </a:prstGeom>
        </p:spPr>
      </p:pic>
    </p:spTree>
    <p:extLst>
      <p:ext uri="{BB962C8B-B14F-4D97-AF65-F5344CB8AC3E}">
        <p14:creationId xmlns:p14="http://schemas.microsoft.com/office/powerpoint/2010/main" val="80337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50A7-FC14-3442-EC67-F6D1FB2AF2AF}"/>
              </a:ext>
            </a:extLst>
          </p:cNvPr>
          <p:cNvSpPr>
            <a:spLocks noGrp="1"/>
          </p:cNvSpPr>
          <p:nvPr>
            <p:ph type="title"/>
          </p:nvPr>
        </p:nvSpPr>
        <p:spPr>
          <a:xfrm>
            <a:off x="204202" y="0"/>
            <a:ext cx="6038768" cy="1905000"/>
          </a:xfrm>
        </p:spPr>
        <p:txBody>
          <a:bodyPr>
            <a:normAutofit/>
          </a:bodyPr>
          <a:lstStyle/>
          <a:p>
            <a:r>
              <a:rPr lang="en-US" sz="4500" b="1" dirty="0"/>
              <a:t>aspirin and thromboxane</a:t>
            </a:r>
          </a:p>
        </p:txBody>
      </p:sp>
      <p:sp>
        <p:nvSpPr>
          <p:cNvPr id="3" name="Content Placeholder 2">
            <a:extLst>
              <a:ext uri="{FF2B5EF4-FFF2-40B4-BE49-F238E27FC236}">
                <a16:creationId xmlns:a16="http://schemas.microsoft.com/office/drawing/2014/main" id="{4E4F06D6-C79A-A40E-8843-0C8F86BE0DCE}"/>
              </a:ext>
            </a:extLst>
          </p:cNvPr>
          <p:cNvSpPr>
            <a:spLocks noGrp="1"/>
          </p:cNvSpPr>
          <p:nvPr>
            <p:ph idx="1"/>
          </p:nvPr>
        </p:nvSpPr>
        <p:spPr>
          <a:xfrm>
            <a:off x="204202" y="1742060"/>
            <a:ext cx="5920867" cy="3373879"/>
          </a:xfrm>
        </p:spPr>
        <p:txBody>
          <a:bodyPr>
            <a:normAutofit/>
          </a:bodyPr>
          <a:lstStyle/>
          <a:p>
            <a:r>
              <a:rPr lang="en-US"/>
              <a:t>Thromboxane are responsible for the aggregation of platelets that form blood clots. Low-dose, long-term aspirin use irreversibly blocks the formation of thromboxane A2 in platelets, producing an inhibitory effect on platelet aggregation.</a:t>
            </a:r>
          </a:p>
        </p:txBody>
      </p:sp>
      <p:pic>
        <p:nvPicPr>
          <p:cNvPr id="4" name="Picture 4">
            <a:extLst>
              <a:ext uri="{FF2B5EF4-FFF2-40B4-BE49-F238E27FC236}">
                <a16:creationId xmlns:a16="http://schemas.microsoft.com/office/drawing/2014/main" id="{73552CE6-2786-8677-11FA-843B0FEFA041}"/>
              </a:ext>
            </a:extLst>
          </p:cNvPr>
          <p:cNvPicPr>
            <a:picLocks noChangeAspect="1"/>
          </p:cNvPicPr>
          <p:nvPr/>
        </p:nvPicPr>
        <p:blipFill rotWithShape="1">
          <a:blip r:embed="rId2"/>
          <a:srcRect t="9853" b="11508"/>
          <a:stretch/>
        </p:blipFill>
        <p:spPr>
          <a:xfrm>
            <a:off x="6023670" y="204449"/>
            <a:ext cx="6168330" cy="6467589"/>
          </a:xfrm>
          <a:prstGeom prst="rect">
            <a:avLst/>
          </a:prstGeom>
        </p:spPr>
      </p:pic>
    </p:spTree>
    <p:extLst>
      <p:ext uri="{BB962C8B-B14F-4D97-AF65-F5344CB8AC3E}">
        <p14:creationId xmlns:p14="http://schemas.microsoft.com/office/powerpoint/2010/main" val="162622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60E2EC-F489-2B8F-FC55-E9EF532C775D}"/>
              </a:ext>
            </a:extLst>
          </p:cNvPr>
          <p:cNvSpPr>
            <a:spLocks noGrp="1"/>
          </p:cNvSpPr>
          <p:nvPr/>
        </p:nvSpPr>
        <p:spPr>
          <a:xfrm>
            <a:off x="1143001" y="284239"/>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900" b="1" dirty="0">
                <a:solidFill>
                  <a:schemeClr val="tx1"/>
                </a:solidFill>
              </a:rPr>
              <a:t>Effects on cyclooxyrgenase</a:t>
            </a:r>
          </a:p>
        </p:txBody>
      </p:sp>
      <p:sp>
        <p:nvSpPr>
          <p:cNvPr id="13" name="TextBox 12">
            <a:extLst>
              <a:ext uri="{FF2B5EF4-FFF2-40B4-BE49-F238E27FC236}">
                <a16:creationId xmlns:a16="http://schemas.microsoft.com/office/drawing/2014/main" id="{A5E9256C-0367-CD70-9D24-95DB539A85E2}"/>
              </a:ext>
            </a:extLst>
          </p:cNvPr>
          <p:cNvSpPr txBox="1"/>
          <p:nvPr/>
        </p:nvSpPr>
        <p:spPr>
          <a:xfrm>
            <a:off x="1282095" y="1899289"/>
            <a:ext cx="9627809" cy="4247317"/>
          </a:xfrm>
          <a:prstGeom prst="rect">
            <a:avLst/>
          </a:prstGeom>
          <a:noFill/>
        </p:spPr>
        <p:txBody>
          <a:bodyPr wrap="square" rtlCol="0">
            <a:spAutoFit/>
          </a:bodyPr>
          <a:lstStyle/>
          <a:p>
            <a:pPr algn="just"/>
            <a:r>
              <a:rPr lang="en-US" sz="3000" dirty="0"/>
              <a:t>There are at least two different cyclooxygenaseisozymes: COX-1 (PTGS1) and COX-2 (PTGS2). Aspirin is non-selective and irreversibly inhibits both forms!2][better source needed (but is weakly more selective for COX-1131). It does so by acetylating the hydroxyl of a serine residue . [4] Normally COX produces prostaglandins, most of which are pro-inflammatory, and thromboxane, which promotes clotting. Aspirin-modified COX-2 produceslipoxins, most of which are anti-inflammatory.</a:t>
            </a:r>
          </a:p>
        </p:txBody>
      </p:sp>
    </p:spTree>
    <p:extLst>
      <p:ext uri="{BB962C8B-B14F-4D97-AF65-F5344CB8AC3E}">
        <p14:creationId xmlns:p14="http://schemas.microsoft.com/office/powerpoint/2010/main" val="117027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1322D-9468-A53C-5282-49D636F31DB0}"/>
              </a:ext>
            </a:extLst>
          </p:cNvPr>
          <p:cNvSpPr>
            <a:spLocks noGrp="1"/>
          </p:cNvSpPr>
          <p:nvPr>
            <p:ph idx="1"/>
          </p:nvPr>
        </p:nvSpPr>
        <p:spPr>
          <a:xfrm>
            <a:off x="1026886" y="1923936"/>
            <a:ext cx="10138228" cy="5550127"/>
          </a:xfrm>
        </p:spPr>
        <p:txBody>
          <a:bodyPr>
            <a:normAutofit/>
          </a:bodyPr>
          <a:lstStyle/>
          <a:p>
            <a:pPr algn="just"/>
            <a:r>
              <a:rPr lang="en-US" sz="3900" dirty="0"/>
              <a:t>Structure of COX-2 inactivated byAspirin. In the active site of each of the two enzymes, Serine 516 has been acetylated. Also visible is the salicylic acid which has transferred the acyl group, and the heme cofactors .</a:t>
            </a:r>
          </a:p>
        </p:txBody>
      </p:sp>
    </p:spTree>
    <p:extLst>
      <p:ext uri="{BB962C8B-B14F-4D97-AF65-F5344CB8AC3E}">
        <p14:creationId xmlns:p14="http://schemas.microsoft.com/office/powerpoint/2010/main" val="257421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0AF883-7CFA-EC79-C6E4-D274F8A9CD71}"/>
              </a:ext>
            </a:extLst>
          </p:cNvPr>
          <p:cNvPicPr>
            <a:picLocks noGrp="1" noChangeAspect="1"/>
          </p:cNvPicPr>
          <p:nvPr>
            <p:ph idx="1"/>
          </p:nvPr>
        </p:nvPicPr>
        <p:blipFill>
          <a:blip r:embed="rId2"/>
          <a:stretch>
            <a:fillRect/>
          </a:stretch>
        </p:blipFill>
        <p:spPr>
          <a:xfrm>
            <a:off x="930728" y="259401"/>
            <a:ext cx="10330543" cy="6339197"/>
          </a:xfrm>
          <a:prstGeom prst="rect">
            <a:avLst/>
          </a:prstGeom>
        </p:spPr>
      </p:pic>
    </p:spTree>
    <p:extLst>
      <p:ext uri="{BB962C8B-B14F-4D97-AF65-F5344CB8AC3E}">
        <p14:creationId xmlns:p14="http://schemas.microsoft.com/office/powerpoint/2010/main" val="351409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FACD-647D-1354-BB17-8C9481B53636}"/>
              </a:ext>
            </a:extLst>
          </p:cNvPr>
          <p:cNvSpPr>
            <a:spLocks noGrp="1"/>
          </p:cNvSpPr>
          <p:nvPr>
            <p:ph type="title"/>
          </p:nvPr>
        </p:nvSpPr>
        <p:spPr/>
        <p:txBody>
          <a:bodyPr>
            <a:normAutofit/>
          </a:bodyPr>
          <a:lstStyle/>
          <a:p>
            <a:r>
              <a:rPr lang="en-US" sz="5900" b="1" dirty="0"/>
              <a:t>What is aspirin? </a:t>
            </a:r>
          </a:p>
        </p:txBody>
      </p:sp>
      <p:sp>
        <p:nvSpPr>
          <p:cNvPr id="3" name="Content Placeholder 2">
            <a:extLst>
              <a:ext uri="{FF2B5EF4-FFF2-40B4-BE49-F238E27FC236}">
                <a16:creationId xmlns:a16="http://schemas.microsoft.com/office/drawing/2014/main" id="{83F50ADA-1C79-6979-9504-14C34738921A}"/>
              </a:ext>
            </a:extLst>
          </p:cNvPr>
          <p:cNvSpPr>
            <a:spLocks noGrp="1"/>
          </p:cNvSpPr>
          <p:nvPr>
            <p:ph idx="1"/>
          </p:nvPr>
        </p:nvSpPr>
        <p:spPr>
          <a:xfrm>
            <a:off x="1919325" y="2289023"/>
            <a:ext cx="8353349" cy="3124201"/>
          </a:xfrm>
        </p:spPr>
        <p:txBody>
          <a:bodyPr>
            <a:noAutofit/>
          </a:bodyPr>
          <a:lstStyle/>
          <a:p>
            <a:pPr marL="0" indent="0" algn="just">
              <a:buNone/>
            </a:pPr>
            <a:r>
              <a:rPr lang="en-US" sz="3500" dirty="0"/>
              <a:t>Aspirin is used to reduce fever and relieve mild to moderate pain from conditions such as muscle aches, toothaches, common cold, and headaches. It may also be used to reduce pain and swelling in conditions such as arthritis.</a:t>
            </a:r>
          </a:p>
        </p:txBody>
      </p:sp>
    </p:spTree>
    <p:extLst>
      <p:ext uri="{BB962C8B-B14F-4D97-AF65-F5344CB8AC3E}">
        <p14:creationId xmlns:p14="http://schemas.microsoft.com/office/powerpoint/2010/main" val="179247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7E47-AF60-34C3-E565-9C3EE134E889}"/>
              </a:ext>
            </a:extLst>
          </p:cNvPr>
          <p:cNvSpPr>
            <a:spLocks noGrp="1"/>
          </p:cNvSpPr>
          <p:nvPr>
            <p:ph type="title"/>
          </p:nvPr>
        </p:nvSpPr>
        <p:spPr>
          <a:xfrm>
            <a:off x="1676400" y="541336"/>
            <a:ext cx="10515600" cy="1325563"/>
          </a:xfrm>
        </p:spPr>
        <p:txBody>
          <a:bodyPr>
            <a:noAutofit/>
          </a:bodyPr>
          <a:lstStyle/>
          <a:p>
            <a:r>
              <a:rPr lang="en-US" sz="5700" b="1" dirty="0"/>
              <a:t>Is aspirin safe for children?</a:t>
            </a:r>
          </a:p>
        </p:txBody>
      </p:sp>
      <p:sp>
        <p:nvSpPr>
          <p:cNvPr id="3" name="Content Placeholder 2">
            <a:extLst>
              <a:ext uri="{FF2B5EF4-FFF2-40B4-BE49-F238E27FC236}">
                <a16:creationId xmlns:a16="http://schemas.microsoft.com/office/drawing/2014/main" id="{09E62888-8700-A707-604E-4B553838736F}"/>
              </a:ext>
            </a:extLst>
          </p:cNvPr>
          <p:cNvSpPr>
            <a:spLocks noGrp="1"/>
          </p:cNvSpPr>
          <p:nvPr>
            <p:ph idx="1"/>
          </p:nvPr>
        </p:nvSpPr>
        <p:spPr>
          <a:xfrm>
            <a:off x="725714" y="1866899"/>
            <a:ext cx="10932885" cy="4449765"/>
          </a:xfrm>
        </p:spPr>
        <p:txBody>
          <a:bodyPr>
            <a:noAutofit/>
          </a:bodyPr>
          <a:lstStyle/>
          <a:p>
            <a:pPr marL="0" indent="0" algn="just">
              <a:buNone/>
            </a:pPr>
            <a:r>
              <a:rPr lang="en-US" sz="3100" dirty="0"/>
              <a:t>Doctors do not usually recommend aspirin for people under 18.</a:t>
            </a:r>
          </a:p>
          <a:p>
            <a:pPr marL="0" indent="0" algn="just">
              <a:buNone/>
            </a:pPr>
            <a:r>
              <a:rPr lang="en-US" sz="3100" dirty="0"/>
              <a:t>This is because it can increase the risk of a serious condition called Reye's syndrome, which can appear after a viral infection such as a cold, the flu.or chickenpox. Reye's syndrome can lead to permanent brain injury or death.</a:t>
            </a:r>
          </a:p>
          <a:p>
            <a:pPr marL="0" indent="0" algn="just">
              <a:buNone/>
            </a:pPr>
            <a:r>
              <a:rPr lang="en-US" sz="3100" dirty="0"/>
              <a:t>However, a clinician may prescribe aspirin to a child under supervision if they have Kawasaki disease or to prevent blood clots from forming after hearts urgent . </a:t>
            </a:r>
          </a:p>
          <a:p>
            <a:pPr marL="0" indent="0" algn="just">
              <a:buNone/>
            </a:pPr>
            <a:r>
              <a:rPr lang="en-US" sz="3100" dirty="0"/>
              <a:t>For children, doctors usually recommend acetaminophen (Tylenol) or ibuprofen (Advil), inappropriate doses, instead of aspirin.</a:t>
            </a:r>
          </a:p>
        </p:txBody>
      </p:sp>
    </p:spTree>
    <p:extLst>
      <p:ext uri="{BB962C8B-B14F-4D97-AF65-F5344CB8AC3E}">
        <p14:creationId xmlns:p14="http://schemas.microsoft.com/office/powerpoint/2010/main" val="42101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454BF5C-094F-05D5-5786-7384683F2AD4}"/>
              </a:ext>
            </a:extLst>
          </p:cNvPr>
          <p:cNvPicPr>
            <a:picLocks noGrp="1" noChangeAspect="1"/>
          </p:cNvPicPr>
          <p:nvPr>
            <p:ph idx="1"/>
          </p:nvPr>
        </p:nvPicPr>
        <p:blipFill rotWithShape="1">
          <a:blip r:embed="rId2"/>
          <a:srcRect r="6155"/>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9" name="Picture 8">
            <a:extLst>
              <a:ext uri="{FF2B5EF4-FFF2-40B4-BE49-F238E27FC236}">
                <a16:creationId xmlns:a16="http://schemas.microsoft.com/office/drawing/2014/main" id="{B37E6064-1602-4EA0-AAAB-A66CC5C50537}"/>
              </a:ext>
            </a:extLst>
          </p:cNvPr>
          <p:cNvPicPr>
            <a:picLocks noChangeAspect="1"/>
          </p:cNvPicPr>
          <p:nvPr/>
        </p:nvPicPr>
        <p:blipFill>
          <a:blip r:embed="rId3"/>
          <a:stretch>
            <a:fillRect/>
          </a:stretch>
        </p:blipFill>
        <p:spPr>
          <a:xfrm>
            <a:off x="6395053" y="1598329"/>
            <a:ext cx="5462001" cy="3661341"/>
          </a:xfrm>
          <a:prstGeom prst="rect">
            <a:avLst/>
          </a:prstGeom>
        </p:spPr>
      </p:pic>
    </p:spTree>
    <p:extLst>
      <p:ext uri="{BB962C8B-B14F-4D97-AF65-F5344CB8AC3E}">
        <p14:creationId xmlns:p14="http://schemas.microsoft.com/office/powerpoint/2010/main" val="148176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9EA7-CCA4-0D37-841A-750C7544E742}"/>
              </a:ext>
            </a:extLst>
          </p:cNvPr>
          <p:cNvSpPr>
            <a:spLocks noGrp="1"/>
          </p:cNvSpPr>
          <p:nvPr>
            <p:ph type="title"/>
          </p:nvPr>
        </p:nvSpPr>
        <p:spPr/>
        <p:txBody>
          <a:bodyPr>
            <a:normAutofit/>
          </a:bodyPr>
          <a:lstStyle/>
          <a:p>
            <a:r>
              <a:rPr lang="en-US" sz="6000" b="1" dirty="0"/>
              <a:t>What is aspirin made of?</a:t>
            </a:r>
          </a:p>
        </p:txBody>
      </p:sp>
      <p:sp>
        <p:nvSpPr>
          <p:cNvPr id="3" name="Content Placeholder 2">
            <a:extLst>
              <a:ext uri="{FF2B5EF4-FFF2-40B4-BE49-F238E27FC236}">
                <a16:creationId xmlns:a16="http://schemas.microsoft.com/office/drawing/2014/main" id="{0837A7DB-015E-D1E3-B53B-7C4D14C88FA3}"/>
              </a:ext>
            </a:extLst>
          </p:cNvPr>
          <p:cNvSpPr>
            <a:spLocks noGrp="1"/>
          </p:cNvSpPr>
          <p:nvPr>
            <p:ph idx="1"/>
          </p:nvPr>
        </p:nvSpPr>
        <p:spPr>
          <a:xfrm>
            <a:off x="1141413" y="2151743"/>
            <a:ext cx="9905998" cy="3124201"/>
          </a:xfrm>
        </p:spPr>
        <p:txBody>
          <a:bodyPr>
            <a:normAutofit/>
          </a:bodyPr>
          <a:lstStyle/>
          <a:p>
            <a:r>
              <a:rPr lang="en-US" sz="3600" dirty="0"/>
              <a:t>Aspirin is prepared by chemical synthesis from salicylic acid, through acetylation with acetic anhydride. The molecular weight of aspirin is 180.16g/mol. It is odourless, colourless to white crystals or crystalline powder.</a:t>
            </a:r>
          </a:p>
        </p:txBody>
      </p:sp>
    </p:spTree>
    <p:extLst>
      <p:ext uri="{BB962C8B-B14F-4D97-AF65-F5344CB8AC3E}">
        <p14:creationId xmlns:p14="http://schemas.microsoft.com/office/powerpoint/2010/main" val="251907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6A6F-26F3-40B5-71ED-6820C998BAEB}"/>
              </a:ext>
            </a:extLst>
          </p:cNvPr>
          <p:cNvSpPr>
            <a:spLocks noGrp="1"/>
          </p:cNvSpPr>
          <p:nvPr>
            <p:ph type="title"/>
          </p:nvPr>
        </p:nvSpPr>
        <p:spPr>
          <a:xfrm>
            <a:off x="723851" y="29177"/>
            <a:ext cx="9905998" cy="1905000"/>
          </a:xfrm>
        </p:spPr>
        <p:txBody>
          <a:bodyPr>
            <a:normAutofit/>
          </a:bodyPr>
          <a:lstStyle/>
          <a:p>
            <a:r>
              <a:rPr lang="en-US" sz="6100" b="1" dirty="0"/>
              <a:t>Uses: </a:t>
            </a:r>
          </a:p>
        </p:txBody>
      </p:sp>
      <p:sp>
        <p:nvSpPr>
          <p:cNvPr id="3" name="Content Placeholder 2">
            <a:extLst>
              <a:ext uri="{FF2B5EF4-FFF2-40B4-BE49-F238E27FC236}">
                <a16:creationId xmlns:a16="http://schemas.microsoft.com/office/drawing/2014/main" id="{D4B7D4FC-2579-5823-DC55-B6D3F69DCCD5}"/>
              </a:ext>
            </a:extLst>
          </p:cNvPr>
          <p:cNvSpPr>
            <a:spLocks noGrp="1"/>
          </p:cNvSpPr>
          <p:nvPr>
            <p:ph idx="1"/>
          </p:nvPr>
        </p:nvSpPr>
        <p:spPr>
          <a:xfrm>
            <a:off x="1143001" y="1934177"/>
            <a:ext cx="9905998" cy="4091215"/>
          </a:xfrm>
        </p:spPr>
        <p:txBody>
          <a:bodyPr>
            <a:noAutofit/>
          </a:bodyPr>
          <a:lstStyle/>
          <a:p>
            <a:pPr marL="0" indent="0">
              <a:buNone/>
            </a:pPr>
            <a:r>
              <a:rPr lang="en-US" sz="2900" dirty="0"/>
              <a:t>Aspirin has many uses, including relieving pain and swelling, managing various conditions, and reducing the risk of cardiovascular events in people with a high risk.Below, we describe these uses in more details.</a:t>
            </a:r>
          </a:p>
          <a:p>
            <a:pPr marL="0" indent="0">
              <a:buNone/>
            </a:pPr>
            <a:endParaRPr lang="es-419" sz="2900" dirty="0"/>
          </a:p>
          <a:p>
            <a:pPr marL="0" indent="0">
              <a:buNone/>
            </a:pPr>
            <a:r>
              <a:rPr lang="en-US" sz="2900" dirty="0"/>
              <a:t>For severe pain, a doctor may recommend using aspirin alongside another drug, such as an opioid pain reliever or another NSAID.</a:t>
            </a:r>
          </a:p>
          <a:p>
            <a:pPr marL="0" indent="0">
              <a:buNone/>
            </a:pPr>
            <a:endParaRPr lang="en-US" sz="2900" dirty="0"/>
          </a:p>
          <a:p>
            <a:pPr marL="0" indent="0">
              <a:buNone/>
            </a:pPr>
            <a:endParaRPr lang="en-US" sz="2000" dirty="0"/>
          </a:p>
        </p:txBody>
      </p:sp>
    </p:spTree>
    <p:extLst>
      <p:ext uri="{BB962C8B-B14F-4D97-AF65-F5344CB8AC3E}">
        <p14:creationId xmlns:p14="http://schemas.microsoft.com/office/powerpoint/2010/main" val="20709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E6DDA-5363-401E-A45F-5E8EFCE54C3C}"/>
              </a:ext>
            </a:extLst>
          </p:cNvPr>
          <p:cNvSpPr>
            <a:spLocks noGrp="1"/>
          </p:cNvSpPr>
          <p:nvPr>
            <p:ph idx="1"/>
          </p:nvPr>
        </p:nvSpPr>
        <p:spPr>
          <a:xfrm>
            <a:off x="878866" y="990637"/>
            <a:ext cx="11524801" cy="5360534"/>
          </a:xfrm>
        </p:spPr>
        <p:txBody>
          <a:bodyPr/>
          <a:lstStyle/>
          <a:p>
            <a:pPr marL="0" indent="0">
              <a:buNone/>
            </a:pPr>
            <a:r>
              <a:rPr lang="en-US" sz="3100" u="sng" dirty="0"/>
              <a:t>Pain and swellingAspirin:</a:t>
            </a:r>
          </a:p>
          <a:p>
            <a:pPr marL="0" indent="0">
              <a:buNone/>
            </a:pPr>
            <a:r>
              <a:rPr lang="en-US" sz="3100" dirty="0"/>
              <a:t>can relieve mild to moderate pain, swelling, or both associated with many health issues, such as: </a:t>
            </a:r>
          </a:p>
          <a:p>
            <a:pPr>
              <a:buFont typeface="Arial" panose="020B0604020202020204" pitchFamily="34" charset="0"/>
              <a:buChar char="•"/>
            </a:pPr>
            <a:r>
              <a:rPr lang="en-US" sz="3100" dirty="0"/>
              <a:t>Headaches </a:t>
            </a:r>
          </a:p>
          <a:p>
            <a:pPr>
              <a:buFont typeface="Arial" panose="020B0604020202020204" pitchFamily="34" charset="0"/>
              <a:buChar char="•"/>
            </a:pPr>
            <a:r>
              <a:rPr lang="en-US" sz="3100" dirty="0"/>
              <a:t>a cold or flu </a:t>
            </a:r>
          </a:p>
          <a:p>
            <a:pPr>
              <a:buFont typeface="Arial" panose="020B0604020202020204" pitchFamily="34" charset="0"/>
              <a:buChar char="•"/>
            </a:pPr>
            <a:r>
              <a:rPr lang="en-US" sz="3100" dirty="0"/>
              <a:t>sprains and strains </a:t>
            </a:r>
          </a:p>
          <a:p>
            <a:pPr>
              <a:buFont typeface="Arial" panose="020B0604020202020204" pitchFamily="34" charset="0"/>
              <a:buChar char="•"/>
            </a:pPr>
            <a:r>
              <a:rPr lang="en-US" sz="3100" dirty="0"/>
              <a:t>menstrual cramps </a:t>
            </a:r>
          </a:p>
          <a:p>
            <a:pPr>
              <a:buFont typeface="Arial" panose="020B0604020202020204" pitchFamily="34" charset="0"/>
              <a:buChar char="•"/>
            </a:pPr>
            <a:r>
              <a:rPr lang="en-US" sz="3100" dirty="0"/>
              <a:t>long term conditions, such as arthritis and migraine.</a:t>
            </a:r>
          </a:p>
          <a:p>
            <a:endParaRPr lang="en-US" dirty="0"/>
          </a:p>
        </p:txBody>
      </p:sp>
    </p:spTree>
    <p:extLst>
      <p:ext uri="{BB962C8B-B14F-4D97-AF65-F5344CB8AC3E}">
        <p14:creationId xmlns:p14="http://schemas.microsoft.com/office/powerpoint/2010/main" val="299552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75BB-476D-F6AA-DEE6-5C06314F04EE}"/>
              </a:ext>
            </a:extLst>
          </p:cNvPr>
          <p:cNvSpPr>
            <a:spLocks noGrp="1"/>
          </p:cNvSpPr>
          <p:nvPr>
            <p:ph type="title"/>
          </p:nvPr>
        </p:nvSpPr>
        <p:spPr>
          <a:xfrm>
            <a:off x="4061059" y="3429000"/>
            <a:ext cx="7459624" cy="3266053"/>
          </a:xfrm>
        </p:spPr>
        <p:txBody>
          <a:bodyPr vert="horz" lIns="91440" tIns="45720" rIns="91440" bIns="45720" rtlCol="0" anchor="ctr">
            <a:normAutofit/>
          </a:bodyPr>
          <a:lstStyle/>
          <a:p>
            <a:pPr algn="ctr"/>
            <a:r>
              <a:rPr lang="en-US" sz="2100" b="1" dirty="0">
                <a:latin typeface="+mn-lt"/>
              </a:rPr>
              <a:t>1. Name2-</a:t>
            </a:r>
            <a:r>
              <a:rPr lang="en-US" sz="2100" dirty="0">
                <a:latin typeface="+mn-lt"/>
              </a:rPr>
              <a:t>(Acetyloxy)benzoic acid</a:t>
            </a:r>
            <a:br>
              <a:rPr lang="en-US" sz="2100" dirty="0">
                <a:latin typeface="+mn-lt"/>
              </a:rPr>
            </a:br>
            <a:r>
              <a:rPr lang="en-US" sz="2100" dirty="0">
                <a:latin typeface="+mn-lt"/>
              </a:rPr>
              <a:t>2. </a:t>
            </a:r>
            <a:r>
              <a:rPr lang="en-US" sz="2100" b="1" dirty="0">
                <a:latin typeface="+mn-lt"/>
              </a:rPr>
              <a:t>Other</a:t>
            </a:r>
            <a:r>
              <a:rPr lang="en-US" sz="2100" dirty="0">
                <a:latin typeface="+mn-lt"/>
              </a:rPr>
              <a:t> </a:t>
            </a:r>
            <a:r>
              <a:rPr lang="en-US" sz="2100" b="1" dirty="0">
                <a:latin typeface="+mn-lt"/>
              </a:rPr>
              <a:t>Names-</a:t>
            </a:r>
            <a:r>
              <a:rPr lang="en-US" sz="2100" dirty="0">
                <a:latin typeface="+mn-lt"/>
              </a:rPr>
              <a:t> Acetylsalicylic acid, ASA, Aspergum, Empirin, Ecotrin , Measurin</a:t>
            </a:r>
            <a:br>
              <a:rPr lang="en-US" sz="2100" dirty="0">
                <a:latin typeface="+mn-lt"/>
              </a:rPr>
            </a:br>
            <a:r>
              <a:rPr lang="en-US" sz="2100" b="1" dirty="0">
                <a:latin typeface="+mn-lt"/>
              </a:rPr>
              <a:t>cas</a:t>
            </a:r>
            <a:r>
              <a:rPr lang="en-US" sz="2100" dirty="0">
                <a:latin typeface="+mn-lt"/>
              </a:rPr>
              <a:t> </a:t>
            </a:r>
            <a:r>
              <a:rPr lang="en-US" sz="2100" b="1" dirty="0">
                <a:latin typeface="+mn-lt"/>
              </a:rPr>
              <a:t>Registry- </a:t>
            </a:r>
            <a:r>
              <a:rPr lang="en-US" sz="2100" dirty="0">
                <a:latin typeface="+mn-lt"/>
              </a:rPr>
              <a:t>50-78-2</a:t>
            </a:r>
            <a:endParaRPr lang="en-US" sz="2100" dirty="0">
              <a:effectLst>
                <a:glow rad="38100">
                  <a:schemeClr val="bg1">
                    <a:lumMod val="65000"/>
                    <a:lumOff val="35000"/>
                    <a:alpha val="50000"/>
                  </a:schemeClr>
                </a:glow>
                <a:outerShdw blurRad="28575" dist="31750" dir="13200000" algn="tl" rotWithShape="0">
                  <a:srgbClr val="000000">
                    <a:alpha val="25000"/>
                  </a:srgbClr>
                </a:outerShdw>
              </a:effectLst>
              <a:latin typeface="+mn-lt"/>
            </a:endParaRPr>
          </a:p>
        </p:txBody>
      </p:sp>
      <p:sp>
        <p:nvSpPr>
          <p:cNvPr id="7" name="TextBox 6">
            <a:extLst>
              <a:ext uri="{FF2B5EF4-FFF2-40B4-BE49-F238E27FC236}">
                <a16:creationId xmlns:a16="http://schemas.microsoft.com/office/drawing/2014/main" id="{A66CA0B1-978E-3E1A-F17B-36CA753B4414}"/>
              </a:ext>
            </a:extLst>
          </p:cNvPr>
          <p:cNvSpPr txBox="1"/>
          <p:nvPr/>
        </p:nvSpPr>
        <p:spPr>
          <a:xfrm>
            <a:off x="671317" y="1266869"/>
            <a:ext cx="3043919" cy="2689198"/>
          </a:xfrm>
          <a:prstGeom prst="rect">
            <a:avLst/>
          </a:prstGeom>
          <a:noFill/>
        </p:spPr>
        <p:txBody>
          <a:bodyPr wrap="square" rtlCol="0">
            <a:spAutoFit/>
          </a:bodyPr>
          <a:lstStyle/>
          <a:p>
            <a:pPr algn="l"/>
            <a:r>
              <a:rPr lang="en-US" sz="2500" dirty="0"/>
              <a:t>Aspirin is prepared by chemical synthesis from salicylic acid, through acetylation with acetic anhydride. The molecular weight of aspirin is 180.16g/mol. It is odourless, colourless to white crystals or crystalline powder.</a:t>
            </a:r>
          </a:p>
        </p:txBody>
      </p:sp>
      <p:pic>
        <p:nvPicPr>
          <p:cNvPr id="15" name="Picture 14">
            <a:extLst>
              <a:ext uri="{FF2B5EF4-FFF2-40B4-BE49-F238E27FC236}">
                <a16:creationId xmlns:a16="http://schemas.microsoft.com/office/drawing/2014/main" id="{1C46DA2F-732E-B32C-2EAB-998DFABE37D2}"/>
              </a:ext>
            </a:extLst>
          </p:cNvPr>
          <p:cNvPicPr>
            <a:picLocks noChangeAspect="1"/>
          </p:cNvPicPr>
          <p:nvPr/>
        </p:nvPicPr>
        <p:blipFill>
          <a:blip r:embed="rId2"/>
          <a:stretch>
            <a:fillRect/>
          </a:stretch>
        </p:blipFill>
        <p:spPr>
          <a:xfrm>
            <a:off x="4522088" y="1502444"/>
            <a:ext cx="7344418" cy="2349748"/>
          </a:xfrm>
          <a:prstGeom prst="rect">
            <a:avLst/>
          </a:prstGeom>
        </p:spPr>
      </p:pic>
    </p:spTree>
    <p:extLst>
      <p:ext uri="{BB962C8B-B14F-4D97-AF65-F5344CB8AC3E}">
        <p14:creationId xmlns:p14="http://schemas.microsoft.com/office/powerpoint/2010/main" val="284514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CE53-E624-3B70-9E39-88B19D20F9F9}"/>
              </a:ext>
            </a:extLst>
          </p:cNvPr>
          <p:cNvSpPr>
            <a:spLocks noGrp="1"/>
          </p:cNvSpPr>
          <p:nvPr>
            <p:ph type="title"/>
          </p:nvPr>
        </p:nvSpPr>
        <p:spPr>
          <a:xfrm>
            <a:off x="1143001" y="624720"/>
            <a:ext cx="9905998" cy="1905000"/>
          </a:xfrm>
        </p:spPr>
        <p:txBody>
          <a:bodyPr>
            <a:normAutofit/>
          </a:bodyPr>
          <a:lstStyle/>
          <a:p>
            <a:r>
              <a:rPr lang="en-US" sz="4700" b="1" dirty="0"/>
              <a:t>Important things:</a:t>
            </a:r>
          </a:p>
        </p:txBody>
      </p:sp>
      <p:sp>
        <p:nvSpPr>
          <p:cNvPr id="3" name="Content Placeholder 2">
            <a:extLst>
              <a:ext uri="{FF2B5EF4-FFF2-40B4-BE49-F238E27FC236}">
                <a16:creationId xmlns:a16="http://schemas.microsoft.com/office/drawing/2014/main" id="{9C95BFBB-610D-DFD1-7DB4-866A0A9FFDFF}"/>
              </a:ext>
            </a:extLst>
          </p:cNvPr>
          <p:cNvSpPr>
            <a:spLocks noGrp="1"/>
          </p:cNvSpPr>
          <p:nvPr>
            <p:ph idx="1"/>
          </p:nvPr>
        </p:nvSpPr>
        <p:spPr>
          <a:xfrm>
            <a:off x="1250521" y="2755739"/>
            <a:ext cx="9905998" cy="3124201"/>
          </a:xfrm>
        </p:spPr>
        <p:txBody>
          <a:bodyPr>
            <a:normAutofit/>
          </a:bodyPr>
          <a:lstStyle/>
          <a:p>
            <a:pPr marL="0" indent="0">
              <a:buNone/>
            </a:pPr>
            <a:r>
              <a:rPr lang="en-US" sz="3100" dirty="0"/>
              <a:t>known as NSAIDs (non-steroidal anti-inflammatory drugs).This achievement ultimately garnered the scientist both the Nobel Prize in Physiology or Medicine (1982) and a knighthood. The drugs, he found, inhibit the synthesis of a group of r substances known as prostaglandins. </a:t>
            </a:r>
          </a:p>
        </p:txBody>
      </p:sp>
    </p:spTree>
    <p:extLst>
      <p:ext uri="{BB962C8B-B14F-4D97-AF65-F5344CB8AC3E}">
        <p14:creationId xmlns:p14="http://schemas.microsoft.com/office/powerpoint/2010/main" val="411379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CC50-2C55-A60A-4FE4-68D36CB77D36}"/>
              </a:ext>
            </a:extLst>
          </p:cNvPr>
          <p:cNvSpPr>
            <a:spLocks noGrp="1"/>
          </p:cNvSpPr>
          <p:nvPr>
            <p:ph type="title"/>
          </p:nvPr>
        </p:nvSpPr>
        <p:spPr>
          <a:xfrm>
            <a:off x="883545" y="850891"/>
            <a:ext cx="9905998" cy="1598395"/>
          </a:xfrm>
        </p:spPr>
        <p:txBody>
          <a:bodyPr>
            <a:normAutofit/>
          </a:bodyPr>
          <a:lstStyle/>
          <a:p>
            <a:r>
              <a:rPr lang="en-US" sz="4700" b="1" dirty="0"/>
              <a:t>SIDE EFFECTS: </a:t>
            </a:r>
          </a:p>
        </p:txBody>
      </p:sp>
      <p:sp>
        <p:nvSpPr>
          <p:cNvPr id="3" name="Content Placeholder 2">
            <a:extLst>
              <a:ext uri="{FF2B5EF4-FFF2-40B4-BE49-F238E27FC236}">
                <a16:creationId xmlns:a16="http://schemas.microsoft.com/office/drawing/2014/main" id="{FAB39FC1-8C35-6B77-3361-32F617AA2522}"/>
              </a:ext>
            </a:extLst>
          </p:cNvPr>
          <p:cNvSpPr>
            <a:spLocks noGrp="1"/>
          </p:cNvSpPr>
          <p:nvPr>
            <p:ph idx="1"/>
          </p:nvPr>
        </p:nvSpPr>
        <p:spPr>
          <a:xfrm>
            <a:off x="883545" y="2449286"/>
            <a:ext cx="9905998" cy="2458588"/>
          </a:xfrm>
        </p:spPr>
        <p:txBody>
          <a:bodyPr>
            <a:noAutofit/>
          </a:bodyPr>
          <a:lstStyle/>
          <a:p>
            <a:pPr marL="0" indent="0">
              <a:buNone/>
            </a:pPr>
            <a:r>
              <a:rPr lang="en-US" sz="2900" dirty="0"/>
              <a:t>The most common side effects of aspirin are:</a:t>
            </a:r>
          </a:p>
          <a:p>
            <a:r>
              <a:rPr lang="en-US" sz="2900" dirty="0"/>
              <a:t> stomach or gut irritation</a:t>
            </a:r>
          </a:p>
          <a:p>
            <a:r>
              <a:rPr lang="en-US" sz="2900" dirty="0"/>
              <a:t>Indigestion</a:t>
            </a:r>
          </a:p>
          <a:p>
            <a:r>
              <a:rPr lang="en-US" sz="2900" dirty="0"/>
              <a:t>Nausea</a:t>
            </a:r>
          </a:p>
          <a:p>
            <a:pPr marL="0" indent="0">
              <a:buNone/>
            </a:pPr>
            <a:endParaRPr lang="en-US" sz="2200" dirty="0"/>
          </a:p>
        </p:txBody>
      </p:sp>
    </p:spTree>
    <p:extLst>
      <p:ext uri="{BB962C8B-B14F-4D97-AF65-F5344CB8AC3E}">
        <p14:creationId xmlns:p14="http://schemas.microsoft.com/office/powerpoint/2010/main" val="1125676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Aspirin  Analgesic </vt:lpstr>
      <vt:lpstr>What is aspirin? </vt:lpstr>
      <vt:lpstr>PowerPoint Presentation</vt:lpstr>
      <vt:lpstr>What is aspirin made of?</vt:lpstr>
      <vt:lpstr>Uses: </vt:lpstr>
      <vt:lpstr>PowerPoint Presentation</vt:lpstr>
      <vt:lpstr>1. Name2-(Acetyloxy)benzoic acid 2. Other Names- Acetylsalicylic acid, ASA, Aspergum, Empirin, Ecotrin , Measurin cas Registry- 50-78-2</vt:lpstr>
      <vt:lpstr>Important things:</vt:lpstr>
      <vt:lpstr>SIDE EFFECTS: </vt:lpstr>
      <vt:lpstr>PowerPoint Presentation</vt:lpstr>
      <vt:lpstr>PowerPoint Presentation</vt:lpstr>
      <vt:lpstr>PowerPoint Presentation</vt:lpstr>
      <vt:lpstr>Mechanism of aspirin </vt:lpstr>
      <vt:lpstr>PowerPoint Presentation</vt:lpstr>
      <vt:lpstr>PowerPoint Presentation</vt:lpstr>
      <vt:lpstr>aspirin and thromboxane</vt:lpstr>
      <vt:lpstr>PowerPoint Presentation</vt:lpstr>
      <vt:lpstr>PowerPoint Presentation</vt:lpstr>
      <vt:lpstr>PowerPoint Presentation</vt:lpstr>
      <vt:lpstr>Is aspirin safe for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Aspirin </dc:title>
  <dc:creator>Ana Giraldo-Claros</dc:creator>
  <cp:lastModifiedBy>Nada Saab</cp:lastModifiedBy>
  <cp:revision>9</cp:revision>
  <dcterms:created xsi:type="dcterms:W3CDTF">2022-05-11T13:38:06Z</dcterms:created>
  <dcterms:modified xsi:type="dcterms:W3CDTF">2022-05-25T12:51:38Z</dcterms:modified>
</cp:coreProperties>
</file>